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DEC4F2-F859-49FF-82E1-293F7633AAE6}" type="datetimeFigureOut">
              <a:rPr lang="es-ES" smtClean="0"/>
              <a:pPr/>
              <a:t>18/10/2013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22BB8D-6063-47AF-A7FD-EAB2328E177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EC4F2-F859-49FF-82E1-293F7633AAE6}" type="datetimeFigureOut">
              <a:rPr lang="es-ES" smtClean="0"/>
              <a:pPr/>
              <a:t>18/10/2013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2BB8D-6063-47AF-A7FD-EAB2328E177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Reloj9.jpg"/>
          <p:cNvPicPr>
            <a:picLocks noChangeAspect="1"/>
          </p:cNvPicPr>
          <p:nvPr/>
        </p:nvPicPr>
        <p:blipFill>
          <a:blip r:embed="rId2" cstate="print"/>
          <a:stretch>
            <a:fillRect/>
          </a:stretch>
        </p:blipFill>
        <p:spPr>
          <a:xfrm>
            <a:off x="6732240" y="4293096"/>
            <a:ext cx="2016224" cy="2037730"/>
          </a:xfrm>
          <a:prstGeom prst="rect">
            <a:avLst/>
          </a:prstGeom>
          <a:ln>
            <a:noFill/>
          </a:ln>
          <a:effectLst>
            <a:outerShdw blurRad="292100" dist="139700" dir="2700000" algn="tl" rotWithShape="0">
              <a:srgbClr val="333333">
                <a:alpha val="65000"/>
              </a:srgbClr>
            </a:outerShdw>
          </a:effectLst>
        </p:spPr>
      </p:pic>
      <p:sp>
        <p:nvSpPr>
          <p:cNvPr id="6" name="5 Rectángulo"/>
          <p:cNvSpPr/>
          <p:nvPr/>
        </p:nvSpPr>
        <p:spPr>
          <a:xfrm>
            <a:off x="611560" y="548680"/>
            <a:ext cx="4520788"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El mundo</a:t>
            </a:r>
          </a:p>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de los ángulos</a:t>
            </a:r>
          </a:p>
        </p:txBody>
      </p:sp>
      <p:pic>
        <p:nvPicPr>
          <p:cNvPr id="7" name="6 Imagen" descr="angulo_complementario.png"/>
          <p:cNvPicPr>
            <a:picLocks noChangeAspect="1"/>
          </p:cNvPicPr>
          <p:nvPr/>
        </p:nvPicPr>
        <p:blipFill>
          <a:blip r:embed="rId3" cstate="print"/>
          <a:stretch>
            <a:fillRect/>
          </a:stretch>
        </p:blipFill>
        <p:spPr>
          <a:xfrm>
            <a:off x="5580112" y="476672"/>
            <a:ext cx="2520280" cy="279941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7 Imagen" descr="TorrePisa.jpg"/>
          <p:cNvPicPr>
            <a:picLocks noChangeAspect="1"/>
          </p:cNvPicPr>
          <p:nvPr/>
        </p:nvPicPr>
        <p:blipFill>
          <a:blip r:embed="rId4" cstate="print"/>
          <a:stretch>
            <a:fillRect/>
          </a:stretch>
        </p:blipFill>
        <p:spPr>
          <a:xfrm>
            <a:off x="971600" y="2852936"/>
            <a:ext cx="3312368" cy="377304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8229600" cy="1143000"/>
          </a:xfrm>
        </p:spPr>
        <p:txBody>
          <a:bodyPr>
            <a:normAutofit/>
          </a:bodyPr>
          <a:lstStyle/>
          <a:p>
            <a:r>
              <a:rPr lang="es-ES" sz="3200" b="1" dirty="0" smtClean="0"/>
              <a:t>Á</a:t>
            </a:r>
            <a:r>
              <a:rPr lang="es-ES" sz="3200" b="1" dirty="0" smtClean="0"/>
              <a:t>ngulo Agudo</a:t>
            </a:r>
            <a:endParaRPr lang="es-ES" sz="3200" b="1" dirty="0"/>
          </a:p>
        </p:txBody>
      </p:sp>
      <p:sp>
        <p:nvSpPr>
          <p:cNvPr id="3" name="2 Marcador de contenido"/>
          <p:cNvSpPr>
            <a:spLocks noGrp="1"/>
          </p:cNvSpPr>
          <p:nvPr>
            <p:ph idx="1"/>
          </p:nvPr>
        </p:nvSpPr>
        <p:spPr>
          <a:xfrm>
            <a:off x="395536" y="980728"/>
            <a:ext cx="8229600" cy="4525963"/>
          </a:xfrm>
        </p:spPr>
        <p:txBody>
          <a:bodyPr/>
          <a:lstStyle/>
          <a:p>
            <a:r>
              <a:rPr lang="es-ES" dirty="0" smtClean="0"/>
              <a:t>Un </a:t>
            </a:r>
            <a:r>
              <a:rPr lang="es-ES" dirty="0" smtClean="0"/>
              <a:t>ángulo agudo es aquel, que mide menos de 90</a:t>
            </a:r>
            <a:r>
              <a:rPr lang="es-ES" baseline="30000" dirty="0" smtClean="0"/>
              <a:t>0.</a:t>
            </a:r>
          </a:p>
          <a:p>
            <a:endParaRPr lang="es-ES" baseline="30000" dirty="0" smtClean="0"/>
          </a:p>
          <a:p>
            <a:endParaRPr lang="es-ES" baseline="30000" dirty="0" smtClean="0"/>
          </a:p>
          <a:p>
            <a:endParaRPr lang="es-ES" baseline="30000" dirty="0" smtClean="0"/>
          </a:p>
          <a:p>
            <a:endParaRPr lang="es-ES" baseline="30000" dirty="0" smtClean="0"/>
          </a:p>
          <a:p>
            <a:pPr>
              <a:buNone/>
            </a:pPr>
            <a:endParaRPr lang="es-ES" baseline="30000" dirty="0" smtClean="0"/>
          </a:p>
          <a:p>
            <a:r>
              <a:rPr lang="es-ES" dirty="0" smtClean="0"/>
              <a:t>Un ángulo </a:t>
            </a:r>
            <a:r>
              <a:rPr lang="es-ES" dirty="0" smtClean="0"/>
              <a:t>obtuso </a:t>
            </a:r>
            <a:r>
              <a:rPr lang="es-ES" dirty="0" smtClean="0"/>
              <a:t>es aquel, que mide </a:t>
            </a:r>
            <a:r>
              <a:rPr lang="es-ES" dirty="0" smtClean="0"/>
              <a:t>más </a:t>
            </a:r>
            <a:r>
              <a:rPr lang="es-ES" dirty="0" smtClean="0"/>
              <a:t>de </a:t>
            </a:r>
            <a:r>
              <a:rPr lang="es-ES" dirty="0" smtClean="0"/>
              <a:t>90</a:t>
            </a:r>
            <a:r>
              <a:rPr lang="es-ES" baseline="30000" dirty="0" smtClean="0"/>
              <a:t>0</a:t>
            </a:r>
            <a:r>
              <a:rPr lang="es-ES" dirty="0" smtClean="0"/>
              <a:t> pero menos de 180</a:t>
            </a:r>
            <a:r>
              <a:rPr lang="es-ES" baseline="30000" dirty="0" smtClean="0"/>
              <a:t>0.</a:t>
            </a:r>
            <a:endParaRPr lang="es-ES" baseline="30000" dirty="0" smtClean="0"/>
          </a:p>
          <a:p>
            <a:endParaRPr lang="es-ES" dirty="0"/>
          </a:p>
        </p:txBody>
      </p:sp>
      <p:sp>
        <p:nvSpPr>
          <p:cNvPr id="4" name="1 Título"/>
          <p:cNvSpPr txBox="1">
            <a:spLocks/>
          </p:cNvSpPr>
          <p:nvPr/>
        </p:nvSpPr>
        <p:spPr>
          <a:xfrm>
            <a:off x="323528" y="3284984"/>
            <a:ext cx="8229600" cy="99898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3200" b="1" i="0" u="none" strike="noStrike" kern="1200" cap="none" spc="0" normalizeH="0" baseline="0" noProof="0" dirty="0" smtClean="0">
                <a:ln>
                  <a:noFill/>
                </a:ln>
                <a:solidFill>
                  <a:schemeClr val="tx1"/>
                </a:solidFill>
                <a:effectLst/>
                <a:uLnTx/>
                <a:uFillTx/>
                <a:latin typeface="+mj-lt"/>
                <a:ea typeface="+mj-ea"/>
                <a:cs typeface="+mj-cs"/>
              </a:rPr>
              <a:t>Ángulo Obtuso</a:t>
            </a:r>
            <a:endParaRPr kumimoji="0" lang="es-ES" sz="3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4 Imagen" descr="Image1157.gif"/>
          <p:cNvPicPr>
            <a:picLocks noChangeAspect="1"/>
          </p:cNvPicPr>
          <p:nvPr/>
        </p:nvPicPr>
        <p:blipFill>
          <a:blip r:embed="rId2" cstate="print"/>
          <a:stretch>
            <a:fillRect/>
          </a:stretch>
        </p:blipFill>
        <p:spPr>
          <a:xfrm>
            <a:off x="2411760" y="1988840"/>
            <a:ext cx="3724275" cy="1190625"/>
          </a:xfrm>
          <a:prstGeom prst="rect">
            <a:avLst/>
          </a:prstGeom>
        </p:spPr>
      </p:pic>
      <p:pic>
        <p:nvPicPr>
          <p:cNvPr id="6" name="5 Imagen" descr="images.jpg"/>
          <p:cNvPicPr>
            <a:picLocks noChangeAspect="1"/>
          </p:cNvPicPr>
          <p:nvPr/>
        </p:nvPicPr>
        <p:blipFill>
          <a:blip r:embed="rId3" cstate="print"/>
          <a:stretch>
            <a:fillRect/>
          </a:stretch>
        </p:blipFill>
        <p:spPr>
          <a:xfrm>
            <a:off x="2483768" y="5157192"/>
            <a:ext cx="3600400" cy="151216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descr="clases-de-angulos2.jpg"/>
          <p:cNvPicPr>
            <a:picLocks noGrp="1" noChangeAspect="1"/>
          </p:cNvPicPr>
          <p:nvPr>
            <p:ph idx="1"/>
          </p:nvPr>
        </p:nvPicPr>
        <p:blipFill>
          <a:blip r:embed="rId2" cstate="print"/>
          <a:stretch>
            <a:fillRect/>
          </a:stretch>
        </p:blipFill>
        <p:spPr>
          <a:xfrm>
            <a:off x="724884" y="1412776"/>
            <a:ext cx="7982263" cy="5184576"/>
          </a:xfrm>
        </p:spPr>
      </p:pic>
      <p:sp>
        <p:nvSpPr>
          <p:cNvPr id="4" name="3 Título"/>
          <p:cNvSpPr>
            <a:spLocks noGrp="1"/>
          </p:cNvSpPr>
          <p:nvPr>
            <p:ph type="title"/>
          </p:nvPr>
        </p:nvSpPr>
        <p:spPr/>
        <p:txBody>
          <a:bodyPr/>
          <a:lstStyle/>
          <a:p>
            <a:r>
              <a:rPr lang="es-ES" b="1" dirty="0" smtClean="0"/>
              <a:t>En resumen…</a:t>
            </a:r>
            <a:endParaRPr lang="es-ES" b="1" dirty="0"/>
          </a:p>
        </p:txBody>
      </p:sp>
      <p:pic>
        <p:nvPicPr>
          <p:cNvPr id="1026" name="Picture 2" descr="C:\Program Files (x86)\Microsoft Office\MEDIA\CAGCAT10\j0301252.wmf"/>
          <p:cNvPicPr>
            <a:picLocks noChangeAspect="1" noChangeArrowheads="1"/>
          </p:cNvPicPr>
          <p:nvPr/>
        </p:nvPicPr>
        <p:blipFill>
          <a:blip r:embed="rId3" cstate="print"/>
          <a:srcRect/>
          <a:stretch>
            <a:fillRect/>
          </a:stretch>
        </p:blipFill>
        <p:spPr bwMode="auto">
          <a:xfrm>
            <a:off x="7020272" y="332656"/>
            <a:ext cx="1829714" cy="156545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763688" y="3645024"/>
            <a:ext cx="5544616" cy="2376264"/>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323528" y="332656"/>
            <a:ext cx="7772400" cy="3270225"/>
          </a:xfrm>
        </p:spPr>
        <p:txBody>
          <a:bodyPr>
            <a:noAutofit/>
          </a:bodyPr>
          <a:lstStyle/>
          <a:p>
            <a:r>
              <a:rPr lang="es-ES" sz="9600" dirty="0" smtClean="0">
                <a:latin typeface="Kunstler Script" pitchFamily="66" charset="0"/>
                <a:ea typeface="BatangChe" pitchFamily="49" charset="-127"/>
              </a:rPr>
              <a:t>Fin</a:t>
            </a:r>
            <a:endParaRPr lang="es-ES" sz="9600" dirty="0">
              <a:latin typeface="Kunstler Script" pitchFamily="66" charset="0"/>
              <a:ea typeface="BatangChe" pitchFamily="49" charset="-127"/>
            </a:endParaRPr>
          </a:p>
        </p:txBody>
      </p:sp>
      <p:sp>
        <p:nvSpPr>
          <p:cNvPr id="3" name="2 Marcador de contenido"/>
          <p:cNvSpPr>
            <a:spLocks noGrp="1"/>
          </p:cNvSpPr>
          <p:nvPr>
            <p:ph type="subTitle" idx="1"/>
          </p:nvPr>
        </p:nvSpPr>
        <p:spPr/>
        <p:txBody>
          <a:bodyPr>
            <a:normAutofit fontScale="85000" lnSpcReduction="20000"/>
          </a:bodyPr>
          <a:lstStyle/>
          <a:p>
            <a:r>
              <a:rPr lang="es-ES" dirty="0" smtClean="0">
                <a:solidFill>
                  <a:srgbClr val="00B050"/>
                </a:solidFill>
              </a:rPr>
              <a:t>Material elaborado por:</a:t>
            </a:r>
          </a:p>
          <a:p>
            <a:endParaRPr lang="es-ES" dirty="0" smtClean="0">
              <a:solidFill>
                <a:srgbClr val="00B050"/>
              </a:solidFill>
            </a:endParaRPr>
          </a:p>
          <a:p>
            <a:pPr>
              <a:buNone/>
            </a:pPr>
            <a:r>
              <a:rPr lang="es-ES" dirty="0" smtClean="0">
                <a:solidFill>
                  <a:srgbClr val="00B050"/>
                </a:solidFill>
              </a:rPr>
              <a:t>Marcela Williams Navarrete</a:t>
            </a:r>
          </a:p>
          <a:p>
            <a:pPr>
              <a:buNone/>
            </a:pPr>
            <a:r>
              <a:rPr lang="es-ES" dirty="0" smtClean="0">
                <a:solidFill>
                  <a:srgbClr val="00B050"/>
                </a:solidFill>
              </a:rPr>
              <a:t>Luis Castillo Sepúlveda</a:t>
            </a:r>
            <a:endParaRPr lang="es-ES"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0"/>
            <a:ext cx="8229600" cy="1143000"/>
          </a:xfrm>
        </p:spPr>
        <p:txBody>
          <a:bodyPr/>
          <a:lstStyle/>
          <a:p>
            <a:r>
              <a:rPr lang="es-ES" b="1" dirty="0" smtClean="0">
                <a:solidFill>
                  <a:srgbClr val="7030A0"/>
                </a:solidFill>
              </a:rPr>
              <a:t>¿Qué es un Ángulo?</a:t>
            </a:r>
            <a:endParaRPr lang="es-ES" b="1" dirty="0">
              <a:solidFill>
                <a:srgbClr val="7030A0"/>
              </a:solidFill>
            </a:endParaRPr>
          </a:p>
        </p:txBody>
      </p:sp>
      <p:sp>
        <p:nvSpPr>
          <p:cNvPr id="3" name="2 Marcador de contenido"/>
          <p:cNvSpPr>
            <a:spLocks noGrp="1"/>
          </p:cNvSpPr>
          <p:nvPr>
            <p:ph idx="1"/>
          </p:nvPr>
        </p:nvSpPr>
        <p:spPr>
          <a:xfrm>
            <a:off x="467544" y="1052736"/>
            <a:ext cx="8229600" cy="4525963"/>
          </a:xfrm>
        </p:spPr>
        <p:txBody>
          <a:bodyPr>
            <a:normAutofit/>
          </a:bodyPr>
          <a:lstStyle/>
          <a:p>
            <a:r>
              <a:rPr lang="es-ES" sz="2800" dirty="0" smtClean="0"/>
              <a:t>Un ángulo es la abertura que se forma al trazar 2 rayos desde un mismo punto, que llamaremos vértice del ángulo.</a:t>
            </a:r>
          </a:p>
          <a:p>
            <a:endParaRPr lang="es-ES" sz="2800" dirty="0" smtClean="0"/>
          </a:p>
          <a:p>
            <a:r>
              <a:rPr lang="es-ES" sz="2800" dirty="0" smtClean="0"/>
              <a:t>Dados los siguientes rayos:</a:t>
            </a:r>
            <a:endParaRPr lang="es-ES" sz="2800" dirty="0"/>
          </a:p>
          <a:p>
            <a:pPr>
              <a:buNone/>
            </a:pPr>
            <a:endParaRPr lang="es-ES" sz="2800" dirty="0" smtClean="0"/>
          </a:p>
          <a:p>
            <a:pPr>
              <a:buNone/>
            </a:pPr>
            <a:endParaRPr lang="es-ES" sz="2800" dirty="0" smtClean="0"/>
          </a:p>
          <a:p>
            <a:r>
              <a:rPr lang="es-ES" sz="2800" dirty="0" smtClean="0"/>
              <a:t>Formaremos un ángulo con ellos:</a:t>
            </a:r>
            <a:endParaRPr lang="es-ES" sz="2800" dirty="0"/>
          </a:p>
        </p:txBody>
      </p:sp>
      <p:cxnSp>
        <p:nvCxnSpPr>
          <p:cNvPr id="7" name="6 Conector recto de flecha"/>
          <p:cNvCxnSpPr/>
          <p:nvPr/>
        </p:nvCxnSpPr>
        <p:spPr>
          <a:xfrm flipV="1">
            <a:off x="2267744" y="3573016"/>
            <a:ext cx="1440160" cy="64807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0" name="9 Conector recto de flecha"/>
          <p:cNvCxnSpPr/>
          <p:nvPr/>
        </p:nvCxnSpPr>
        <p:spPr>
          <a:xfrm>
            <a:off x="4788024" y="3645024"/>
            <a:ext cx="1800200"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16 Conector recto de flecha"/>
          <p:cNvCxnSpPr/>
          <p:nvPr/>
        </p:nvCxnSpPr>
        <p:spPr>
          <a:xfrm flipV="1">
            <a:off x="1475656" y="5085184"/>
            <a:ext cx="2016224" cy="86409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8" name="17 Conector recto de flecha"/>
          <p:cNvCxnSpPr/>
          <p:nvPr/>
        </p:nvCxnSpPr>
        <p:spPr>
          <a:xfrm>
            <a:off x="1475656" y="5949280"/>
            <a:ext cx="2376264" cy="5760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1" name="20 Arco"/>
          <p:cNvSpPr/>
          <p:nvPr/>
        </p:nvSpPr>
        <p:spPr>
          <a:xfrm>
            <a:off x="2627784" y="5373216"/>
            <a:ext cx="360040" cy="1944216"/>
          </a:xfrm>
          <a:prstGeom prst="arc">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ES"/>
          </a:p>
        </p:txBody>
      </p:sp>
      <p:pic>
        <p:nvPicPr>
          <p:cNvPr id="1026" name="Picture 2" descr="C:\Program Files (x86)\Microsoft Office\MEDIA\CAGCAT10\j0195812.wmf"/>
          <p:cNvPicPr>
            <a:picLocks noChangeAspect="1" noChangeArrowheads="1"/>
          </p:cNvPicPr>
          <p:nvPr/>
        </p:nvPicPr>
        <p:blipFill>
          <a:blip r:embed="rId2" cstate="print"/>
          <a:srcRect/>
          <a:stretch>
            <a:fillRect/>
          </a:stretch>
        </p:blipFill>
        <p:spPr bwMode="auto">
          <a:xfrm>
            <a:off x="8070845" y="5753852"/>
            <a:ext cx="1073155" cy="1104148"/>
          </a:xfrm>
          <a:prstGeom prst="rect">
            <a:avLst/>
          </a:prstGeom>
          <a:noFill/>
        </p:spPr>
      </p:pic>
      <p:sp>
        <p:nvSpPr>
          <p:cNvPr id="23" name="22 Llamada rectangular redondeada"/>
          <p:cNvSpPr/>
          <p:nvPr/>
        </p:nvSpPr>
        <p:spPr>
          <a:xfrm flipH="1">
            <a:off x="5580112" y="4941168"/>
            <a:ext cx="2520280" cy="1008112"/>
          </a:xfrm>
          <a:prstGeom prst="wedgeRoundRectCallout">
            <a:avLst>
              <a:gd name="adj1" fmla="val -34980"/>
              <a:gd name="adj2" fmla="val 80641"/>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4" name="23 CuadroTexto"/>
          <p:cNvSpPr txBox="1"/>
          <p:nvPr/>
        </p:nvSpPr>
        <p:spPr>
          <a:xfrm>
            <a:off x="5724128" y="4941168"/>
            <a:ext cx="2160240" cy="923330"/>
          </a:xfrm>
          <a:prstGeom prst="rect">
            <a:avLst/>
          </a:prstGeom>
          <a:noFill/>
        </p:spPr>
        <p:txBody>
          <a:bodyPr wrap="square" rtlCol="0">
            <a:spAutoFit/>
          </a:bodyPr>
          <a:lstStyle/>
          <a:p>
            <a:r>
              <a:rPr lang="es-ES" dirty="0"/>
              <a:t>¡</a:t>
            </a:r>
            <a:r>
              <a:rPr lang="es-ES" dirty="0" smtClean="0"/>
              <a:t>El ángulo formado está marcado por la línea naranja!</a:t>
            </a:r>
            <a:endParaRPr lang="es-ES" dirty="0"/>
          </a:p>
        </p:txBody>
      </p:sp>
      <p:sp>
        <p:nvSpPr>
          <p:cNvPr id="13" name="12 CuadroTexto"/>
          <p:cNvSpPr txBox="1"/>
          <p:nvPr/>
        </p:nvSpPr>
        <p:spPr>
          <a:xfrm>
            <a:off x="1979712" y="4149080"/>
            <a:ext cx="432048" cy="369332"/>
          </a:xfrm>
          <a:prstGeom prst="rect">
            <a:avLst/>
          </a:prstGeom>
          <a:noFill/>
        </p:spPr>
        <p:txBody>
          <a:bodyPr wrap="square" rtlCol="0">
            <a:spAutoFit/>
          </a:bodyPr>
          <a:lstStyle/>
          <a:p>
            <a:r>
              <a:rPr lang="es-ES" b="1" dirty="0" smtClean="0"/>
              <a:t>A</a:t>
            </a:r>
            <a:endParaRPr lang="es-ES" b="1" dirty="0"/>
          </a:p>
        </p:txBody>
      </p:sp>
      <p:sp>
        <p:nvSpPr>
          <p:cNvPr id="14" name="13 CuadroTexto"/>
          <p:cNvSpPr txBox="1"/>
          <p:nvPr/>
        </p:nvSpPr>
        <p:spPr>
          <a:xfrm>
            <a:off x="4283968" y="3501008"/>
            <a:ext cx="432048" cy="369332"/>
          </a:xfrm>
          <a:prstGeom prst="rect">
            <a:avLst/>
          </a:prstGeom>
          <a:noFill/>
        </p:spPr>
        <p:txBody>
          <a:bodyPr wrap="square" rtlCol="0">
            <a:spAutoFit/>
          </a:bodyPr>
          <a:lstStyle/>
          <a:p>
            <a:r>
              <a:rPr lang="es-ES" b="1" dirty="0" smtClean="0"/>
              <a:t>A</a:t>
            </a:r>
            <a:endParaRPr lang="es-ES" b="1" dirty="0"/>
          </a:p>
        </p:txBody>
      </p:sp>
      <p:sp>
        <p:nvSpPr>
          <p:cNvPr id="15" name="14 CuadroTexto"/>
          <p:cNvSpPr txBox="1"/>
          <p:nvPr/>
        </p:nvSpPr>
        <p:spPr>
          <a:xfrm>
            <a:off x="971600" y="5805264"/>
            <a:ext cx="432048" cy="369332"/>
          </a:xfrm>
          <a:prstGeom prst="rect">
            <a:avLst/>
          </a:prstGeom>
          <a:noFill/>
        </p:spPr>
        <p:txBody>
          <a:bodyPr wrap="square" rtlCol="0">
            <a:spAutoFit/>
          </a:bodyPr>
          <a:lstStyle/>
          <a:p>
            <a:r>
              <a:rPr lang="es-ES" b="1" dirty="0" smtClean="0"/>
              <a:t>A</a:t>
            </a:r>
            <a:endParaRPr lang="es-E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y… ¿para que sirven los ángulos?</a:t>
            </a:r>
            <a:endParaRPr lang="es-ES" b="1" dirty="0"/>
          </a:p>
        </p:txBody>
      </p:sp>
      <p:sp>
        <p:nvSpPr>
          <p:cNvPr id="3" name="2 Marcador de contenido"/>
          <p:cNvSpPr>
            <a:spLocks noGrp="1"/>
          </p:cNvSpPr>
          <p:nvPr>
            <p:ph idx="1"/>
          </p:nvPr>
        </p:nvSpPr>
        <p:spPr>
          <a:xfrm>
            <a:off x="395536" y="1628800"/>
            <a:ext cx="8229600" cy="4525963"/>
          </a:xfrm>
        </p:spPr>
        <p:txBody>
          <a:bodyPr>
            <a:normAutofit fontScale="92500" lnSpcReduction="10000"/>
          </a:bodyPr>
          <a:lstStyle/>
          <a:p>
            <a:r>
              <a:rPr lang="es-ES" dirty="0" smtClean="0"/>
              <a:t>Bueno, los ángulos sirven para muchas cosas, por ejemplo para un constructor es imposible construir algo sin considerar los ángulos, los podemos encontrar en todas partes, en las esquinas de una habitación, en las manecillas de un reloj, etc.</a:t>
            </a:r>
          </a:p>
          <a:p>
            <a:endParaRPr lang="es-ES" dirty="0" smtClean="0"/>
          </a:p>
          <a:p>
            <a:endParaRPr lang="es-ES" dirty="0"/>
          </a:p>
          <a:p>
            <a:r>
              <a:rPr lang="es-ES" dirty="0" smtClean="0"/>
              <a:t>A continuación veremos como se miden los ángulos…</a:t>
            </a:r>
            <a:endParaRPr lang="es-ES" dirty="0"/>
          </a:p>
        </p:txBody>
      </p:sp>
      <p:sp>
        <p:nvSpPr>
          <p:cNvPr id="4" name="3 Flecha derecha"/>
          <p:cNvSpPr/>
          <p:nvPr/>
        </p:nvSpPr>
        <p:spPr>
          <a:xfrm>
            <a:off x="7668344" y="5949280"/>
            <a:ext cx="1080120" cy="720080"/>
          </a:xfrm>
          <a:prstGeom prst="rightArrow">
            <a:avLst>
              <a:gd name="adj1" fmla="val 30464"/>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88640"/>
            <a:ext cx="5004048" cy="5649491"/>
          </a:xfrm>
        </p:spPr>
        <p:txBody>
          <a:bodyPr>
            <a:normAutofit/>
          </a:bodyPr>
          <a:lstStyle/>
          <a:p>
            <a:r>
              <a:rPr lang="es-ES" sz="2400" dirty="0" smtClean="0"/>
              <a:t>Los ángulos se miden en una unidad de medida llamada </a:t>
            </a:r>
            <a:r>
              <a:rPr lang="es-ES" sz="2400" dirty="0" smtClean="0"/>
              <a:t>grado , </a:t>
            </a:r>
            <a:r>
              <a:rPr lang="es-ES" sz="2400" dirty="0" smtClean="0"/>
              <a:t>se </a:t>
            </a:r>
            <a:r>
              <a:rPr lang="es-ES" sz="2400" dirty="0" smtClean="0"/>
              <a:t>simboliza  </a:t>
            </a:r>
            <a:r>
              <a:rPr lang="es-ES" sz="2400" dirty="0" smtClean="0"/>
              <a:t>por un </a:t>
            </a:r>
            <a:r>
              <a:rPr lang="es-ES" sz="2400" dirty="0" smtClean="0"/>
              <a:t>pequeño </a:t>
            </a:r>
            <a:r>
              <a:rPr lang="es-ES" sz="2400" dirty="0" smtClean="0"/>
              <a:t>circulo </a:t>
            </a:r>
            <a:r>
              <a:rPr lang="es-ES" sz="2400" b="1" baseline="30000" dirty="0" smtClean="0"/>
              <a:t>0</a:t>
            </a:r>
            <a:r>
              <a:rPr lang="es-ES" sz="2400" b="1" dirty="0" smtClean="0"/>
              <a:t> </a:t>
            </a:r>
            <a:r>
              <a:rPr lang="es-ES" sz="2400" dirty="0" smtClean="0"/>
              <a:t>después del número para indicar grados, por ejemplo </a:t>
            </a:r>
            <a:r>
              <a:rPr lang="es-ES" sz="2400" u="sng" dirty="0" smtClean="0">
                <a:uFill>
                  <a:solidFill>
                    <a:srgbClr val="FF0000"/>
                  </a:solidFill>
                </a:uFill>
              </a:rPr>
              <a:t>90</a:t>
            </a:r>
            <a:r>
              <a:rPr lang="es-ES" sz="2400" u="sng" baseline="30000" dirty="0" smtClean="0">
                <a:uFill>
                  <a:solidFill>
                    <a:srgbClr val="FF0000"/>
                  </a:solidFill>
                </a:uFill>
              </a:rPr>
              <a:t>0</a:t>
            </a:r>
            <a:r>
              <a:rPr lang="es-ES" sz="2400" u="sng" dirty="0" smtClean="0">
                <a:uFill>
                  <a:solidFill>
                    <a:srgbClr val="FF0000"/>
                  </a:solidFill>
                </a:uFill>
              </a:rPr>
              <a:t> significa 90 grados.</a:t>
            </a:r>
          </a:p>
          <a:p>
            <a:r>
              <a:rPr lang="es-ES" sz="2400" dirty="0" smtClean="0"/>
              <a:t> P</a:t>
            </a:r>
            <a:r>
              <a:rPr lang="es-ES" sz="2400" dirty="0" smtClean="0"/>
              <a:t>ara </a:t>
            </a:r>
            <a:r>
              <a:rPr lang="es-ES" sz="2400" dirty="0" smtClean="0"/>
              <a:t>medirlos, se utiliza una herramienta llamada transportador.</a:t>
            </a:r>
            <a:endParaRPr lang="es-ES" sz="2400" dirty="0"/>
          </a:p>
        </p:txBody>
      </p:sp>
      <p:pic>
        <p:nvPicPr>
          <p:cNvPr id="4" name="3 Imagen" descr="transportador-angulos.png"/>
          <p:cNvPicPr>
            <a:picLocks noChangeAspect="1"/>
          </p:cNvPicPr>
          <p:nvPr/>
        </p:nvPicPr>
        <p:blipFill>
          <a:blip r:embed="rId2" cstate="print"/>
          <a:stretch>
            <a:fillRect/>
          </a:stretch>
        </p:blipFill>
        <p:spPr>
          <a:xfrm>
            <a:off x="5220072" y="1196752"/>
            <a:ext cx="3739834" cy="2664296"/>
          </a:xfrm>
          <a:prstGeom prst="rect">
            <a:avLst/>
          </a:prstGeom>
        </p:spPr>
      </p:pic>
      <p:sp>
        <p:nvSpPr>
          <p:cNvPr id="5" name="4 Rectángulo"/>
          <p:cNvSpPr/>
          <p:nvPr/>
        </p:nvSpPr>
        <p:spPr>
          <a:xfrm>
            <a:off x="5724128" y="188640"/>
            <a:ext cx="2771800" cy="584775"/>
          </a:xfrm>
          <a:prstGeom prst="rect">
            <a:avLst/>
          </a:prstGeom>
          <a:noFill/>
        </p:spPr>
        <p:txBody>
          <a:bodyPr wrap="square" lIns="91440" tIns="45720" rIns="91440" bIns="45720">
            <a:spAutoFit/>
          </a:bodyPr>
          <a:lstStyle/>
          <a:p>
            <a:pPr algn="ctr"/>
            <a:r>
              <a:rPr lang="es-ES"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Transportador</a:t>
            </a:r>
            <a:endParaRPr lang="es-ES" sz="32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6" name="5 Flecha abajo"/>
          <p:cNvSpPr/>
          <p:nvPr/>
        </p:nvSpPr>
        <p:spPr>
          <a:xfrm rot="16200000">
            <a:off x="5421142" y="5172146"/>
            <a:ext cx="360040" cy="474147"/>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7" name="6 Imagen" descr="transportador.png"/>
          <p:cNvPicPr>
            <a:picLocks noChangeAspect="1"/>
          </p:cNvPicPr>
          <p:nvPr/>
        </p:nvPicPr>
        <p:blipFill>
          <a:blip r:embed="rId3" cstate="print"/>
          <a:stretch>
            <a:fillRect/>
          </a:stretch>
        </p:blipFill>
        <p:spPr>
          <a:xfrm>
            <a:off x="179512" y="3933056"/>
            <a:ext cx="4608512" cy="2715285"/>
          </a:xfrm>
          <a:prstGeom prst="rect">
            <a:avLst/>
          </a:prstGeom>
        </p:spPr>
      </p:pic>
      <p:sp>
        <p:nvSpPr>
          <p:cNvPr id="8" name="7 CuadroTexto"/>
          <p:cNvSpPr txBox="1"/>
          <p:nvPr/>
        </p:nvSpPr>
        <p:spPr>
          <a:xfrm>
            <a:off x="6047656" y="4869160"/>
            <a:ext cx="3096344" cy="1200329"/>
          </a:xfrm>
          <a:prstGeom prst="rect">
            <a:avLst/>
          </a:prstGeom>
          <a:noFill/>
        </p:spPr>
        <p:txBody>
          <a:bodyPr wrap="square" rtlCol="0">
            <a:spAutoFit/>
          </a:bodyPr>
          <a:lstStyle/>
          <a:p>
            <a:r>
              <a:rPr lang="es-ES" sz="2400" dirty="0" smtClean="0"/>
              <a:t>Aquí vemos algunos ángulos, ubicados en un transportador</a:t>
            </a:r>
            <a:endParaRPr lang="es-E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Clasificación de los </a:t>
            </a:r>
            <a:r>
              <a:rPr lang="es-ES" b="1" dirty="0" smtClean="0"/>
              <a:t>ángulos</a:t>
            </a:r>
            <a:endParaRPr lang="es-ES" b="1" dirty="0"/>
          </a:p>
        </p:txBody>
      </p:sp>
      <p:sp>
        <p:nvSpPr>
          <p:cNvPr id="3" name="2 Marcador de contenido"/>
          <p:cNvSpPr>
            <a:spLocks noGrp="1"/>
          </p:cNvSpPr>
          <p:nvPr>
            <p:ph idx="1"/>
          </p:nvPr>
        </p:nvSpPr>
        <p:spPr/>
        <p:txBody>
          <a:bodyPr>
            <a:normAutofit lnSpcReduction="10000"/>
          </a:bodyPr>
          <a:lstStyle/>
          <a:p>
            <a:r>
              <a:rPr lang="es-ES" dirty="0" smtClean="0"/>
              <a:t>Los ángulos se </a:t>
            </a:r>
            <a:r>
              <a:rPr lang="es-ES" dirty="0" smtClean="0"/>
              <a:t>clasifican de acuerdo a su medida, y se distinguen 5 tipos </a:t>
            </a:r>
            <a:r>
              <a:rPr lang="es-ES" dirty="0" smtClean="0"/>
              <a:t>de </a:t>
            </a:r>
            <a:r>
              <a:rPr lang="es-ES" dirty="0" smtClean="0"/>
              <a:t>ángulos:</a:t>
            </a:r>
          </a:p>
          <a:p>
            <a:pPr>
              <a:buNone/>
            </a:pPr>
            <a:endParaRPr lang="es-ES" dirty="0" smtClean="0"/>
          </a:p>
          <a:p>
            <a:pPr>
              <a:buNone/>
            </a:pPr>
            <a:r>
              <a:rPr lang="es-ES" dirty="0" smtClean="0"/>
              <a:t>a) Angulo Completo</a:t>
            </a:r>
          </a:p>
          <a:p>
            <a:pPr>
              <a:buNone/>
            </a:pPr>
            <a:r>
              <a:rPr lang="es-ES" dirty="0" smtClean="0"/>
              <a:t>b) Angulo Extendido o llano</a:t>
            </a:r>
          </a:p>
          <a:p>
            <a:pPr>
              <a:buNone/>
            </a:pPr>
            <a:r>
              <a:rPr lang="es-ES" dirty="0" smtClean="0"/>
              <a:t>c) Angulo Recto</a:t>
            </a:r>
          </a:p>
          <a:p>
            <a:pPr>
              <a:buNone/>
            </a:pPr>
            <a:r>
              <a:rPr lang="es-ES" dirty="0" smtClean="0"/>
              <a:t>d) Angulo Agudo</a:t>
            </a:r>
          </a:p>
          <a:p>
            <a:pPr>
              <a:buNone/>
            </a:pPr>
            <a:r>
              <a:rPr lang="es-ES" dirty="0" smtClean="0"/>
              <a:t>e) Angulo Obtuso</a:t>
            </a:r>
            <a:endParaRPr lang="es-E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Ángulo </a:t>
            </a:r>
            <a:r>
              <a:rPr lang="es-ES" b="1" dirty="0" smtClean="0"/>
              <a:t>completo</a:t>
            </a:r>
            <a:endParaRPr lang="es-ES" b="1" dirty="0"/>
          </a:p>
        </p:txBody>
      </p:sp>
      <p:sp>
        <p:nvSpPr>
          <p:cNvPr id="3" name="2 Marcador de contenido"/>
          <p:cNvSpPr>
            <a:spLocks noGrp="1"/>
          </p:cNvSpPr>
          <p:nvPr>
            <p:ph idx="1"/>
          </p:nvPr>
        </p:nvSpPr>
        <p:spPr>
          <a:xfrm>
            <a:off x="467544" y="1124744"/>
            <a:ext cx="8229600" cy="4525963"/>
          </a:xfrm>
        </p:spPr>
        <p:txBody>
          <a:bodyPr/>
          <a:lstStyle/>
          <a:p>
            <a:r>
              <a:rPr lang="es-ES" dirty="0" smtClean="0"/>
              <a:t>Un </a:t>
            </a:r>
            <a:r>
              <a:rPr lang="es-ES" dirty="0" smtClean="0"/>
              <a:t>ángulo completo equivale a la idea de dar una vuelta completa, se forma al girar uno de los rayos que forman el ángulo, (en </a:t>
            </a:r>
            <a:r>
              <a:rPr lang="es-ES" dirty="0" smtClean="0"/>
              <a:t>sentido </a:t>
            </a:r>
            <a:r>
              <a:rPr lang="es-ES" dirty="0" smtClean="0"/>
              <a:t>antihorario) respecto al </a:t>
            </a:r>
            <a:r>
              <a:rPr lang="es-ES" dirty="0" smtClean="0"/>
              <a:t>vértice, </a:t>
            </a:r>
            <a:r>
              <a:rPr lang="es-ES" dirty="0" smtClean="0"/>
              <a:t>de manera </a:t>
            </a:r>
            <a:r>
              <a:rPr lang="es-ES" dirty="0" smtClean="0"/>
              <a:t>tal </a:t>
            </a:r>
            <a:r>
              <a:rPr lang="es-ES" dirty="0" smtClean="0"/>
              <a:t>que después </a:t>
            </a:r>
            <a:r>
              <a:rPr lang="es-ES" dirty="0" smtClean="0"/>
              <a:t>de aplicar e</a:t>
            </a:r>
            <a:r>
              <a:rPr lang="es-ES" dirty="0" smtClean="0"/>
              <a:t>l</a:t>
            </a:r>
            <a:r>
              <a:rPr lang="es-ES" dirty="0" smtClean="0"/>
              <a:t> </a:t>
            </a:r>
            <a:r>
              <a:rPr lang="es-ES" dirty="0" smtClean="0"/>
              <a:t>giro </a:t>
            </a:r>
            <a:r>
              <a:rPr lang="es-ES" dirty="0" smtClean="0"/>
              <a:t>este coincida con el otro rayo.</a:t>
            </a:r>
            <a:endParaRPr lang="es-ES" dirty="0" smtClean="0"/>
          </a:p>
          <a:p>
            <a:endParaRPr lang="es-ES" dirty="0"/>
          </a:p>
        </p:txBody>
      </p:sp>
      <p:cxnSp>
        <p:nvCxnSpPr>
          <p:cNvPr id="6" name="5 Conector recto de flecha"/>
          <p:cNvCxnSpPr/>
          <p:nvPr/>
        </p:nvCxnSpPr>
        <p:spPr>
          <a:xfrm flipH="1" flipV="1">
            <a:off x="539552" y="4293096"/>
            <a:ext cx="1008112" cy="129614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0" name="9 Conector recto de flecha"/>
          <p:cNvCxnSpPr/>
          <p:nvPr/>
        </p:nvCxnSpPr>
        <p:spPr>
          <a:xfrm>
            <a:off x="1547664" y="5589240"/>
            <a:ext cx="172819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12 Arco"/>
          <p:cNvSpPr/>
          <p:nvPr/>
        </p:nvSpPr>
        <p:spPr>
          <a:xfrm>
            <a:off x="899592" y="4653136"/>
            <a:ext cx="1440160" cy="1872208"/>
          </a:xfrm>
          <a:prstGeom prst="arc">
            <a:avLst>
              <a:gd name="adj1" fmla="val 13655227"/>
              <a:gd name="adj2" fmla="val 0"/>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ES"/>
          </a:p>
        </p:txBody>
      </p:sp>
      <p:sp>
        <p:nvSpPr>
          <p:cNvPr id="14" name="13 Flecha derecha"/>
          <p:cNvSpPr/>
          <p:nvPr/>
        </p:nvSpPr>
        <p:spPr>
          <a:xfrm>
            <a:off x="3707904" y="4509120"/>
            <a:ext cx="1224136" cy="57606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s-ES"/>
          </a:p>
        </p:txBody>
      </p:sp>
      <p:cxnSp>
        <p:nvCxnSpPr>
          <p:cNvPr id="15" name="14 Conector recto de flecha"/>
          <p:cNvCxnSpPr/>
          <p:nvPr/>
        </p:nvCxnSpPr>
        <p:spPr>
          <a:xfrm>
            <a:off x="6516216" y="5589240"/>
            <a:ext cx="172819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15 Conector recto de flecha"/>
          <p:cNvCxnSpPr/>
          <p:nvPr/>
        </p:nvCxnSpPr>
        <p:spPr>
          <a:xfrm>
            <a:off x="6516216" y="5589240"/>
            <a:ext cx="2088232"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20" name="19 Elipse"/>
          <p:cNvSpPr/>
          <p:nvPr/>
        </p:nvSpPr>
        <p:spPr>
          <a:xfrm>
            <a:off x="5508104" y="4581128"/>
            <a:ext cx="1872208" cy="1728192"/>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1" name="20 CuadroTexto"/>
          <p:cNvSpPr txBox="1"/>
          <p:nvPr/>
        </p:nvSpPr>
        <p:spPr>
          <a:xfrm>
            <a:off x="1331640" y="5589240"/>
            <a:ext cx="576064" cy="369332"/>
          </a:xfrm>
          <a:prstGeom prst="rect">
            <a:avLst/>
          </a:prstGeom>
          <a:noFill/>
        </p:spPr>
        <p:txBody>
          <a:bodyPr wrap="square" rtlCol="0">
            <a:spAutoFit/>
          </a:bodyPr>
          <a:lstStyle/>
          <a:p>
            <a:r>
              <a:rPr lang="es-ES" dirty="0" smtClean="0"/>
              <a:t>A</a:t>
            </a:r>
            <a:endParaRPr lang="es-ES" dirty="0"/>
          </a:p>
        </p:txBody>
      </p:sp>
      <p:sp>
        <p:nvSpPr>
          <p:cNvPr id="22" name="21 CuadroTexto"/>
          <p:cNvSpPr txBox="1"/>
          <p:nvPr/>
        </p:nvSpPr>
        <p:spPr>
          <a:xfrm>
            <a:off x="6228184" y="5517232"/>
            <a:ext cx="576064" cy="369332"/>
          </a:xfrm>
          <a:prstGeom prst="rect">
            <a:avLst/>
          </a:prstGeom>
          <a:noFill/>
        </p:spPr>
        <p:txBody>
          <a:bodyPr wrap="square" rtlCol="0">
            <a:spAutoFit/>
          </a:bodyPr>
          <a:lstStyle/>
          <a:p>
            <a:r>
              <a:rPr lang="es-ES" dirty="0" smtClean="0"/>
              <a:t>A</a:t>
            </a:r>
            <a:endParaRPr lang="es-ES" dirty="0"/>
          </a:p>
        </p:txBody>
      </p:sp>
      <p:sp>
        <p:nvSpPr>
          <p:cNvPr id="24" name="23 CuadroTexto"/>
          <p:cNvSpPr txBox="1"/>
          <p:nvPr/>
        </p:nvSpPr>
        <p:spPr>
          <a:xfrm>
            <a:off x="5724128" y="6309320"/>
            <a:ext cx="3096344" cy="369332"/>
          </a:xfrm>
          <a:prstGeom prst="rect">
            <a:avLst/>
          </a:prstGeom>
          <a:noFill/>
        </p:spPr>
        <p:txBody>
          <a:bodyPr wrap="square" rtlCol="0">
            <a:spAutoFit/>
          </a:bodyPr>
          <a:lstStyle/>
          <a:p>
            <a:r>
              <a:rPr lang="es-ES" dirty="0" smtClean="0">
                <a:solidFill>
                  <a:schemeClr val="accent1">
                    <a:lumMod val="20000"/>
                    <a:lumOff val="80000"/>
                  </a:schemeClr>
                </a:solidFill>
              </a:rPr>
              <a:t>Los rayos están superpuestos</a:t>
            </a:r>
            <a:endParaRPr lang="es-ES"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88641"/>
            <a:ext cx="8229600" cy="3672408"/>
          </a:xfrm>
        </p:spPr>
        <p:txBody>
          <a:bodyPr/>
          <a:lstStyle/>
          <a:p>
            <a:r>
              <a:rPr lang="es-ES" dirty="0" smtClean="0"/>
              <a:t>Un </a:t>
            </a:r>
            <a:r>
              <a:rPr lang="es-ES" dirty="0" smtClean="0"/>
              <a:t>Ángulo completo mide 360 grados, esta idea proviene de </a:t>
            </a:r>
            <a:r>
              <a:rPr lang="es-ES" dirty="0" smtClean="0"/>
              <a:t>la antigüedad, porque </a:t>
            </a:r>
            <a:r>
              <a:rPr lang="es-ES" dirty="0" smtClean="0"/>
              <a:t>antes </a:t>
            </a:r>
            <a:r>
              <a:rPr lang="es-ES" dirty="0" smtClean="0"/>
              <a:t>había calendarios </a:t>
            </a:r>
            <a:r>
              <a:rPr lang="es-ES" dirty="0" smtClean="0"/>
              <a:t>que </a:t>
            </a:r>
            <a:r>
              <a:rPr lang="es-ES" dirty="0" smtClean="0"/>
              <a:t>tenían 360 días por </a:t>
            </a:r>
            <a:r>
              <a:rPr lang="es-ES" dirty="0" smtClean="0"/>
              <a:t>año. </a:t>
            </a:r>
            <a:r>
              <a:rPr lang="es-ES" dirty="0" smtClean="0"/>
              <a:t>En un año </a:t>
            </a:r>
            <a:r>
              <a:rPr lang="es-ES" dirty="0" smtClean="0"/>
              <a:t>la tierra da </a:t>
            </a:r>
            <a:r>
              <a:rPr lang="es-ES" dirty="0" smtClean="0"/>
              <a:t>una </a:t>
            </a:r>
            <a:r>
              <a:rPr lang="es-ES" dirty="0" smtClean="0"/>
              <a:t>vuelta completa alrededor del sol, y todo vuelve a empezar.</a:t>
            </a:r>
            <a:endParaRPr lang="es-ES" dirty="0"/>
          </a:p>
        </p:txBody>
      </p:sp>
      <p:pic>
        <p:nvPicPr>
          <p:cNvPr id="4" name="3 Imagen" descr="Movimento2.gif"/>
          <p:cNvPicPr>
            <a:picLocks noChangeAspect="1"/>
          </p:cNvPicPr>
          <p:nvPr/>
        </p:nvPicPr>
        <p:blipFill>
          <a:blip r:embed="rId2" cstate="print"/>
          <a:stretch>
            <a:fillRect/>
          </a:stretch>
        </p:blipFill>
        <p:spPr>
          <a:xfrm>
            <a:off x="251520" y="3501008"/>
            <a:ext cx="3024336" cy="2520280"/>
          </a:xfrm>
          <a:prstGeom prst="rect">
            <a:avLst/>
          </a:prstGeom>
        </p:spPr>
      </p:pic>
      <p:sp>
        <p:nvSpPr>
          <p:cNvPr id="5" name="4 Flecha derecha"/>
          <p:cNvSpPr/>
          <p:nvPr/>
        </p:nvSpPr>
        <p:spPr>
          <a:xfrm>
            <a:off x="3707904" y="4581128"/>
            <a:ext cx="1224136" cy="360040"/>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ES"/>
          </a:p>
        </p:txBody>
      </p:sp>
      <p:pic>
        <p:nvPicPr>
          <p:cNvPr id="6" name="5 Imagen" descr="completo.jpg"/>
          <p:cNvPicPr>
            <a:picLocks noChangeAspect="1"/>
          </p:cNvPicPr>
          <p:nvPr/>
        </p:nvPicPr>
        <p:blipFill>
          <a:blip r:embed="rId3" cstate="print"/>
          <a:stretch>
            <a:fillRect/>
          </a:stretch>
        </p:blipFill>
        <p:spPr>
          <a:xfrm>
            <a:off x="5292080" y="3501008"/>
            <a:ext cx="3456384" cy="258290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Ángulo Extendido o llano</a:t>
            </a:r>
            <a:endParaRPr lang="es-ES" b="1" dirty="0"/>
          </a:p>
        </p:txBody>
      </p:sp>
      <p:sp>
        <p:nvSpPr>
          <p:cNvPr id="3" name="2 Marcador de contenido"/>
          <p:cNvSpPr>
            <a:spLocks noGrp="1"/>
          </p:cNvSpPr>
          <p:nvPr>
            <p:ph idx="1"/>
          </p:nvPr>
        </p:nvSpPr>
        <p:spPr>
          <a:xfrm>
            <a:off x="467544" y="1340768"/>
            <a:ext cx="8229600" cy="4525963"/>
          </a:xfrm>
        </p:spPr>
        <p:txBody>
          <a:bodyPr/>
          <a:lstStyle/>
          <a:p>
            <a:r>
              <a:rPr lang="es-ES" sz="3000" dirty="0" smtClean="0"/>
              <a:t>Un </a:t>
            </a:r>
            <a:r>
              <a:rPr lang="es-ES" sz="3000" dirty="0" smtClean="0"/>
              <a:t>ángulo extendido está formado por 2 rayos que apuntan en direcciones opuestas</a:t>
            </a:r>
          </a:p>
          <a:p>
            <a:endParaRPr lang="es-ES" dirty="0" smtClean="0"/>
          </a:p>
          <a:p>
            <a:pPr>
              <a:buNone/>
            </a:pPr>
            <a:endParaRPr lang="es-ES" dirty="0" smtClean="0"/>
          </a:p>
          <a:p>
            <a:pPr>
              <a:buNone/>
            </a:pPr>
            <a:endParaRPr lang="es-ES" dirty="0" smtClean="0"/>
          </a:p>
          <a:p>
            <a:r>
              <a:rPr lang="es-ES" sz="3000" dirty="0" smtClean="0"/>
              <a:t>Este mide 180</a:t>
            </a:r>
            <a:r>
              <a:rPr lang="es-ES" sz="3000" baseline="30000" dirty="0" smtClean="0"/>
              <a:t>0</a:t>
            </a:r>
            <a:r>
              <a:rPr lang="es-ES" sz="3000" dirty="0" smtClean="0"/>
              <a:t>, porque es la mitad de un ángulo completo (medio giro). </a:t>
            </a:r>
            <a:endParaRPr lang="es-ES" sz="3000" dirty="0"/>
          </a:p>
        </p:txBody>
      </p:sp>
      <p:cxnSp>
        <p:nvCxnSpPr>
          <p:cNvPr id="5" name="4 Conector recto de flecha"/>
          <p:cNvCxnSpPr/>
          <p:nvPr/>
        </p:nvCxnSpPr>
        <p:spPr>
          <a:xfrm flipV="1">
            <a:off x="2267744" y="2564904"/>
            <a:ext cx="792088" cy="64807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6" name="5 Conector recto de flecha"/>
          <p:cNvCxnSpPr/>
          <p:nvPr/>
        </p:nvCxnSpPr>
        <p:spPr>
          <a:xfrm flipH="1">
            <a:off x="1475656" y="3212976"/>
            <a:ext cx="792088"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9" name="18 Conector recto de flecha"/>
          <p:cNvCxnSpPr/>
          <p:nvPr/>
        </p:nvCxnSpPr>
        <p:spPr>
          <a:xfrm>
            <a:off x="6084168" y="2996952"/>
            <a:ext cx="187220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1" name="20 Conector recto de flecha"/>
          <p:cNvCxnSpPr/>
          <p:nvPr/>
        </p:nvCxnSpPr>
        <p:spPr>
          <a:xfrm flipH="1">
            <a:off x="4572000" y="2996952"/>
            <a:ext cx="1520552"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3" name="22 CuadroTexto"/>
          <p:cNvSpPr txBox="1"/>
          <p:nvPr/>
        </p:nvSpPr>
        <p:spPr>
          <a:xfrm>
            <a:off x="2267744" y="3284984"/>
            <a:ext cx="504056" cy="369332"/>
          </a:xfrm>
          <a:prstGeom prst="rect">
            <a:avLst/>
          </a:prstGeom>
          <a:noFill/>
        </p:spPr>
        <p:txBody>
          <a:bodyPr wrap="square" rtlCol="0">
            <a:spAutoFit/>
          </a:bodyPr>
          <a:lstStyle/>
          <a:p>
            <a:r>
              <a:rPr lang="es-ES" b="1" dirty="0" smtClean="0"/>
              <a:t>A</a:t>
            </a:r>
            <a:endParaRPr lang="es-ES" b="1" dirty="0"/>
          </a:p>
        </p:txBody>
      </p:sp>
      <p:sp>
        <p:nvSpPr>
          <p:cNvPr id="25" name="24 CuadroTexto"/>
          <p:cNvSpPr txBox="1"/>
          <p:nvPr/>
        </p:nvSpPr>
        <p:spPr>
          <a:xfrm>
            <a:off x="5940152" y="3140968"/>
            <a:ext cx="504056" cy="369332"/>
          </a:xfrm>
          <a:prstGeom prst="rect">
            <a:avLst/>
          </a:prstGeom>
          <a:noFill/>
        </p:spPr>
        <p:txBody>
          <a:bodyPr wrap="square" rtlCol="0">
            <a:spAutoFit/>
          </a:bodyPr>
          <a:lstStyle/>
          <a:p>
            <a:r>
              <a:rPr lang="es-ES" b="1" dirty="0" smtClean="0"/>
              <a:t>B</a:t>
            </a:r>
            <a:endParaRPr lang="es-ES" b="1" dirty="0"/>
          </a:p>
        </p:txBody>
      </p:sp>
      <p:pic>
        <p:nvPicPr>
          <p:cNvPr id="29" name="28 Imagen" descr="Image1155.gif"/>
          <p:cNvPicPr>
            <a:picLocks noChangeAspect="1"/>
          </p:cNvPicPr>
          <p:nvPr/>
        </p:nvPicPr>
        <p:blipFill>
          <a:blip r:embed="rId2" cstate="print"/>
          <a:stretch>
            <a:fillRect/>
          </a:stretch>
        </p:blipFill>
        <p:spPr>
          <a:xfrm>
            <a:off x="2483768" y="5229200"/>
            <a:ext cx="3960440" cy="136815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Ángulo Recto</a:t>
            </a:r>
            <a:endParaRPr lang="es-ES" b="1" dirty="0"/>
          </a:p>
        </p:txBody>
      </p:sp>
      <p:sp>
        <p:nvSpPr>
          <p:cNvPr id="3" name="2 Marcador de contenido"/>
          <p:cNvSpPr>
            <a:spLocks noGrp="1"/>
          </p:cNvSpPr>
          <p:nvPr>
            <p:ph idx="1"/>
          </p:nvPr>
        </p:nvSpPr>
        <p:spPr>
          <a:xfrm>
            <a:off x="323528" y="1124744"/>
            <a:ext cx="8229600" cy="4525963"/>
          </a:xfrm>
        </p:spPr>
        <p:txBody>
          <a:bodyPr/>
          <a:lstStyle/>
          <a:p>
            <a:r>
              <a:rPr lang="es-ES" sz="2800" dirty="0" smtClean="0"/>
              <a:t>El ángulo recto es el resultado de dividir un ángulo completo en cuatro partes iguales, por ello su medida es igual a 90</a:t>
            </a:r>
            <a:r>
              <a:rPr lang="es-ES" sz="2800" baseline="30000" dirty="0" smtClean="0"/>
              <a:t>0</a:t>
            </a:r>
            <a:r>
              <a:rPr lang="es-ES" sz="2800" dirty="0" smtClean="0"/>
              <a:t> (la cuarta parte de 360</a:t>
            </a:r>
            <a:r>
              <a:rPr lang="es-ES" sz="2800" baseline="30000" dirty="0" smtClean="0"/>
              <a:t>0)</a:t>
            </a:r>
            <a:r>
              <a:rPr lang="es-ES" sz="2800" dirty="0"/>
              <a:t> </a:t>
            </a:r>
            <a:r>
              <a:rPr lang="es-ES" sz="2800" dirty="0" smtClean="0"/>
              <a:t>, la idea del ángulo recto es hacer un cuarto de giro.</a:t>
            </a:r>
            <a:r>
              <a:rPr lang="es-ES" sz="2800" dirty="0" smtClean="0"/>
              <a:t> </a:t>
            </a:r>
            <a:r>
              <a:rPr lang="es-ES" sz="2800" dirty="0" smtClean="0"/>
              <a:t>Los ángulos rectos son la base para cualquier construcción, ya sea una casa, un edificio, etc.</a:t>
            </a:r>
            <a:endParaRPr lang="es-ES" sz="2800" baseline="30000" dirty="0" smtClean="0"/>
          </a:p>
        </p:txBody>
      </p:sp>
      <p:sp>
        <p:nvSpPr>
          <p:cNvPr id="4" name="3 Elipse"/>
          <p:cNvSpPr/>
          <p:nvPr/>
        </p:nvSpPr>
        <p:spPr>
          <a:xfrm>
            <a:off x="1043608" y="4221088"/>
            <a:ext cx="2880320" cy="2016224"/>
          </a:xfrm>
          <a:prstGeom prst="ellipse">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cxnSp>
        <p:nvCxnSpPr>
          <p:cNvPr id="6" name="5 Conector recto de flecha"/>
          <p:cNvCxnSpPr/>
          <p:nvPr/>
        </p:nvCxnSpPr>
        <p:spPr>
          <a:xfrm>
            <a:off x="2483768" y="3861048"/>
            <a:ext cx="0" cy="2808312"/>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10" name="9 Conector recto de flecha"/>
          <p:cNvCxnSpPr/>
          <p:nvPr/>
        </p:nvCxnSpPr>
        <p:spPr>
          <a:xfrm>
            <a:off x="395536" y="5229200"/>
            <a:ext cx="4248472" cy="0"/>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13" name="12 Flecha derecha"/>
          <p:cNvSpPr/>
          <p:nvPr/>
        </p:nvSpPr>
        <p:spPr>
          <a:xfrm>
            <a:off x="4716016" y="4653136"/>
            <a:ext cx="936104" cy="432048"/>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ES"/>
          </a:p>
        </p:txBody>
      </p:sp>
      <p:pic>
        <p:nvPicPr>
          <p:cNvPr id="14" name="13 Imagen" descr="angulo-recto.jpg"/>
          <p:cNvPicPr>
            <a:picLocks noChangeAspect="1"/>
          </p:cNvPicPr>
          <p:nvPr/>
        </p:nvPicPr>
        <p:blipFill>
          <a:blip r:embed="rId2" cstate="print"/>
          <a:stretch>
            <a:fillRect/>
          </a:stretch>
        </p:blipFill>
        <p:spPr>
          <a:xfrm>
            <a:off x="6300192" y="4221088"/>
            <a:ext cx="2457450" cy="199072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206</TotalTime>
  <Words>472</Words>
  <Application>Microsoft Office PowerPoint</Application>
  <PresentationFormat>Presentación en pantalla (4:3)</PresentationFormat>
  <Paragraphs>61</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Diapositiva 1</vt:lpstr>
      <vt:lpstr>¿Qué es un Ángulo?</vt:lpstr>
      <vt:lpstr>y… ¿para que sirven los ángulos?</vt:lpstr>
      <vt:lpstr>Diapositiva 4</vt:lpstr>
      <vt:lpstr>Clasificación de los ángulos</vt:lpstr>
      <vt:lpstr>Ángulo completo</vt:lpstr>
      <vt:lpstr>Diapositiva 7</vt:lpstr>
      <vt:lpstr>Ángulo Extendido o llano</vt:lpstr>
      <vt:lpstr>Ángulo Recto</vt:lpstr>
      <vt:lpstr>Ángulo Agudo</vt:lpstr>
      <vt:lpstr>En resumen…</vt:lpstr>
      <vt:lpstr>Fin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Lupo</dc:creator>
  <cp:lastModifiedBy>Lupo</cp:lastModifiedBy>
  <cp:revision>19</cp:revision>
  <dcterms:created xsi:type="dcterms:W3CDTF">2013-10-17T19:51:47Z</dcterms:created>
  <dcterms:modified xsi:type="dcterms:W3CDTF">2013-10-18T16:36:52Z</dcterms:modified>
</cp:coreProperties>
</file>