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0"/>
  </p:notesMasterIdLst>
  <p:handoutMasterIdLst>
    <p:handoutMasterId r:id="rId11"/>
  </p:handoutMasterIdLst>
  <p:sldIdLst>
    <p:sldId id="278" r:id="rId5"/>
    <p:sldId id="279" r:id="rId6"/>
    <p:sldId id="280" r:id="rId7"/>
    <p:sldId id="281" r:id="rId8"/>
    <p:sldId id="282" r:id="rId9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9" autoAdjust="0"/>
  </p:normalViewPr>
  <p:slideViewPr>
    <p:cSldViewPr snapToGrid="0">
      <p:cViewPr>
        <p:scale>
          <a:sx n="66" d="100"/>
          <a:sy n="66" d="100"/>
        </p:scale>
        <p:origin x="668" y="4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6FB012-E420-4B95-AE63-A8D98F1E9FF8}" type="datetime1">
              <a:rPr lang="es-ES" smtClean="0"/>
              <a:t>05/11/2022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483E88-2765-4140-A04D-8B1D491FFF40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428893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BEC11F6-780B-4A70-BC74-0ABACE79CAA5}" type="datetime1">
              <a:rPr lang="es-ES" noProof="0" smtClean="0"/>
              <a:t>05/11/2022</a:t>
            </a:fld>
            <a:endParaRPr lang="es-ES" noProof="0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/>
              <a:t>Haga clic para modificar los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E6DE88F-1F85-4A27-9D34-D74A50E7B0DA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7300918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E6DE88F-1F85-4A27-9D34-D74A50E7B0DA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172706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s-ES" sz="1200" b="0" i="0" u="none" strike="noStrike" kern="1200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ES" sz="12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7847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rtlCol="0" anchor="b">
            <a:normAutofit/>
          </a:bodyPr>
          <a:lstStyle>
            <a:lvl1pPr algn="ctr">
              <a:defRPr sz="54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rtlCol="0"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es-ES" noProof="0"/>
              <a:t>Haga clic para modificar el estilo de subtítulo del patrón</a:t>
            </a:r>
            <a:endParaRPr lang="es-ES" noProof="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31C7952-479D-4D4B-8F19-C6026F510D9E}" type="datetime1">
              <a:rPr lang="es-ES" noProof="0" smtClean="0"/>
              <a:t>05/11/2022</a:t>
            </a:fld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150746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rtlCol="0" anchor="b">
            <a:normAutofit/>
          </a:bodyPr>
          <a:lstStyle>
            <a:lvl1pPr algn="ctr">
              <a:defRPr sz="28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imagen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rtlCol="0"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758912-430E-46D1-BA95-7CF218A879F9}" type="datetime1">
              <a:rPr lang="es-ES" noProof="0" smtClean="0"/>
              <a:t>05/11/2022</a:t>
            </a:fld>
            <a:endParaRPr lang="es-ES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009502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rtlCol="0" anchor="ctr">
            <a:normAutofit/>
          </a:bodyPr>
          <a:lstStyle>
            <a:lvl1pPr>
              <a:defRPr sz="40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rtlCol="0"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3D604E1-623C-4365-B688-201238FB20C0}" type="datetime1">
              <a:rPr lang="es-ES" noProof="0" smtClean="0"/>
              <a:t>05/11/2022</a:t>
            </a:fld>
            <a:endParaRPr lang="es-ES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05385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rtlCol="0" anchor="ctr">
            <a:normAutofit/>
          </a:bodyPr>
          <a:lstStyle>
            <a:lvl1pPr>
              <a:defRPr sz="36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12" name="Marcador de texto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rtlCol="0"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6ADFC75-E87D-46C2-9102-15C11F0259DB}" type="datetime1">
              <a:rPr lang="es-ES" noProof="0" smtClean="0"/>
              <a:t>05/11/2022</a:t>
            </a:fld>
            <a:endParaRPr lang="es-ES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11" name="Cuadro de texto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rtl="0"/>
            <a:r>
              <a:rPr lang="es-ES" sz="8000" noProof="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Cuadro de texto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es-ES" sz="8000" noProof="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75291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rtlCol="0"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2E54EC6-1219-49EE-8B80-3C24DE8E5A44}" type="datetime1">
              <a:rPr lang="es-ES" noProof="0" smtClean="0"/>
              <a:t>05/11/2022</a:t>
            </a:fld>
            <a:endParaRPr lang="es-ES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3450925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7" name="Marcador de texto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8" name="Marcador de posición de texto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9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0" name="Marcador de posición de texto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1" name="Marcador de posición de texto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2" name="Marcador de posición de texto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4DCC15-8F35-48A3-948F-896E04D77AE9}" type="datetime1">
              <a:rPr lang="es-ES" noProof="0" smtClean="0"/>
              <a:t>05/11/2022</a:t>
            </a:fld>
            <a:endParaRPr lang="es-ES" noProof="0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0326478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Imagen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Imagen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ítulo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19" name="Marcador de texto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0" name="Marcador de posición de imagen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21" name="Marcador de posición de texto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2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3" name="Marcador de posición de imagen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24" name="Marcador de posición de texto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5" name="Marcador de posición de texto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6" name="Marcador de posición de imagen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27" name="Marcador de posición de texto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776F276-4198-468B-A622-B7B7E3766911}" type="datetime1">
              <a:rPr lang="es-ES" noProof="0" smtClean="0"/>
              <a:t>05/11/2022</a:t>
            </a:fld>
            <a:endParaRPr lang="es-ES" noProof="0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793254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D5F9175-B10B-4641-995C-12E45A3F36CD}" type="datetime1">
              <a:rPr lang="es-ES" noProof="0" smtClean="0"/>
              <a:t>05/11/2022</a:t>
            </a:fld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154865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rtlCol="0" anchor="b"/>
          <a:lstStyle>
            <a:lvl1pPr algn="ctr">
              <a:defRPr sz="4000" b="0" cap="none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rtlCol="0"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4CEA549-D5CD-4EAF-92DD-F120BAE2B00B}" type="datetime1">
              <a:rPr lang="es-ES" noProof="0" smtClean="0"/>
              <a:t>05/11/2022</a:t>
            </a:fld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84640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rtlCol="0" anchor="t">
            <a:normAutofit/>
          </a:bodyPr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rtlCol="0" anchor="t">
            <a:normAutofit/>
          </a:bodyPr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09D2F8E-7231-4034-8D2D-3DE6DA3442B3}" type="datetime1">
              <a:rPr lang="es-ES" noProof="0" smtClean="0"/>
              <a:t>05/11/2022</a:t>
            </a:fld>
            <a:endParaRPr lang="es-ES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988205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Imagen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rtlCol="0"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rtlCol="0"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9E704EA-5CB1-494A-9524-E0FAE6BBE6C4}" type="datetime1">
              <a:rPr lang="es-ES" noProof="0" smtClean="0"/>
              <a:t>05/11/2022</a:t>
            </a:fld>
            <a:endParaRPr lang="es-ES" noProof="0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235120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E842E49-C804-4EEC-9941-A438EC0B005D}" type="datetime1">
              <a:rPr lang="es-ES" noProof="0" smtClean="0"/>
              <a:t>05/11/2022</a:t>
            </a:fld>
            <a:endParaRPr lang="es-ES" noProof="0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29094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0CB7135-DC88-46C5-8577-B4652D9D518F}" type="datetime1">
              <a:rPr lang="es-ES" noProof="0" smtClean="0"/>
              <a:t>05/11/2022</a:t>
            </a:fld>
            <a:endParaRPr lang="es-ES" noProof="0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655130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rtlCol="0" anchor="b">
            <a:normAutofit/>
          </a:bodyPr>
          <a:lstStyle>
            <a:lvl1pPr algn="ctr">
              <a:defRPr sz="2800" b="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 rtlCol="0">
            <a:normAutofit/>
          </a:bodyPr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B0BDDAF-5FB4-4645-B812-33656A6F2B85}" type="datetime1">
              <a:rPr lang="es-ES" noProof="0" smtClean="0"/>
              <a:t>05/11/2022</a:t>
            </a:fld>
            <a:endParaRPr lang="es-ES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79355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n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rtlCol="0" anchor="b">
            <a:noAutofit/>
          </a:bodyPr>
          <a:lstStyle>
            <a:lvl1pPr algn="ctr">
              <a:defRPr sz="3200" b="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imagen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43182DB-EE2B-4FEC-B9F5-C787A05118D2}" type="datetime1">
              <a:rPr lang="es-ES" noProof="0" smtClean="0"/>
              <a:t>05/11/2022</a:t>
            </a:fld>
            <a:endParaRPr lang="es-ES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algn="l"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53056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 rtl="0"/>
            <a:r>
              <a:rPr lang="es-ES" noProof="0" dirty="0"/>
              <a:t>Haga clic para modificar los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 rtl="0"/>
            <a:fld id="{7305C6AA-9D71-4080-8813-13E932244C60}" type="datetime1">
              <a:rPr lang="es-ES" noProof="0" smtClean="0"/>
              <a:t>05/11/2022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8589783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6.jp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8A1C807-B9AD-4C9B-BF9F-60F0342899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0" y="-1048326"/>
            <a:ext cx="12191999" cy="7906326"/>
          </a:xfrm>
          <a:prstGeom prst="rect">
            <a:avLst/>
          </a:prstGeom>
        </p:spPr>
      </p:pic>
      <p:sp useBgFill="1">
        <p:nvSpPr>
          <p:cNvPr id="103" name="Forma libre 5">
            <a:extLst>
              <a:ext uri="{FF2B5EF4-FFF2-40B4-BE49-F238E27FC236}">
                <a16:creationId xmlns:a16="http://schemas.microsoft.com/office/drawing/2014/main" id="{FE469E50-3893-4ED6-92BA-2985C32B0C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7131809" y="1385982"/>
            <a:ext cx="4031414" cy="4100418"/>
          </a:xfrm>
          <a:custGeom>
            <a:avLst/>
            <a:gdLst>
              <a:gd name="T0" fmla="*/ 1577 w 1601"/>
              <a:gd name="T1" fmla="*/ 0 h 696"/>
              <a:gd name="T2" fmla="*/ 833 w 1601"/>
              <a:gd name="T3" fmla="*/ 0 h 696"/>
              <a:gd name="T4" fmla="*/ 768 w 1601"/>
              <a:gd name="T5" fmla="*/ 0 h 696"/>
              <a:gd name="T6" fmla="*/ 24 w 1601"/>
              <a:gd name="T7" fmla="*/ 0 h 696"/>
              <a:gd name="T8" fmla="*/ 0 w 1601"/>
              <a:gd name="T9" fmla="*/ 27 h 696"/>
              <a:gd name="T10" fmla="*/ 0 w 1601"/>
              <a:gd name="T11" fmla="*/ 669 h 696"/>
              <a:gd name="T12" fmla="*/ 24 w 1601"/>
              <a:gd name="T13" fmla="*/ 696 h 696"/>
              <a:gd name="T14" fmla="*/ 768 w 1601"/>
              <a:gd name="T15" fmla="*/ 696 h 696"/>
              <a:gd name="T16" fmla="*/ 833 w 1601"/>
              <a:gd name="T17" fmla="*/ 696 h 696"/>
              <a:gd name="T18" fmla="*/ 1577 w 1601"/>
              <a:gd name="T19" fmla="*/ 696 h 696"/>
              <a:gd name="T20" fmla="*/ 1601 w 1601"/>
              <a:gd name="T21" fmla="*/ 669 h 696"/>
              <a:gd name="T22" fmla="*/ 1601 w 1601"/>
              <a:gd name="T23" fmla="*/ 27 h 696"/>
              <a:gd name="T24" fmla="*/ 1577 w 1601"/>
              <a:gd name="T25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01" h="696">
                <a:moveTo>
                  <a:pt x="1577" y="0"/>
                </a:moveTo>
                <a:cubicBezTo>
                  <a:pt x="833" y="0"/>
                  <a:pt x="833" y="0"/>
                  <a:pt x="833" y="0"/>
                </a:cubicBezTo>
                <a:cubicBezTo>
                  <a:pt x="768" y="0"/>
                  <a:pt x="768" y="0"/>
                  <a:pt x="76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2"/>
                  <a:pt x="0" y="27"/>
                </a:cubicBezTo>
                <a:cubicBezTo>
                  <a:pt x="0" y="669"/>
                  <a:pt x="0" y="669"/>
                  <a:pt x="0" y="669"/>
                </a:cubicBezTo>
                <a:cubicBezTo>
                  <a:pt x="0" y="684"/>
                  <a:pt x="11" y="696"/>
                  <a:pt x="24" y="696"/>
                </a:cubicBezTo>
                <a:cubicBezTo>
                  <a:pt x="768" y="696"/>
                  <a:pt x="768" y="696"/>
                  <a:pt x="768" y="696"/>
                </a:cubicBezTo>
                <a:cubicBezTo>
                  <a:pt x="833" y="696"/>
                  <a:pt x="833" y="696"/>
                  <a:pt x="833" y="696"/>
                </a:cubicBezTo>
                <a:cubicBezTo>
                  <a:pt x="1577" y="696"/>
                  <a:pt x="1577" y="696"/>
                  <a:pt x="1577" y="696"/>
                </a:cubicBezTo>
                <a:cubicBezTo>
                  <a:pt x="1590" y="696"/>
                  <a:pt x="1601" y="684"/>
                  <a:pt x="1601" y="669"/>
                </a:cubicBezTo>
                <a:cubicBezTo>
                  <a:pt x="1601" y="27"/>
                  <a:pt x="1601" y="27"/>
                  <a:pt x="1601" y="27"/>
                </a:cubicBezTo>
                <a:cubicBezTo>
                  <a:pt x="1601" y="12"/>
                  <a:pt x="1590" y="0"/>
                  <a:pt x="1577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="" xmlns:a14="http://schemas.microsoft.com/office/drawing/2010/main" xmlns:a16="http://schemas.microsoft.com/office/drawing/2014/main" xmlns:p14="http://schemas.microsoft.com/office/powerpoint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31453" y="2403254"/>
            <a:ext cx="3963646" cy="2420504"/>
          </a:xfrm>
        </p:spPr>
        <p:txBody>
          <a:bodyPr rtlCol="0">
            <a:noAutofit/>
          </a:bodyPr>
          <a:lstStyle/>
          <a:p>
            <a:pPr algn="l"/>
            <a:r>
              <a:rPr lang="es-ES" sz="4600" b="1" dirty="0"/>
              <a:t>Sistemas de ecuaciones lineales: Método de reducción</a:t>
            </a:r>
            <a:endParaRPr lang="es-ES" sz="46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B93FB3F-A8D4-46D3-A1C6-C79C64563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30346" y="4823758"/>
            <a:ext cx="2867379" cy="1026544"/>
          </a:xfrm>
        </p:spPr>
        <p:txBody>
          <a:bodyPr rtlCol="0">
            <a:normAutofit/>
          </a:bodyPr>
          <a:lstStyle/>
          <a:p>
            <a:pPr algn="l" rtl="0"/>
            <a:r>
              <a:rPr lang="es-ES" dirty="0"/>
              <a:t>Profesora Sara Alarcón</a:t>
            </a:r>
            <a:endParaRPr lang="es-ES" sz="2300" dirty="0"/>
          </a:p>
        </p:txBody>
      </p:sp>
    </p:spTree>
    <p:extLst>
      <p:ext uri="{BB962C8B-B14F-4D97-AF65-F5344CB8AC3E}">
        <p14:creationId xmlns:p14="http://schemas.microsoft.com/office/powerpoint/2010/main" val="4167884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ángulo 54">
            <a:extLst>
              <a:ext uri="{FF2B5EF4-FFF2-40B4-BE49-F238E27FC236}">
                <a16:creationId xmlns:a16="http://schemas.microsoft.com/office/drawing/2014/main" id="{0EF2A0DA-AE81-4A45-972E-646AC2870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2B2D6DE-C9B5-4678-91EF-77E85F235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1178" r="21178"/>
          <a:stretch/>
        </p:blipFill>
        <p:spPr>
          <a:xfrm>
            <a:off x="-8622" y="10"/>
            <a:ext cx="6096000" cy="6857990"/>
          </a:xfrm>
          <a:prstGeom prst="rect">
            <a:avLst/>
          </a:prstGeom>
        </p:spPr>
      </p:pic>
      <p:pic>
        <p:nvPicPr>
          <p:cNvPr id="57" name="Imagen 56">
            <a:extLst>
              <a:ext uri="{FF2B5EF4-FFF2-40B4-BE49-F238E27FC236}">
                <a16:creationId xmlns:a16="http://schemas.microsoft.com/office/drawing/2014/main" id="{B536FA4E-0152-4E27-91DA-0FC22D184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57026" y="1"/>
            <a:ext cx="5934973" cy="6858000"/>
          </a:xfrm>
          <a:prstGeom prst="rect">
            <a:avLst/>
          </a:prstGeom>
        </p:spPr>
      </p:pic>
      <p:sp>
        <p:nvSpPr>
          <p:cNvPr id="24" name="Marcador de contenido 2">
            <a:extLst>
              <a:ext uri="{FF2B5EF4-FFF2-40B4-BE49-F238E27FC236}">
                <a16:creationId xmlns:a16="http://schemas.microsoft.com/office/drawing/2014/main" id="{F260476B-CCA6-412B-A9C5-399C34AE6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0396" y="550416"/>
            <a:ext cx="4785064" cy="5699463"/>
          </a:xfrm>
        </p:spPr>
        <p:txBody>
          <a:bodyPr rtlCol="0" anchor="t">
            <a:noAutofit/>
          </a:bodyPr>
          <a:lstStyle/>
          <a:p>
            <a:pPr marL="36900" indent="0" rtl="0">
              <a:buNone/>
            </a:pPr>
            <a:r>
              <a:rPr lang="es-ES" sz="2800" dirty="0"/>
              <a:t>Consiste en multiplicar una o las dos ecuaciones por algún número de modo que obtengamos un sistema en que los coeficientes de x o de y sean iguales y de signo contrario, para eliminar dicha incógnita al sumar las dos ecuaciones. </a:t>
            </a:r>
          </a:p>
          <a:p>
            <a:pPr marL="36900" indent="0" rtl="0">
              <a:buNone/>
            </a:pPr>
            <a:r>
              <a:rPr lang="es-ES" sz="2800" dirty="0"/>
              <a:t>No existe una sola forma de realizar la reducción, eso queda a imaginación y criterio de cada uno. </a:t>
            </a:r>
          </a:p>
        </p:txBody>
      </p:sp>
      <p:pic>
        <p:nvPicPr>
          <p:cNvPr id="7" name="Imagen 6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9375784F-01C1-B5CB-088E-64DC24FCF44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43" t="35728" r="40501" b="23107"/>
          <a:stretch/>
        </p:blipFill>
        <p:spPr>
          <a:xfrm>
            <a:off x="292235" y="1983263"/>
            <a:ext cx="5494285" cy="2544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235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8EC304-6794-C9B3-094E-BB79A4A57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Marcador de contenido 4" descr="Patrón de fondo&#10;&#10;Descripción generada automáticamente">
            <a:extLst>
              <a:ext uri="{FF2B5EF4-FFF2-40B4-BE49-F238E27FC236}">
                <a16:creationId xmlns:a16="http://schemas.microsoft.com/office/drawing/2014/main" id="{7C70F331-A161-16A3-90FB-BCAA2EB907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836553"/>
            <a:ext cx="12310712" cy="7983311"/>
          </a:xfrm>
        </p:spPr>
      </p:pic>
      <p:pic>
        <p:nvPicPr>
          <p:cNvPr id="7" name="Imagen 6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F7A8499C-0BEC-1CA0-9250-C7659667F1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99" t="18946" r="45681" b="34428"/>
          <a:stretch/>
        </p:blipFill>
        <p:spPr>
          <a:xfrm>
            <a:off x="2058795" y="772850"/>
            <a:ext cx="8063762" cy="4764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685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8EC304-6794-C9B3-094E-BB79A4A57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Marcador de contenido 4" descr="Patrón de fondo&#10;&#10;Descripción generada automáticamente">
            <a:extLst>
              <a:ext uri="{FF2B5EF4-FFF2-40B4-BE49-F238E27FC236}">
                <a16:creationId xmlns:a16="http://schemas.microsoft.com/office/drawing/2014/main" id="{7C70F331-A161-16A3-90FB-BCAA2EB907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836553"/>
            <a:ext cx="12310712" cy="7983311"/>
          </a:xfrm>
        </p:spPr>
      </p:pic>
      <p:pic>
        <p:nvPicPr>
          <p:cNvPr id="4" name="Imagen 3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526F7661-B2D9-ED60-E2E9-35AA28F8E7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69" t="20912" r="40994" b="24912"/>
          <a:stretch/>
        </p:blipFill>
        <p:spPr>
          <a:xfrm>
            <a:off x="2329196" y="788279"/>
            <a:ext cx="7652319" cy="4733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715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8EC304-6794-C9B3-094E-BB79A4A57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Marcador de contenido 4" descr="Patrón de fondo&#10;&#10;Descripción generada automáticamente">
            <a:extLst>
              <a:ext uri="{FF2B5EF4-FFF2-40B4-BE49-F238E27FC236}">
                <a16:creationId xmlns:a16="http://schemas.microsoft.com/office/drawing/2014/main" id="{7C70F331-A161-16A3-90FB-BCAA2EB907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836553"/>
            <a:ext cx="12310712" cy="7983311"/>
          </a:xfrm>
        </p:spPr>
      </p:pic>
      <p:pic>
        <p:nvPicPr>
          <p:cNvPr id="4" name="Imagen 3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B9A7B23C-3326-91CC-B2CA-DC45ACDC2B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56" t="22175" r="35555" b="33473"/>
          <a:stretch/>
        </p:blipFill>
        <p:spPr>
          <a:xfrm>
            <a:off x="1557447" y="1023486"/>
            <a:ext cx="8917536" cy="4066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7466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Custom 35">
      <a:dk1>
        <a:sysClr val="windowText" lastClr="000000"/>
      </a:dk1>
      <a:lt1>
        <a:sysClr val="window" lastClr="FFFFFF"/>
      </a:lt1>
      <a:dk2>
        <a:srgbClr val="4E3B30"/>
      </a:dk2>
      <a:lt2>
        <a:srgbClr val="F4EDD8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ustom 4">
      <a:majorFont>
        <a:latin typeface="Goudy Old Style"/>
        <a:ea typeface=""/>
        <a:cs typeface=""/>
      </a:majorFont>
      <a:minorFont>
        <a:latin typeface="Goudy Old Style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4286072_TF55705232.potx" id="{48989EC3-9309-4897-8C0D-BDF2311BCEFB}" vid="{43797E30-B318-41B0-A673-A012DE2BDE91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2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585E981-8C91-4205-A0C3-C991F42B4C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C4C00F4-06E9-43E3-AD97-88A857CEFA82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64B270AB-C138-415C-897E-3C24487DECF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{E827FBAA-703D-43F4-A619-6170136DA925}tf55705232_win32</Template>
  <TotalTime>67</TotalTime>
  <Words>76</Words>
  <Application>Microsoft Office PowerPoint</Application>
  <PresentationFormat>Panorámica</PresentationFormat>
  <Paragraphs>6</Paragraphs>
  <Slides>5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Calibri</vt:lpstr>
      <vt:lpstr>Goudy Old Style</vt:lpstr>
      <vt:lpstr>Wingdings 2</vt:lpstr>
      <vt:lpstr>SlateVTI</vt:lpstr>
      <vt:lpstr>Sistemas de ecuaciones lineales: Método de reducción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Sistemas de ecuaciones lineales: Método de reducción</dc:title>
  <dc:creator>Sara Noemi Alarcon Vega</dc:creator>
  <cp:lastModifiedBy>Sara Noemi Alarcon Vega</cp:lastModifiedBy>
  <cp:revision>1</cp:revision>
  <dcterms:created xsi:type="dcterms:W3CDTF">2022-11-05T21:22:48Z</dcterms:created>
  <dcterms:modified xsi:type="dcterms:W3CDTF">2022-11-05T22:30:27Z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