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0" r:id="rId6"/>
    <p:sldId id="262" r:id="rId7"/>
    <p:sldId id="261" r:id="rId8"/>
    <p:sldId id="267" r:id="rId9"/>
    <p:sldId id="270" r:id="rId10"/>
    <p:sldId id="271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BD8C8-3830-4F0E-BD64-C07E83FE123B}" v="4" dt="2022-11-11T01:26:59.040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10/11/2022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704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798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7951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55CB799-6499-4E1E-8257-C777037FBB0C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1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7F32E-9C31-4EBC-9CF6-7E0795975D22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DE5E64D-8309-4EA3-9E01-E99A0B9E852A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7AF38-4C5D-4919-B713-BCE928D84993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F8A7DBF6-2AC7-4A48-B394-E7B6C748C10D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771C8-10A4-40A2-B087-7EAE1E72B338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3F35A-BE91-47D4-B680-814AAA83232F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A5508-0173-4F7B-BA1F-6FDD23DC888F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F45BD-EAC1-4ECC-91A9-2B1B76C5FA67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0B4E3-ACD8-472A-AF6F-98A76C82A9AD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36085-0EE4-4C8F-879E-58330D243B98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</a:t>
            </a:r>
          </a:p>
          <a:p>
            <a:pPr lvl="6" rtl="0"/>
            <a:r>
              <a:rPr lang="es-ES" noProof="0" dirty="0"/>
              <a:t>Séptimo</a:t>
            </a:r>
          </a:p>
          <a:p>
            <a:pPr lvl="7" rtl="0"/>
            <a:r>
              <a:rPr lang="es-ES" noProof="0" dirty="0"/>
              <a:t>Octavo</a:t>
            </a:r>
          </a:p>
          <a:p>
            <a:pPr lvl="8" rtl="0"/>
            <a:r>
              <a:rPr lang="es-ES" noProof="0" dirty="0"/>
              <a:t>Noveno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10/11/2022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Relación entre la función exponencial y la función logarítmica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Rodrigo Mella Contreras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637364" y="448236"/>
            <a:ext cx="9628632" cy="1362113"/>
          </a:xfrm>
        </p:spPr>
        <p:txBody>
          <a:bodyPr rtlCol="0">
            <a:normAutofit/>
          </a:bodyPr>
          <a:lstStyle/>
          <a:p>
            <a:pPr rtl="0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¿Por qué estudiamos estas funciones juntas?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arcador de posición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91273" y="2335605"/>
                <a:ext cx="9628632" cy="3986213"/>
              </a:xfrm>
            </p:spPr>
            <p:txBody>
              <a:bodyPr rtlCol="0">
                <a:normAutofit/>
              </a:bodyPr>
              <a:lstStyle/>
              <a:p>
                <a:r>
                  <a:rPr lang="es-ES" sz="3200" dirty="0">
                    <a:latin typeface="Berlin Sans FB Demi" panose="020E0802020502020306" pitchFamily="34" charset="0"/>
                  </a:rPr>
                  <a:t>Esto sucede debido a la relación que hay entre ellas, decimos que </a:t>
                </a:r>
                <a:r>
                  <a:rPr lang="es-ES" sz="3200" i="1" dirty="0">
                    <a:latin typeface="Berlin Sans FB Demi" panose="020E0802020502020306" pitchFamily="34" charset="0"/>
                  </a:rPr>
                  <a:t>funciones </a:t>
                </a:r>
                <a:r>
                  <a:rPr lang="es-ES" sz="3200" i="1" dirty="0">
                    <a:solidFill>
                      <a:srgbClr val="FF0000"/>
                    </a:solidFill>
                    <a:latin typeface="Berlin Sans FB Demi" panose="020E0802020502020306" pitchFamily="34" charset="0"/>
                  </a:rPr>
                  <a:t>inversas . </a:t>
                </a:r>
                <a:r>
                  <a:rPr lang="es-ES" sz="3200" dirty="0">
                    <a:latin typeface="Berlin Sans FB Demi" panose="020E0802020502020306" pitchFamily="34" charset="0"/>
                  </a:rPr>
                  <a:t>Otras funciones que también tienen esta relación podrían ser la función </a:t>
                </a:r>
                <a14:m>
                  <m:oMath xmlns:m="http://schemas.openxmlformats.org/officeDocument/2006/math">
                    <m:r>
                      <a:rPr lang="es-CL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3200" dirty="0">
                    <a:latin typeface="Berlin Sans FB Demi" panose="020E0802020502020306" pitchFamily="34" charset="0"/>
                  </a:rPr>
                  <a:t> y la función </a:t>
                </a:r>
                <a14:m>
                  <m:oMath xmlns:m="http://schemas.openxmlformats.org/officeDocument/2006/math">
                    <m:r>
                      <a:rPr lang="es-CL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CL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CL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CL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s-ES" sz="3200" dirty="0">
                    <a:latin typeface="Berlin Sans FB Demi" panose="020E0802020502020306" pitchFamily="34" charset="0"/>
                  </a:rPr>
                  <a:t>, seguro que aquí ya vas teniendo una idea.</a:t>
                </a:r>
                <a:endParaRPr lang="es-ES" sz="3200" i="1" dirty="0">
                  <a:solidFill>
                    <a:srgbClr val="FF0000"/>
                  </a:solidFill>
                  <a:latin typeface="Berlin Sans FB Demi" panose="020E0802020502020306" pitchFamily="34" charset="0"/>
                </a:endParaRPr>
              </a:p>
            </p:txBody>
          </p:sp>
        </mc:Choice>
        <mc:Fallback xmlns="">
          <p:sp>
            <p:nvSpPr>
              <p:cNvPr id="14" name="Marcador de posición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1273" y="2335605"/>
                <a:ext cx="9628632" cy="3986213"/>
              </a:xfrm>
              <a:blipFill>
                <a:blip r:embed="rId3"/>
                <a:stretch>
                  <a:fillRect l="-1457" t="-198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áfico 5" descr="Aprendizaje remoto de matemáticas con relleno sólido">
            <a:extLst>
              <a:ext uri="{FF2B5EF4-FFF2-40B4-BE49-F238E27FC236}">
                <a16:creationId xmlns:a16="http://schemas.microsoft.com/office/drawing/2014/main" id="{F55BEBFF-F4E7-D113-E9A4-DD7FD7901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2773" y="4545994"/>
            <a:ext cx="2201501" cy="22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>
                <a:latin typeface="Bernard MT Condensed" panose="02050806060905020404" pitchFamily="18" charset="0"/>
              </a:rPr>
              <a:t>Definición del logaritmo de un número</a:t>
            </a:r>
            <a:endParaRPr lang="es-ES" dirty="0">
              <a:latin typeface="Bernard MT Condensed" panose="020508060609050204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ción de contenido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09371" y="3083293"/>
                <a:ext cx="5935452" cy="827034"/>
              </a:xfrm>
            </p:spPr>
            <p:txBody>
              <a:bodyPr rtlCol="0">
                <a:noAutofit/>
              </a:bodyPr>
              <a:lstStyle/>
              <a:p>
                <a:pPr marL="0" indent="0" rtl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E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E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CL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s-CL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s-CL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s-E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CL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s-E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s-CL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sSup>
                      <m:sSupPr>
                        <m:ctrlPr>
                          <a:rPr lang="es-CL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s-CL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s-CL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CL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s-ES" sz="3600" dirty="0"/>
              </a:p>
            </p:txBody>
          </p:sp>
        </mc:Choice>
        <mc:Fallback xmlns="">
          <p:sp>
            <p:nvSpPr>
              <p:cNvPr id="3" name="Marcador de posición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09371" y="3083293"/>
                <a:ext cx="5935452" cy="82703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C6F12E2F-CD25-7DC2-1AF1-76FB1E32044D}"/>
              </a:ext>
            </a:extLst>
          </p:cNvPr>
          <p:cNvSpPr txBox="1"/>
          <p:nvPr/>
        </p:nvSpPr>
        <p:spPr>
          <a:xfrm>
            <a:off x="1091893" y="1946366"/>
            <a:ext cx="9500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latin typeface="Berlin Sans FB Demi" panose="020E0802020502020306" pitchFamily="34" charset="0"/>
              </a:rPr>
              <a:t>Recordemos la definición del logaritmo de un número, que se hace en términos de la función exponencial.</a:t>
            </a:r>
            <a:endParaRPr lang="es-CL" dirty="0">
              <a:latin typeface="Berlin Sans FB Demi" panose="020E0802020502020306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F35067D-430A-1000-438A-14015266F7AD}"/>
                  </a:ext>
                </a:extLst>
              </p:cNvPr>
              <p:cNvSpPr txBox="1"/>
              <p:nvPr/>
            </p:nvSpPr>
            <p:spPr>
              <a:xfrm>
                <a:off x="1922232" y="4506325"/>
                <a:ext cx="8670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2800" dirty="0"/>
                  <a:t>Por ejemplo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E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CL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s-CL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func>
                    <m:r>
                      <a:rPr lang="es-CL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=2, </m:t>
                    </m:r>
                  </m:oMath>
                </a14:m>
                <a:r>
                  <a:rPr lang="es-CL" sz="2800" dirty="0"/>
                  <a:t>ya que, 5 elevado a 2 nos da 25  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F35067D-430A-1000-438A-14015266F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232" y="4506325"/>
                <a:ext cx="8670322" cy="523220"/>
              </a:xfrm>
              <a:prstGeom prst="rect">
                <a:avLst/>
              </a:prstGeom>
              <a:blipFill>
                <a:blip r:embed="rId4"/>
                <a:stretch>
                  <a:fillRect l="-1405" t="-10465" r="-422" b="-3255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latin typeface="Bernard MT Condensed" panose="02050806060905020404" pitchFamily="18" charset="0"/>
              </a:rPr>
              <a:t>Ahora en el caso de la función exponencial y logarítmica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3">
                <a:extLst>
                  <a:ext uri="{FF2B5EF4-FFF2-40B4-BE49-F238E27FC236}">
                    <a16:creationId xmlns:a16="http://schemas.microsoft.com/office/drawing/2014/main" id="{00C8A897-32EC-585B-5A86-4E3C247D74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1798" y="2026184"/>
                <a:ext cx="4553893" cy="4294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500"/>
                  </a:spcBef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C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s-CL" dirty="0">
                    <a:solidFill>
                      <a:srgbClr val="FF0000"/>
                    </a:solidFill>
                  </a:rPr>
                  <a:t>     </a:t>
                </a:r>
                <a:r>
                  <a:rPr lang="es-CL" dirty="0"/>
                  <a:t>y      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s-CL" dirty="0"/>
                  <a:t> </a:t>
                </a:r>
              </a:p>
            </p:txBody>
          </p:sp>
        </mc:Choice>
        <mc:Fallback xmlns="">
          <p:sp>
            <p:nvSpPr>
              <p:cNvPr id="5" name="Marcador de contenido 3">
                <a:extLst>
                  <a:ext uri="{FF2B5EF4-FFF2-40B4-BE49-F238E27FC236}">
                    <a16:creationId xmlns:a16="http://schemas.microsoft.com/office/drawing/2014/main" id="{00C8A897-32EC-585B-5A86-4E3C247D7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798" y="2026184"/>
                <a:ext cx="4553893" cy="429475"/>
              </a:xfrm>
              <a:prstGeom prst="rect">
                <a:avLst/>
              </a:prstGeom>
              <a:blipFill>
                <a:blip r:embed="rId3"/>
                <a:stretch>
                  <a:fillRect l="-937" t="-8451" b="-2816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3">
                <a:extLst>
                  <a:ext uri="{FF2B5EF4-FFF2-40B4-BE49-F238E27FC236}">
                    <a16:creationId xmlns:a16="http://schemas.microsoft.com/office/drawing/2014/main" id="{CF09C045-7245-D985-35E8-4FC8CDB934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525" y="2630129"/>
                <a:ext cx="5014986" cy="4981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500"/>
                  </a:spcBef>
                  <a:buFont typeface="Wingdings" panose="05000000000000000000" pitchFamily="2" charset="2"/>
                  <a:buChar char="§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s-CL" i="1" dirty="0"/>
                  <a:t>Primero</a:t>
                </a:r>
                <a:r>
                  <a:rPr lang="es-CL" dirty="0"/>
                  <a:t> valuemos </a:t>
                </a:r>
                <a14:m>
                  <m:oMath xmlns:m="http://schemas.openxmlformats.org/officeDocument/2006/math"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C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C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CL" dirty="0"/>
                  <a:t>para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6" name="Marcador de contenido 3">
                <a:extLst>
                  <a:ext uri="{FF2B5EF4-FFF2-40B4-BE49-F238E27FC236}">
                    <a16:creationId xmlns:a16="http://schemas.microsoft.com/office/drawing/2014/main" id="{CF09C045-7245-D985-35E8-4FC8CDB93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25" y="2630129"/>
                <a:ext cx="5014986" cy="498130"/>
              </a:xfrm>
              <a:prstGeom prst="rect">
                <a:avLst/>
              </a:prstGeom>
              <a:blipFill>
                <a:blip r:embed="rId4"/>
                <a:stretch>
                  <a:fillRect l="-1580" t="-7317" b="-1097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arcador de contenido 3">
                <a:extLst>
                  <a:ext uri="{FF2B5EF4-FFF2-40B4-BE49-F238E27FC236}">
                    <a16:creationId xmlns:a16="http://schemas.microsoft.com/office/drawing/2014/main" id="{3F45BE79-10D1-7E78-3098-B77B9ED99E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59170" y="3124019"/>
                <a:ext cx="1327238" cy="69585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3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sz="3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3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s-CL" sz="3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sz="3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3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s-CL" sz="3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s-CL" sz="3500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3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sz="3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3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s-CL" sz="3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3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s-CL" sz="3500" b="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0" name="Marcador de contenido 3">
                <a:extLst>
                  <a:ext uri="{FF2B5EF4-FFF2-40B4-BE49-F238E27FC236}">
                    <a16:creationId xmlns:a16="http://schemas.microsoft.com/office/drawing/2014/main" id="{3F45BE79-10D1-7E78-3098-B77B9ED99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59170" y="3124019"/>
                <a:ext cx="1327238" cy="695858"/>
              </a:xfrm>
              <a:blipFill>
                <a:blip r:embed="rId5"/>
                <a:stretch>
                  <a:fillRect l="-1376" b="-34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C175E01-6444-BED4-1332-71CA371BCFF3}"/>
                  </a:ext>
                </a:extLst>
              </p:cNvPr>
              <p:cNvSpPr txBox="1"/>
              <p:nvPr/>
            </p:nvSpPr>
            <p:spPr>
              <a:xfrm>
                <a:off x="688064" y="4053566"/>
                <a:ext cx="60975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CL" dirty="0"/>
                  <a:t>O sea nuestro par ordenado es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(4,16)</m:t>
                    </m:r>
                  </m:oMath>
                </a14:m>
                <a:r>
                  <a:rPr lang="es-CL" dirty="0"/>
                  <a:t> 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C175E01-6444-BED4-1332-71CA371BC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64" y="4053566"/>
                <a:ext cx="6097508" cy="369332"/>
              </a:xfrm>
              <a:prstGeom prst="rect">
                <a:avLst/>
              </a:prstGeom>
              <a:blipFill>
                <a:blip r:embed="rId6"/>
                <a:stretch>
                  <a:fillRect l="-900" t="-9836" b="-245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8CC172D-7253-B69F-4E3C-4909B0D6972C}"/>
                  </a:ext>
                </a:extLst>
              </p:cNvPr>
              <p:cNvSpPr txBox="1"/>
              <p:nvPr/>
            </p:nvSpPr>
            <p:spPr>
              <a:xfrm>
                <a:off x="6698931" y="2653387"/>
                <a:ext cx="609750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CL" sz="2200" dirty="0"/>
                  <a:t>Ahora evaluemos </a:t>
                </a:r>
                <a14:m>
                  <m:oMath xmlns:m="http://schemas.openxmlformats.org/officeDocument/2006/math">
                    <m:r>
                      <a:rPr lang="es-CL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CL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s-CL" sz="2200" dirty="0"/>
                  <a:t> para </a:t>
                </a:r>
                <a14:m>
                  <m:oMath xmlns:m="http://schemas.openxmlformats.org/officeDocument/2006/math">
                    <m:r>
                      <a:rPr lang="es-CL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sz="22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s-CL" sz="22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8CC172D-7253-B69F-4E3C-4909B0D69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931" y="2653387"/>
                <a:ext cx="6097508" cy="430887"/>
              </a:xfrm>
              <a:prstGeom prst="rect">
                <a:avLst/>
              </a:prstGeom>
              <a:blipFill>
                <a:blip r:embed="rId7"/>
                <a:stretch>
                  <a:fillRect l="-1300" t="-8451" b="-2816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EB66B74-0BD6-0831-A2CB-C4A8303836EA}"/>
                  </a:ext>
                </a:extLst>
              </p:cNvPr>
              <p:cNvSpPr txBox="1"/>
              <p:nvPr/>
            </p:nvSpPr>
            <p:spPr>
              <a:xfrm>
                <a:off x="5674261" y="3128259"/>
                <a:ext cx="609750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C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s-C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C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s-C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func>
                    </m:oMath>
                  </m:oMathPara>
                </a14:m>
                <a:endParaRPr lang="es-CL" b="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C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es-C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CL" b="0" dirty="0">
                  <a:solidFill>
                    <a:schemeClr val="tx1"/>
                  </a:solidFill>
                </a:endParaRP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EB66B74-0BD6-0831-A2CB-C4A830383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61" y="3128259"/>
                <a:ext cx="6097508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1C1403A2-49F3-4FBB-3D40-8E892A7B12CE}"/>
                  </a:ext>
                </a:extLst>
              </p:cNvPr>
              <p:cNvSpPr txBox="1"/>
              <p:nvPr/>
            </p:nvSpPr>
            <p:spPr>
              <a:xfrm>
                <a:off x="6785572" y="4051589"/>
                <a:ext cx="63962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CL" dirty="0"/>
                  <a:t>O sea nuestro par ordenado es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(16,4)</m:t>
                    </m:r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1C1403A2-49F3-4FBB-3D40-8E892A7B1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572" y="4051589"/>
                <a:ext cx="6396272" cy="369332"/>
              </a:xfrm>
              <a:prstGeom prst="rect">
                <a:avLst/>
              </a:prstGeom>
              <a:blipFill>
                <a:blip r:embed="rId9"/>
                <a:stretch>
                  <a:fillRect l="-763" t="-10000" b="-2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7E02762B-5481-C83F-7365-4A47A7B9AE69}"/>
              </a:ext>
            </a:extLst>
          </p:cNvPr>
          <p:cNvSpPr txBox="1"/>
          <p:nvPr/>
        </p:nvSpPr>
        <p:spPr>
          <a:xfrm>
            <a:off x="1334752" y="5142197"/>
            <a:ext cx="10728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600" dirty="0">
                <a:latin typeface="Berlin Sans FB Demi" panose="020E0802020502020306" pitchFamily="34" charset="0"/>
              </a:rPr>
              <a:t>¿Ves alguna relación entre los pares ordenados?</a:t>
            </a:r>
          </a:p>
          <a:p>
            <a:pPr algn="ctr"/>
            <a:r>
              <a:rPr lang="es-CL" sz="3600" dirty="0">
                <a:latin typeface="Berlin Sans FB Demi" panose="020E0802020502020306" pitchFamily="34" charset="0"/>
              </a:rPr>
              <a:t>¿Sucede con otros pares ordenados? 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C6E72E5-0A19-0387-59FB-B84CF6C197B6}"/>
              </a:ext>
            </a:extLst>
          </p:cNvPr>
          <p:cNvSpPr txBox="1"/>
          <p:nvPr/>
        </p:nvSpPr>
        <p:spPr>
          <a:xfrm>
            <a:off x="993618" y="72427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600" dirty="0">
                <a:latin typeface="Bernard MT Condensed" panose="02050806060905020404" pitchFamily="18" charset="0"/>
              </a:rPr>
              <a:t>Su grafica</a:t>
            </a:r>
            <a:endParaRPr lang="es-C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A637F80-DCA3-96E7-0F1D-8BD0C8F0C367}"/>
                  </a:ext>
                </a:extLst>
              </p:cNvPr>
              <p:cNvSpPr txBox="1"/>
              <p:nvPr/>
            </p:nvSpPr>
            <p:spPr>
              <a:xfrm>
                <a:off x="7875201" y="1110816"/>
                <a:ext cx="3404104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L" sz="2800" dirty="0"/>
                  <a:t>Si observas ambas funciones son simétricas, y la recta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s-CL" sz="2800" dirty="0"/>
                  <a:t> la divide. </a:t>
                </a:r>
              </a:p>
              <a:p>
                <a:endParaRPr lang="es-CL" sz="2800" dirty="0"/>
              </a:p>
              <a:p>
                <a:r>
                  <a:rPr lang="es-CL" sz="2800" dirty="0"/>
                  <a:t>Si recuerdas en la función exponencial nuestra asíntota es el eje X, en cambio en la función logarítmica es el eje Y.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9A637F80-DCA3-96E7-0F1D-8BD0C8F0C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201" y="1110816"/>
                <a:ext cx="3404104" cy="5109091"/>
              </a:xfrm>
              <a:prstGeom prst="rect">
                <a:avLst/>
              </a:prstGeom>
              <a:blipFill>
                <a:blip r:embed="rId3"/>
                <a:stretch>
                  <a:fillRect l="-3763" t="-1074" r="-465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F42C94A1-73DB-8D62-D7EF-A52B88B8B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52" y="718758"/>
            <a:ext cx="7034935" cy="607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2E09388-AB12-6212-5535-9D4AB7657EAA}"/>
                  </a:ext>
                </a:extLst>
              </p:cNvPr>
              <p:cNvSpPr txBox="1"/>
              <p:nvPr/>
            </p:nvSpPr>
            <p:spPr>
              <a:xfrm>
                <a:off x="416460" y="1228397"/>
                <a:ext cx="4347926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CL" sz="2000" dirty="0">
                    <a:latin typeface="Berlin Sans FB Demi" panose="020E0802020502020306" pitchFamily="34" charset="0"/>
                  </a:rPr>
                  <a:t>También recuerda que en la función logaritmo siempre tenemos el punto </a:t>
                </a:r>
                <a14:m>
                  <m:oMath xmlns:m="http://schemas.openxmlformats.org/officeDocument/2006/math">
                    <m:r>
                      <a:rPr lang="es-CL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CL" sz="2000" b="0" i="1" smtClean="0">
                        <a:latin typeface="Cambria Math" panose="02040503050406030204" pitchFamily="18" charset="0"/>
                      </a:rPr>
                      <m:t>1,0)</m:t>
                    </m:r>
                  </m:oMath>
                </a14:m>
                <a:r>
                  <a:rPr lang="es-CL" sz="2000" dirty="0">
                    <a:latin typeface="Berlin Sans FB Demi" panose="020E0802020502020306" pitchFamily="34" charset="0"/>
                  </a:rPr>
                  <a:t> y esto no es por nada mas que debido a las propiedades de las potencias, TODA potencia (cualquier base excepto el 0) elevado a 0 dará 1.</a:t>
                </a:r>
              </a:p>
              <a:p>
                <a:endParaRPr lang="es-CL" sz="2000" dirty="0">
                  <a:latin typeface="Berlin Sans FB Demi" panose="020E0802020502020306" pitchFamily="34" charset="0"/>
                </a:endParaRPr>
              </a:p>
              <a:p>
                <a:r>
                  <a:rPr lang="es-CL" sz="2000" dirty="0">
                    <a:latin typeface="Berlin Sans FB Demi" panose="020E0802020502020306" pitchFamily="34" charset="0"/>
                  </a:rPr>
                  <a:t>Importante: Si tenemos una función con desplazamientos, por ejemplo la función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CL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func>
                    </m:oMath>
                  </m:oMathPara>
                </a14:m>
                <a:endParaRPr lang="es-CL" sz="2000" b="0" dirty="0">
                  <a:latin typeface="Berlin Sans FB Demi" panose="020E0802020502020306" pitchFamily="34" charset="0"/>
                </a:endParaRPr>
              </a:p>
              <a:p>
                <a:endParaRPr lang="es-CL" sz="2000" b="0" dirty="0">
                  <a:latin typeface="Berlin Sans FB Demi" panose="020E0802020502020306" pitchFamily="34" charset="0"/>
                </a:endParaRPr>
              </a:p>
              <a:p>
                <a:r>
                  <a:rPr lang="es-CL" sz="2000" dirty="0">
                    <a:latin typeface="Berlin Sans FB Demi" panose="020E0802020502020306" pitchFamily="34" charset="0"/>
                  </a:rPr>
                  <a:t>No pasa por el punto </a:t>
                </a:r>
                <a14:m>
                  <m:oMath xmlns:m="http://schemas.openxmlformats.org/officeDocument/2006/math">
                    <m:r>
                      <a:rPr lang="es-CL" sz="2000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r>
                  <a:rPr lang="es-CL" sz="2000" dirty="0">
                    <a:latin typeface="Berlin Sans FB Demi" panose="020E0802020502020306" pitchFamily="34" charset="0"/>
                  </a:rPr>
                  <a:t> ¿Por qué? 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2E09388-AB12-6212-5535-9D4AB7657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60" y="1228397"/>
                <a:ext cx="4347926" cy="4401205"/>
              </a:xfrm>
              <a:prstGeom prst="rect">
                <a:avLst/>
              </a:prstGeom>
              <a:blipFill>
                <a:blip r:embed="rId2"/>
                <a:stretch>
                  <a:fillRect l="-1401" t="-832" r="-2521" b="-166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3FB2F75B-4D05-3415-198A-2892B9027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729" y="760490"/>
            <a:ext cx="6460239" cy="558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5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BA9D6-B235-22E5-4C78-CC38E9C4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Bernard MT Condensed" panose="02050806060905020404" pitchFamily="18" charset="0"/>
              </a:rPr>
              <a:t>Para reflexionar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63BBA-BDFA-F922-9395-5665BFC8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600" dirty="0">
                <a:latin typeface="Berlin Sans FB Demi" panose="020E0802020502020306" pitchFamily="34" charset="0"/>
              </a:rPr>
              <a:t>¿Cuál es el recorrido y dominio de ambas funciones?</a:t>
            </a:r>
          </a:p>
          <a:p>
            <a:pPr marL="0" indent="0" algn="ctr">
              <a:buNone/>
            </a:pPr>
            <a:r>
              <a:rPr lang="es-CL" sz="3600" dirty="0">
                <a:latin typeface="Berlin Sans FB Demi" panose="020E0802020502020306" pitchFamily="34" charset="0"/>
              </a:rPr>
              <a:t>¿Qué relación tiene la base de una función exponencial y una logarítmica para que sean funciones inversas?</a:t>
            </a:r>
          </a:p>
          <a:p>
            <a:pPr marL="0" indent="0" algn="ctr">
              <a:buNone/>
            </a:pPr>
            <a:r>
              <a:rPr lang="es-CL" sz="3600" dirty="0">
                <a:latin typeface="Berlin Sans FB Demi" panose="020E0802020502020306" pitchFamily="34" charset="0"/>
              </a:rPr>
              <a:t>¿Cuál función te gusta más y por qué?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441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suntos educativo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0_TF03462902_TF03462902.potx" id="{4CE945C6-95B6-4FA9-BB0F-C70DFDA6D9C8}" vid="{F60AB2A4-3AA5-45D0-B345-5DEC87621E67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900F1F7235D045BBA95191179F3269" ma:contentTypeVersion="9" ma:contentTypeDescription="Crear nuevo documento." ma:contentTypeScope="" ma:versionID="48fc60ef996da1ee1650a97e055dd856">
  <xsd:schema xmlns:xsd="http://www.w3.org/2001/XMLSchema" xmlns:xs="http://www.w3.org/2001/XMLSchema" xmlns:p="http://schemas.microsoft.com/office/2006/metadata/properties" xmlns:ns3="3527af0e-af74-494b-a7d6-bd586da1dcc9" xmlns:ns4="4ffdd8ea-8a51-40c1-a944-5ed965f04f9a" targetNamespace="http://schemas.microsoft.com/office/2006/metadata/properties" ma:root="true" ma:fieldsID="efa02d1e8c4dc8e49dd18985a53f3783" ns3:_="" ns4:_="">
    <xsd:import namespace="3527af0e-af74-494b-a7d6-bd586da1dcc9"/>
    <xsd:import namespace="4ffdd8ea-8a51-40c1-a944-5ed965f04f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7af0e-af74-494b-a7d6-bd586da1d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dd8ea-8a51-40c1-a944-5ed965f04f9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E5EDF1-627E-478E-B14F-9B5D72677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301A63-6CD7-409E-938F-C2A46CB10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27af0e-af74-494b-a7d6-bd586da1dcc9"/>
    <ds:schemaRef ds:uri="4ffdd8ea-8a51-40c1-a944-5ed965f04f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0578DB-C104-401F-9AE6-2AE87DB28728}">
  <ds:schemaRefs>
    <ds:schemaRef ds:uri="http://schemas.microsoft.com/office/2006/documentManagement/types"/>
    <ds:schemaRef ds:uri="3527af0e-af74-494b-a7d6-bd586da1dcc9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4ffdd8ea-8a51-40c1-a944-5ed965f04f9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364</Words>
  <Application>Microsoft Office PowerPoint</Application>
  <PresentationFormat>Panorámica</PresentationFormat>
  <Paragraphs>39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Berlin Sans FB Demi</vt:lpstr>
      <vt:lpstr>Bernard MT Condensed</vt:lpstr>
      <vt:lpstr>Calibri</vt:lpstr>
      <vt:lpstr>Cambria Math</vt:lpstr>
      <vt:lpstr>Wingdings</vt:lpstr>
      <vt:lpstr>Asuntos educativos 16x9</vt:lpstr>
      <vt:lpstr>Relación entre la función exponencial y la función logarítmica </vt:lpstr>
      <vt:lpstr>¿Por qué estudiamos estas funciones juntas?</vt:lpstr>
      <vt:lpstr>Definición del logaritmo de un número</vt:lpstr>
      <vt:lpstr>Ahora en el caso de la función exponencial y logarítmica </vt:lpstr>
      <vt:lpstr>Presentación de PowerPoint</vt:lpstr>
      <vt:lpstr>Presentación de PowerPoint</vt:lpstr>
      <vt:lpstr>Para reflexionar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Relación entre la función exponencial y la función logarítmica</dc:title>
  <dc:creator>Rodrigo Isaac Mella Contreras</dc:creator>
  <cp:lastModifiedBy>Rodrigo Isaac Mella Contreras</cp:lastModifiedBy>
  <cp:revision>2</cp:revision>
  <dcterms:created xsi:type="dcterms:W3CDTF">2022-11-10T01:26:46Z</dcterms:created>
  <dcterms:modified xsi:type="dcterms:W3CDTF">2022-11-11T01:27:01Z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0x010100C0900F1F7235D045BBA95191179F3269</vt:lpwstr>
  </property>
</Properties>
</file>