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67" r:id="rId2"/>
    <p:sldId id="256" r:id="rId3"/>
    <p:sldId id="262" r:id="rId4"/>
    <p:sldId id="264" r:id="rId5"/>
    <p:sldId id="263" r:id="rId6"/>
    <p:sldId id="257" r:id="rId7"/>
    <p:sldId id="258" r:id="rId8"/>
    <p:sldId id="259" r:id="rId9"/>
    <p:sldId id="266" r:id="rId10"/>
    <p:sldId id="260" r:id="rId11"/>
    <p:sldId id="261" r:id="rId12"/>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5E3D82C-D740-4A97-A9D4-F67351431E6B}" type="datetimeFigureOut">
              <a:rPr lang="es-EC" smtClean="0"/>
              <a:t>20/06/2012</a:t>
            </a:fld>
            <a:endParaRPr lang="es-EC"/>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C"/>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82BA5FC-F5B9-4AB3-8E50-4E0E5896A898}" type="slidenum">
              <a:rPr lang="es-EC" smtClean="0"/>
              <a:t>‹Nº›</a:t>
            </a:fld>
            <a:endParaRPr lang="es-EC"/>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5E3D82C-D740-4A97-A9D4-F67351431E6B}" type="datetimeFigureOut">
              <a:rPr lang="es-EC" smtClean="0"/>
              <a:t>20/06/2012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5E3D82C-D740-4A97-A9D4-F67351431E6B}" type="datetimeFigureOut">
              <a:rPr lang="es-EC" smtClean="0"/>
              <a:t>20/06/2012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5E3D82C-D740-4A97-A9D4-F67351431E6B}" type="datetimeFigureOut">
              <a:rPr lang="es-EC" smtClean="0"/>
              <a:t>20/06/2012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5E3D82C-D740-4A97-A9D4-F67351431E6B}" type="datetimeFigureOut">
              <a:rPr lang="es-EC" smtClean="0"/>
              <a:t>20/06/2012</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C5E3D82C-D740-4A97-A9D4-F67351431E6B}" type="datetimeFigureOut">
              <a:rPr lang="es-EC" smtClean="0"/>
              <a:t>20/06/2012</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82BA5FC-F5B9-4AB3-8E50-4E0E5896A898}" type="slidenum">
              <a:rPr lang="es-EC" smtClean="0"/>
              <a:t>‹Nº›</a:t>
            </a:fld>
            <a:endParaRPr lang="es-EC"/>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5E3D82C-D740-4A97-A9D4-F67351431E6B}" type="datetimeFigureOut">
              <a:rPr lang="es-EC" smtClean="0"/>
              <a:t>20/06/2012</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C5E3D82C-D740-4A97-A9D4-F67351431E6B}" type="datetimeFigureOut">
              <a:rPr lang="es-EC" smtClean="0"/>
              <a:t>20/06/2012</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3D82C-D740-4A97-A9D4-F67351431E6B}" type="datetimeFigureOut">
              <a:rPr lang="es-EC" smtClean="0"/>
              <a:t>20/06/2012</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5E3D82C-D740-4A97-A9D4-F67351431E6B}" type="datetimeFigureOut">
              <a:rPr lang="es-EC" smtClean="0"/>
              <a:t>20/06/2012</a:t>
            </a:fld>
            <a:endParaRPr lang="es-EC"/>
          </a:p>
        </p:txBody>
      </p:sp>
      <p:sp>
        <p:nvSpPr>
          <p:cNvPr id="7" name="Slide Number Placeholder 6"/>
          <p:cNvSpPr>
            <a:spLocks noGrp="1"/>
          </p:cNvSpPr>
          <p:nvPr>
            <p:ph type="sldNum" sz="quarter" idx="12"/>
          </p:nvPr>
        </p:nvSpPr>
        <p:spPr/>
        <p:txBody>
          <a:bodyPr/>
          <a:lstStyle/>
          <a:p>
            <a:fld id="{E82BA5FC-F5B9-4AB3-8E50-4E0E5896A898}" type="slidenum">
              <a:rPr lang="es-EC" smtClean="0"/>
              <a:t>‹Nº›</a:t>
            </a:fld>
            <a:endParaRPr lang="es-EC"/>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5E3D82C-D740-4A97-A9D4-F67351431E6B}" type="datetimeFigureOut">
              <a:rPr lang="es-EC" smtClean="0"/>
              <a:t>20/06/2012</a:t>
            </a:fld>
            <a:endParaRPr lang="es-EC"/>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7" name="Slide Number Placeholder 6"/>
          <p:cNvSpPr>
            <a:spLocks noGrp="1"/>
          </p:cNvSpPr>
          <p:nvPr>
            <p:ph type="sldNum" sz="quarter" idx="12"/>
          </p:nvPr>
        </p:nvSpPr>
        <p:spPr/>
        <p:txBody>
          <a:bodyPr/>
          <a:lstStyle/>
          <a:p>
            <a:fld id="{E82BA5FC-F5B9-4AB3-8E50-4E0E5896A898}"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5E3D82C-D740-4A97-A9D4-F67351431E6B}" type="datetimeFigureOut">
              <a:rPr lang="es-EC" smtClean="0"/>
              <a:t>20/06/2012</a:t>
            </a:fld>
            <a:endParaRPr lang="es-EC"/>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82BA5FC-F5B9-4AB3-8E50-4E0E5896A898}"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es.wikipedia.org/wiki/Biolog%C3%ADa" TargetMode="External"/><Relationship Id="rId3" Type="http://schemas.openxmlformats.org/officeDocument/2006/relationships/hyperlink" Target="http://es.wikipedia.org/wiki/Anatom%C3%ADa_patol%C3%B3gica" TargetMode="External"/><Relationship Id="rId7" Type="http://schemas.openxmlformats.org/officeDocument/2006/relationships/hyperlink" Target="http://es.wikipedia.org/wiki/Biof%C3%ADsica" TargetMode="External"/><Relationship Id="rId12" Type="http://schemas.openxmlformats.org/officeDocument/2006/relationships/hyperlink" Target="http://es.wikipedia.org/wiki/Dermatolog%C3%ADa" TargetMode="External"/><Relationship Id="rId2" Type="http://schemas.openxmlformats.org/officeDocument/2006/relationships/hyperlink" Target="http://es.wikipedia.org/wiki/Anatom%C3%ADa" TargetMode="External"/><Relationship Id="rId1" Type="http://schemas.openxmlformats.org/officeDocument/2006/relationships/slideLayout" Target="../slideLayouts/slideLayout2.xml"/><Relationship Id="rId6" Type="http://schemas.openxmlformats.org/officeDocument/2006/relationships/hyperlink" Target="http://es.wikipedia.org/wiki/Ciencia" TargetMode="External"/><Relationship Id="rId11" Type="http://schemas.openxmlformats.org/officeDocument/2006/relationships/hyperlink" Target="http://es.wikipedia.org/wiki/Citolog%C3%ADa" TargetMode="External"/><Relationship Id="rId5" Type="http://schemas.openxmlformats.org/officeDocument/2006/relationships/hyperlink" Target="http://es.wikipedia.org/wiki/Bio%C3%A9tica" TargetMode="External"/><Relationship Id="rId10" Type="http://schemas.openxmlformats.org/officeDocument/2006/relationships/hyperlink" Target="http://es.wikipedia.org/wiki/Cardiolog%C3%ADa" TargetMode="External"/><Relationship Id="rId4" Type="http://schemas.openxmlformats.org/officeDocument/2006/relationships/hyperlink" Target="http://es.wikipedia.org/wiki/Bioestad%C3%ADstica" TargetMode="External"/><Relationship Id="rId9" Type="http://schemas.openxmlformats.org/officeDocument/2006/relationships/hyperlink" Target="http://es.wikipedia.org/wiki/Bioqu%C3%ADmic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s.wikipedia.org/wiki/Gen%C3%A9tica" TargetMode="External"/><Relationship Id="rId13" Type="http://schemas.openxmlformats.org/officeDocument/2006/relationships/hyperlink" Target="http://es.wikipedia.org/wiki/Neumolog%C3%ADa" TargetMode="External"/><Relationship Id="rId3" Type="http://schemas.openxmlformats.org/officeDocument/2006/relationships/hyperlink" Target="http://es.wikipedia.org/wiki/Endocrinolog%C3%ADa" TargetMode="External"/><Relationship Id="rId7" Type="http://schemas.openxmlformats.org/officeDocument/2006/relationships/hyperlink" Target="http://es.wikipedia.org/wiki/Gastroenterolog%C3%ADa" TargetMode="External"/><Relationship Id="rId12" Type="http://schemas.openxmlformats.org/officeDocument/2006/relationships/hyperlink" Target="http://es.wikipedia.org/wiki/Historia_de_la_medicina" TargetMode="External"/><Relationship Id="rId2" Type="http://schemas.openxmlformats.org/officeDocument/2006/relationships/hyperlink" Target="http://es.wikipedia.org/wiki/Embriolog%C3%ADa" TargetMode="External"/><Relationship Id="rId16" Type="http://schemas.openxmlformats.org/officeDocument/2006/relationships/hyperlink" Target="http://es.wikipedia.org/wiki/Patolog%C3%ADa" TargetMode="External"/><Relationship Id="rId1" Type="http://schemas.openxmlformats.org/officeDocument/2006/relationships/slideLayout" Target="../slideLayouts/slideLayout2.xml"/><Relationship Id="rId6" Type="http://schemas.openxmlformats.org/officeDocument/2006/relationships/hyperlink" Target="http://es.wikipedia.org/wiki/Fisiolog%C3%ADa" TargetMode="External"/><Relationship Id="rId11" Type="http://schemas.openxmlformats.org/officeDocument/2006/relationships/hyperlink" Target="http://es.wikipedia.org/wiki/Histolog%C3%ADa" TargetMode="External"/><Relationship Id="rId5" Type="http://schemas.openxmlformats.org/officeDocument/2006/relationships/hyperlink" Target="http://es.wikipedia.org/wiki/Farmacolog%C3%ADa" TargetMode="External"/><Relationship Id="rId15" Type="http://schemas.openxmlformats.org/officeDocument/2006/relationships/hyperlink" Target="http://es.wikipedia.org/wiki/Otorrinolaringolog%C3%ADa" TargetMode="External"/><Relationship Id="rId10" Type="http://schemas.openxmlformats.org/officeDocument/2006/relationships/hyperlink" Target="http://es.wikipedia.org/wiki/Obstetricia" TargetMode="External"/><Relationship Id="rId4" Type="http://schemas.openxmlformats.org/officeDocument/2006/relationships/hyperlink" Target="http://es.wikipedia.org/wiki/Epidemiolog%C3%ADa_cl%C3%ADnica" TargetMode="External"/><Relationship Id="rId9" Type="http://schemas.openxmlformats.org/officeDocument/2006/relationships/hyperlink" Target="http://es.wikipedia.org/wiki/Ginecolog%C3%ADa" TargetMode="External"/><Relationship Id="rId14" Type="http://schemas.openxmlformats.org/officeDocument/2006/relationships/hyperlink" Target="http://es.wikipedia.org/wiki/Neurolog%C3%AD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692696"/>
            <a:ext cx="7272808" cy="5940088"/>
          </a:xfrm>
          <a:prstGeom prst="rect">
            <a:avLst/>
          </a:prstGeom>
          <a:noFill/>
        </p:spPr>
        <p:txBody>
          <a:bodyPr wrap="square" rtlCol="0">
            <a:spAutoFit/>
          </a:bodyPr>
          <a:lstStyle/>
          <a:p>
            <a:pPr algn="ctr"/>
            <a:r>
              <a:rPr lang="es-EC" sz="3600" b="1" dirty="0">
                <a:solidFill>
                  <a:srgbClr val="00B0F0"/>
                </a:solidFill>
                <a:latin typeface="Algerian" pitchFamily="82" charset="0"/>
              </a:rPr>
              <a:t>ACEDEMIA NAVAL ALMIRANTE </a:t>
            </a:r>
            <a:br>
              <a:rPr lang="es-EC" sz="3600" b="1" dirty="0">
                <a:solidFill>
                  <a:srgbClr val="00B0F0"/>
                </a:solidFill>
                <a:latin typeface="Algerian" pitchFamily="82" charset="0"/>
              </a:rPr>
            </a:br>
            <a:r>
              <a:rPr lang="es-EC" sz="3600" b="1" dirty="0">
                <a:solidFill>
                  <a:srgbClr val="00B0F0"/>
                </a:solidFill>
                <a:latin typeface="Algerian" pitchFamily="82" charset="0"/>
              </a:rPr>
              <a:t>“HOWARD”</a:t>
            </a:r>
            <a:br>
              <a:rPr lang="es-EC" sz="3600" b="1" dirty="0">
                <a:solidFill>
                  <a:srgbClr val="00B0F0"/>
                </a:solidFill>
                <a:latin typeface="Algerian" pitchFamily="82" charset="0"/>
              </a:rPr>
            </a:br>
            <a:r>
              <a:rPr lang="es-EC" sz="3600" b="1" dirty="0">
                <a:solidFill>
                  <a:srgbClr val="00B0F0"/>
                </a:solidFill>
                <a:latin typeface="Algerian" pitchFamily="82" charset="0"/>
              </a:rPr>
              <a:t/>
            </a:r>
            <a:br>
              <a:rPr lang="es-EC" sz="3600" b="1" dirty="0">
                <a:solidFill>
                  <a:srgbClr val="00B0F0"/>
                </a:solidFill>
                <a:latin typeface="Algerian" pitchFamily="82" charset="0"/>
              </a:rPr>
            </a:br>
            <a:r>
              <a:rPr lang="es-EC" sz="3600" b="1" dirty="0">
                <a:latin typeface="Algerian" pitchFamily="82" charset="0"/>
              </a:rPr>
              <a:t>TEMA: </a:t>
            </a:r>
            <a:r>
              <a:rPr lang="es-EC" sz="3600" b="1" dirty="0" smtClean="0">
                <a:latin typeface="Algerian" pitchFamily="82" charset="0"/>
              </a:rPr>
              <a:t>MEDICINA</a:t>
            </a:r>
          </a:p>
          <a:p>
            <a:pPr algn="ctr"/>
            <a:r>
              <a:rPr lang="es-EC" sz="3600" b="1" dirty="0">
                <a:latin typeface="Algerian" pitchFamily="82" charset="0"/>
              </a:rPr>
              <a:t/>
            </a:r>
            <a:br>
              <a:rPr lang="es-EC" sz="3600" b="1" dirty="0">
                <a:latin typeface="Algerian" pitchFamily="82" charset="0"/>
              </a:rPr>
            </a:br>
            <a:r>
              <a:rPr lang="es-EC" sz="3600" b="1" dirty="0">
                <a:latin typeface="Algerian" pitchFamily="82" charset="0"/>
              </a:rPr>
              <a:t>KEVIN SIÑALIN</a:t>
            </a:r>
            <a:br>
              <a:rPr lang="es-EC" sz="3600" b="1" dirty="0">
                <a:latin typeface="Algerian" pitchFamily="82" charset="0"/>
              </a:rPr>
            </a:br>
            <a:r>
              <a:rPr lang="es-EC" sz="3600" b="1" dirty="0">
                <a:latin typeface="Algerian" pitchFamily="82" charset="0"/>
              </a:rPr>
              <a:t/>
            </a:r>
            <a:br>
              <a:rPr lang="es-EC" sz="3600" b="1" dirty="0">
                <a:latin typeface="Algerian" pitchFamily="82" charset="0"/>
              </a:rPr>
            </a:br>
            <a:r>
              <a:rPr lang="es-EC" sz="3600" b="1" dirty="0">
                <a:solidFill>
                  <a:srgbClr val="C00000"/>
                </a:solidFill>
                <a:latin typeface="Algerian" pitchFamily="82" charset="0"/>
              </a:rPr>
              <a:t>DÉCIMO “A”</a:t>
            </a:r>
            <a:br>
              <a:rPr lang="es-EC" sz="3600" b="1" dirty="0">
                <a:solidFill>
                  <a:srgbClr val="C00000"/>
                </a:solidFill>
                <a:latin typeface="Algerian" pitchFamily="82" charset="0"/>
              </a:rPr>
            </a:br>
            <a:r>
              <a:rPr lang="es-EC" sz="3600" b="1" dirty="0">
                <a:solidFill>
                  <a:srgbClr val="C00000"/>
                </a:solidFill>
                <a:latin typeface="Algerian" pitchFamily="82" charset="0"/>
              </a:rPr>
              <a:t/>
            </a:r>
            <a:br>
              <a:rPr lang="es-EC" sz="3600" b="1" dirty="0">
                <a:solidFill>
                  <a:srgbClr val="C00000"/>
                </a:solidFill>
                <a:latin typeface="Algerian" pitchFamily="82" charset="0"/>
              </a:rPr>
            </a:br>
            <a:r>
              <a:rPr lang="es-EC" sz="3600" b="1" dirty="0">
                <a:solidFill>
                  <a:srgbClr val="C00000"/>
                </a:solidFill>
                <a:latin typeface="Algerian" pitchFamily="82" charset="0"/>
              </a:rPr>
              <a:t>2011- 2012</a:t>
            </a:r>
            <a:endParaRPr lang="es-EC" sz="3600" b="1" dirty="0">
              <a:latin typeface="Algerian" pitchFamily="82" charset="0"/>
            </a:endParaRPr>
          </a:p>
          <a:p>
            <a:endParaRPr lang="es-EC" sz="2000" dirty="0"/>
          </a:p>
        </p:txBody>
      </p:sp>
    </p:spTree>
    <p:extLst>
      <p:ext uri="{BB962C8B-B14F-4D97-AF65-F5344CB8AC3E}">
        <p14:creationId xmlns:p14="http://schemas.microsoft.com/office/powerpoint/2010/main" val="1639510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0"/>
            <a:ext cx="3826768" cy="836712"/>
          </a:xfrm>
        </p:spPr>
        <p:txBody>
          <a:bodyPr>
            <a:normAutofit fontScale="90000"/>
          </a:bodyPr>
          <a:lstStyle/>
          <a:p>
            <a:pPr algn="l"/>
            <a:r>
              <a:rPr lang="es-EC" sz="3600" b="1" dirty="0" smtClean="0"/>
              <a:t>Materias Básicas</a:t>
            </a:r>
            <a:endParaRPr lang="es-EC" sz="3600" dirty="0"/>
          </a:p>
        </p:txBody>
      </p:sp>
      <p:sp>
        <p:nvSpPr>
          <p:cNvPr id="3" name="2 Marcador de contenido"/>
          <p:cNvSpPr>
            <a:spLocks noGrp="1"/>
          </p:cNvSpPr>
          <p:nvPr>
            <p:ph idx="1"/>
          </p:nvPr>
        </p:nvSpPr>
        <p:spPr>
          <a:xfrm>
            <a:off x="467544" y="1052736"/>
            <a:ext cx="8229600" cy="5616624"/>
          </a:xfrm>
        </p:spPr>
        <p:txBody>
          <a:bodyPr>
            <a:noAutofit/>
          </a:bodyPr>
          <a:lstStyle/>
          <a:p>
            <a:pPr marL="0" indent="0">
              <a:buNone/>
            </a:pPr>
            <a:r>
              <a:rPr lang="es-EC" sz="1400" dirty="0" smtClean="0"/>
              <a:t>La </a:t>
            </a:r>
            <a:r>
              <a:rPr lang="es-EC" sz="1400" dirty="0"/>
              <a:t>siguiente es una lista de las materias básicas de formación en la carrera de medicina</a:t>
            </a:r>
            <a:r>
              <a:rPr lang="es-EC" sz="1400" dirty="0" smtClean="0"/>
              <a:t>:</a:t>
            </a:r>
          </a:p>
          <a:p>
            <a:endParaRPr lang="es-EC" sz="1100" dirty="0"/>
          </a:p>
          <a:p>
            <a:pPr algn="just"/>
            <a:r>
              <a:rPr lang="es-EC" sz="1600" i="1" dirty="0">
                <a:hlinkClick r:id="rId2" tooltip="Anatomía"/>
              </a:rPr>
              <a:t>Anatomía</a:t>
            </a:r>
            <a:r>
              <a:rPr lang="es-EC" sz="1600" dirty="0"/>
              <a:t> humana: es el estudio de la estructura física (morfología macroscópica) del organismo humano.</a:t>
            </a:r>
          </a:p>
          <a:p>
            <a:pPr algn="just"/>
            <a:r>
              <a:rPr lang="es-EC" sz="1600" i="1" dirty="0">
                <a:hlinkClick r:id="rId3" tooltip="Anatomía patológica"/>
              </a:rPr>
              <a:t>Anatomía patológica</a:t>
            </a:r>
            <a:r>
              <a:rPr lang="es-EC" sz="1600" dirty="0"/>
              <a:t>: estudio de las alteraciones morfológicas que acompañan a la enfermedad.</a:t>
            </a:r>
          </a:p>
          <a:p>
            <a:pPr algn="just"/>
            <a:r>
              <a:rPr lang="es-EC" sz="1600" i="1" dirty="0">
                <a:hlinkClick r:id="rId4" tooltip="Bioestadística"/>
              </a:rPr>
              <a:t>Bioestadística</a:t>
            </a:r>
            <a:r>
              <a:rPr lang="es-EC" sz="1600" dirty="0"/>
              <a:t>: aplicación de la estadística al campo de la medicina en el sentido más amplio; los conocimientos de estadística son esenciales en la planificación, evaluación e interpretación de la investigación.</a:t>
            </a:r>
          </a:p>
          <a:p>
            <a:pPr algn="just"/>
            <a:r>
              <a:rPr lang="es-EC" sz="1600" i="1" dirty="0">
                <a:hlinkClick r:id="rId5" tooltip="Bioética"/>
              </a:rPr>
              <a:t>Bioética</a:t>
            </a:r>
            <a:r>
              <a:rPr lang="es-EC" sz="1600" dirty="0"/>
              <a:t>: campo de estudio que concierne a la relación entre la biología, la </a:t>
            </a:r>
            <a:r>
              <a:rPr lang="es-EC" sz="1600" dirty="0">
                <a:hlinkClick r:id="rId6" tooltip="Ciencia"/>
              </a:rPr>
              <a:t>ciencia</a:t>
            </a:r>
            <a:r>
              <a:rPr lang="es-EC" sz="1600" dirty="0"/>
              <a:t> la medicina y la ética.</a:t>
            </a:r>
          </a:p>
          <a:p>
            <a:pPr algn="just"/>
            <a:r>
              <a:rPr lang="es-EC" sz="1600" i="1" dirty="0">
                <a:hlinkClick r:id="rId7" tooltip="Biofísica"/>
              </a:rPr>
              <a:t>Biofísica</a:t>
            </a:r>
            <a:r>
              <a:rPr lang="es-EC" sz="1600" dirty="0"/>
              <a:t>: es el estudio de la biología con los principios y métodos de la física.</a:t>
            </a:r>
          </a:p>
          <a:p>
            <a:pPr algn="just"/>
            <a:r>
              <a:rPr lang="es-EC" sz="1600" i="1" dirty="0">
                <a:hlinkClick r:id="rId8" tooltip="Biología"/>
              </a:rPr>
              <a:t>Biología</a:t>
            </a:r>
            <a:r>
              <a:rPr lang="es-EC" sz="1600" dirty="0"/>
              <a:t>: ciencia que estudia los seres vivos.</a:t>
            </a:r>
          </a:p>
          <a:p>
            <a:pPr algn="just"/>
            <a:r>
              <a:rPr lang="es-EC" sz="1600" i="1" dirty="0">
                <a:hlinkClick r:id="rId9" tooltip="Bioquímica"/>
              </a:rPr>
              <a:t>Bioquímica</a:t>
            </a:r>
            <a:r>
              <a:rPr lang="es-EC" sz="1600" dirty="0"/>
              <a:t>: estudio de la química en los organismos vivos, especialmente la estructura y función de sus componentes.</a:t>
            </a:r>
          </a:p>
          <a:p>
            <a:pPr algn="just"/>
            <a:r>
              <a:rPr lang="es-EC" sz="1600" i="1" dirty="0">
                <a:hlinkClick r:id="rId10" tooltip="Cardiología"/>
              </a:rPr>
              <a:t>Cardiología</a:t>
            </a:r>
            <a:r>
              <a:rPr lang="es-EC" sz="1600" dirty="0"/>
              <a:t>: estudio de las enfermedades del corazón y del sistema cardiovascular.</a:t>
            </a:r>
          </a:p>
          <a:p>
            <a:pPr algn="just"/>
            <a:r>
              <a:rPr lang="es-EC" sz="1600" i="1" dirty="0" smtClean="0">
                <a:hlinkClick r:id="rId11" tooltip="Citología"/>
              </a:rPr>
              <a:t>Citología</a:t>
            </a:r>
            <a:r>
              <a:rPr lang="es-EC" sz="1600" dirty="0"/>
              <a:t> (o biología celular): estudio de la célula en condiciones fisiológicas.</a:t>
            </a:r>
          </a:p>
          <a:p>
            <a:pPr algn="just"/>
            <a:r>
              <a:rPr lang="es-EC" sz="1600" i="1" dirty="0">
                <a:hlinkClick r:id="rId12" tooltip="Dermatología"/>
              </a:rPr>
              <a:t>Dermatología</a:t>
            </a:r>
            <a:r>
              <a:rPr lang="es-EC" sz="1600" dirty="0"/>
              <a:t>: estudio de las enfermedades de la piel y sus anexos.</a:t>
            </a:r>
          </a:p>
          <a:p>
            <a:pPr marL="0" indent="0">
              <a:buNone/>
            </a:pPr>
            <a:endParaRPr lang="es-EC" sz="1200" dirty="0"/>
          </a:p>
        </p:txBody>
      </p:sp>
    </p:spTree>
    <p:extLst>
      <p:ext uri="{BB962C8B-B14F-4D97-AF65-F5344CB8AC3E}">
        <p14:creationId xmlns:p14="http://schemas.microsoft.com/office/powerpoint/2010/main" val="1581732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754760" cy="922114"/>
          </a:xfrm>
        </p:spPr>
        <p:txBody>
          <a:bodyPr>
            <a:normAutofit fontScale="90000"/>
          </a:bodyPr>
          <a:lstStyle/>
          <a:p>
            <a:pPr algn="l"/>
            <a:r>
              <a:rPr lang="es-EC" sz="3200" b="1" dirty="0" smtClean="0"/>
              <a:t>Materias</a:t>
            </a:r>
            <a:r>
              <a:rPr lang="es-EC" b="1" dirty="0" smtClean="0"/>
              <a:t> básicas</a:t>
            </a:r>
            <a:endParaRPr lang="es-EC" dirty="0"/>
          </a:p>
        </p:txBody>
      </p:sp>
      <p:sp>
        <p:nvSpPr>
          <p:cNvPr id="3" name="2 Marcador de contenido"/>
          <p:cNvSpPr>
            <a:spLocks noGrp="1"/>
          </p:cNvSpPr>
          <p:nvPr>
            <p:ph idx="1"/>
          </p:nvPr>
        </p:nvSpPr>
        <p:spPr>
          <a:xfrm>
            <a:off x="467544" y="1745432"/>
            <a:ext cx="8229600" cy="5112568"/>
          </a:xfrm>
        </p:spPr>
        <p:txBody>
          <a:bodyPr>
            <a:noAutofit/>
          </a:bodyPr>
          <a:lstStyle/>
          <a:p>
            <a:pPr algn="just"/>
            <a:r>
              <a:rPr lang="es-EC" sz="1400" i="1" dirty="0">
                <a:hlinkClick r:id="rId2" tooltip="Embriología"/>
              </a:rPr>
              <a:t>Embriología</a:t>
            </a:r>
            <a:r>
              <a:rPr lang="es-EC" sz="1400" dirty="0"/>
              <a:t>: estudio de las fases tempranas del desarrollo de un organismo.</a:t>
            </a:r>
          </a:p>
          <a:p>
            <a:pPr algn="just"/>
            <a:r>
              <a:rPr lang="es-EC" sz="1400" i="1" dirty="0">
                <a:hlinkClick r:id="rId3" tooltip="Endocrinología"/>
              </a:rPr>
              <a:t>Endocrinología</a:t>
            </a:r>
            <a:r>
              <a:rPr lang="es-EC" sz="1400" dirty="0"/>
              <a:t>: estudio de las enfermedades de las glándulas endócrinas.</a:t>
            </a:r>
          </a:p>
          <a:p>
            <a:pPr algn="just"/>
            <a:r>
              <a:rPr lang="es-EC" sz="1400" i="1" dirty="0">
                <a:hlinkClick r:id="rId4" tooltip="Epidemiología clínica"/>
              </a:rPr>
              <a:t>Epidemiología clínica</a:t>
            </a:r>
            <a:r>
              <a:rPr lang="es-EC" sz="1400" dirty="0"/>
              <a:t>: El uso de la mejor evidencia y de las herramientas de la medicina basada en la evidencia (MBE) en la toma de decisiones a la cabecera del enfermo.</a:t>
            </a:r>
          </a:p>
          <a:p>
            <a:pPr algn="just"/>
            <a:r>
              <a:rPr lang="es-EC" sz="1400" i="1" dirty="0">
                <a:hlinkClick r:id="rId5" tooltip="Farmacología"/>
              </a:rPr>
              <a:t>Farmacología</a:t>
            </a:r>
            <a:r>
              <a:rPr lang="es-EC" sz="1400" dirty="0"/>
              <a:t>: es el estudio de los fármacos y su mecanismo de acción.</a:t>
            </a:r>
          </a:p>
          <a:p>
            <a:pPr algn="just"/>
            <a:r>
              <a:rPr lang="es-EC" sz="1400" i="1" dirty="0">
                <a:hlinkClick r:id="rId6" tooltip="Fisiología"/>
              </a:rPr>
              <a:t>Fisiología</a:t>
            </a:r>
            <a:r>
              <a:rPr lang="es-EC" sz="1400" dirty="0"/>
              <a:t>: estudio de las funciones normales del cuerpo y su mecanismo íntimo de regulación.</a:t>
            </a:r>
          </a:p>
          <a:p>
            <a:pPr algn="just"/>
            <a:r>
              <a:rPr lang="es-EC" sz="1400" i="1" dirty="0">
                <a:hlinkClick r:id="rId7" tooltip="Gastroenterología"/>
              </a:rPr>
              <a:t>Gastroenterología</a:t>
            </a:r>
            <a:r>
              <a:rPr lang="es-EC" sz="1400" dirty="0"/>
              <a:t>: estudio de las enfermedades del tubo digestivo y glándulas anexas.</a:t>
            </a:r>
          </a:p>
          <a:p>
            <a:pPr algn="just"/>
            <a:r>
              <a:rPr lang="es-EC" sz="1400" i="1" dirty="0">
                <a:hlinkClick r:id="rId8" tooltip="Genética"/>
              </a:rPr>
              <a:t>Genética</a:t>
            </a:r>
            <a:r>
              <a:rPr lang="es-EC" sz="1400" dirty="0"/>
              <a:t>: estudio del material genético de la célula.</a:t>
            </a:r>
          </a:p>
          <a:p>
            <a:pPr algn="just"/>
            <a:r>
              <a:rPr lang="es-EC" sz="1400" i="1" dirty="0">
                <a:hlinkClick r:id="rId9" tooltip="Ginecología"/>
              </a:rPr>
              <a:t>Ginecología</a:t>
            </a:r>
            <a:r>
              <a:rPr lang="es-EC" sz="1400" i="1" dirty="0"/>
              <a:t> y </a:t>
            </a:r>
            <a:r>
              <a:rPr lang="es-EC" sz="1400" i="1" dirty="0">
                <a:hlinkClick r:id="rId10" tooltip="Obstetricia"/>
              </a:rPr>
              <a:t>obstetricia</a:t>
            </a:r>
            <a:r>
              <a:rPr lang="es-EC" sz="1400" dirty="0"/>
              <a:t>: estudio de las enfermedades de la mujer, el embarazo y sus alteraciones.</a:t>
            </a:r>
          </a:p>
          <a:p>
            <a:pPr algn="just"/>
            <a:r>
              <a:rPr lang="es-EC" sz="1400" i="1" dirty="0">
                <a:hlinkClick r:id="rId11" tooltip="Histología"/>
              </a:rPr>
              <a:t>Histología</a:t>
            </a:r>
            <a:r>
              <a:rPr lang="es-EC" sz="1400" dirty="0"/>
              <a:t>: estudio de los tejidos en condiciones fisiológicas.</a:t>
            </a:r>
          </a:p>
          <a:p>
            <a:pPr algn="just"/>
            <a:r>
              <a:rPr lang="es-EC" sz="1400" i="1" dirty="0">
                <a:hlinkClick r:id="rId12" tooltip="Historia de la medicina"/>
              </a:rPr>
              <a:t>Historia de la medicina</a:t>
            </a:r>
            <a:r>
              <a:rPr lang="es-EC" sz="1400" dirty="0"/>
              <a:t>: estudio de la evolución de la medicina a lo largo de la historia.</a:t>
            </a:r>
          </a:p>
          <a:p>
            <a:pPr algn="just"/>
            <a:r>
              <a:rPr lang="es-EC" sz="1400" i="1" dirty="0">
                <a:hlinkClick r:id="rId13" tooltip="Neumología"/>
              </a:rPr>
              <a:t>Neumología</a:t>
            </a:r>
            <a:r>
              <a:rPr lang="es-EC" sz="1400" dirty="0"/>
              <a:t>: estudio de las enfermedades del aparato respiratorio.</a:t>
            </a:r>
          </a:p>
          <a:p>
            <a:pPr algn="just"/>
            <a:r>
              <a:rPr lang="es-EC" sz="1400" i="1" dirty="0">
                <a:hlinkClick r:id="rId14" tooltip="Neurología"/>
              </a:rPr>
              <a:t>Neurología</a:t>
            </a:r>
            <a:r>
              <a:rPr lang="es-EC" sz="1400" dirty="0"/>
              <a:t>: estudio de las enfermedades del sistema nervioso.</a:t>
            </a:r>
          </a:p>
          <a:p>
            <a:pPr algn="just"/>
            <a:r>
              <a:rPr lang="es-EC" sz="1400" i="1" dirty="0">
                <a:hlinkClick r:id="rId15" tooltip="Otorrinolaringología"/>
              </a:rPr>
              <a:t>Otorrinolaringología</a:t>
            </a:r>
            <a:r>
              <a:rPr lang="es-EC" sz="1400" dirty="0"/>
              <a:t>: estudio de las enfermedades de oídos, </a:t>
            </a:r>
            <a:r>
              <a:rPr lang="es-EC" sz="1400" dirty="0" err="1"/>
              <a:t>naríz</a:t>
            </a:r>
            <a:r>
              <a:rPr lang="es-EC" sz="1400" dirty="0"/>
              <a:t> y garganta.</a:t>
            </a:r>
          </a:p>
          <a:p>
            <a:pPr algn="just"/>
            <a:r>
              <a:rPr lang="es-EC" sz="1400" i="1" dirty="0">
                <a:hlinkClick r:id="rId16" tooltip="Patología"/>
              </a:rPr>
              <a:t>Patología</a:t>
            </a:r>
            <a:r>
              <a:rPr lang="es-EC" sz="1400" dirty="0"/>
              <a:t>: estudio de las enfermedades en su amplio sentido, es decir, como procesos o estados anormales de causas conocidas o desconocidas</a:t>
            </a:r>
            <a:r>
              <a:rPr lang="es-EC" sz="1400" dirty="0" smtClean="0"/>
              <a:t>.</a:t>
            </a:r>
            <a:endParaRPr lang="es-EC" sz="1400" dirty="0"/>
          </a:p>
        </p:txBody>
      </p:sp>
    </p:spTree>
    <p:extLst>
      <p:ext uri="{BB962C8B-B14F-4D97-AF65-F5344CB8AC3E}">
        <p14:creationId xmlns:p14="http://schemas.microsoft.com/office/powerpoint/2010/main" val="1842667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58775"/>
            <a:ext cx="7772400" cy="1470025"/>
          </a:xfrm>
        </p:spPr>
        <p:txBody>
          <a:bodyPr>
            <a:normAutofit/>
          </a:bodyPr>
          <a:lstStyle/>
          <a:p>
            <a:r>
              <a:rPr lang="es-EC" sz="5400" dirty="0" smtClean="0">
                <a:latin typeface="Forte" pitchFamily="66" charset="0"/>
              </a:rPr>
              <a:t>MEDICINA GENERAL</a:t>
            </a:r>
            <a:endParaRPr lang="es-EC" sz="5400" dirty="0">
              <a:latin typeface="Forte" pitchFamily="66" charset="0"/>
            </a:endParaRPr>
          </a:p>
        </p:txBody>
      </p:sp>
      <p:pic>
        <p:nvPicPr>
          <p:cNvPr id="1026" name="Picture 2" descr="http://ayatmk.com/50/images/medic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1896" y="1628800"/>
            <a:ext cx="5256584" cy="456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673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4320598" cy="901904"/>
          </a:xfrm>
        </p:spPr>
        <p:txBody>
          <a:bodyPr/>
          <a:lstStyle/>
          <a:p>
            <a:r>
              <a:rPr lang="es-EC" dirty="0" smtClean="0"/>
              <a:t>INTRODUCCIÓN</a:t>
            </a:r>
            <a:endParaRPr lang="es-EC" dirty="0"/>
          </a:p>
        </p:txBody>
      </p:sp>
      <p:sp>
        <p:nvSpPr>
          <p:cNvPr id="3" name="2 Marcador de contenido"/>
          <p:cNvSpPr>
            <a:spLocks noGrp="1"/>
          </p:cNvSpPr>
          <p:nvPr>
            <p:ph idx="1"/>
          </p:nvPr>
        </p:nvSpPr>
        <p:spPr>
          <a:xfrm>
            <a:off x="611560" y="1484784"/>
            <a:ext cx="7848872" cy="4752528"/>
          </a:xfrm>
        </p:spPr>
        <p:txBody>
          <a:bodyPr>
            <a:noAutofit/>
          </a:bodyPr>
          <a:lstStyle/>
          <a:p>
            <a:pPr marL="0" indent="0" algn="just">
              <a:buNone/>
            </a:pPr>
            <a:r>
              <a:rPr lang="es-EC" sz="2000" dirty="0"/>
              <a:t>Medicina General </a:t>
            </a:r>
            <a:r>
              <a:rPr lang="es-EC" sz="2000" dirty="0" smtClean="0"/>
              <a:t> </a:t>
            </a:r>
            <a:r>
              <a:rPr lang="es-EC" sz="2000" dirty="0"/>
              <a:t>es una especialidad médica que centra la atención en el ser humano con un enfoque integral de su salud individual, familiar y comunitaria, en el marco del concepto de salud desde el punto de vista biológico, psicológico y social</a:t>
            </a:r>
            <a:r>
              <a:rPr lang="es-EC" sz="2000" dirty="0" smtClean="0"/>
              <a:t>.</a:t>
            </a:r>
          </a:p>
          <a:p>
            <a:pPr marL="0" indent="0" algn="just">
              <a:buNone/>
            </a:pPr>
            <a:r>
              <a:rPr lang="es-EC" sz="2000" dirty="0"/>
              <a:t/>
            </a:r>
            <a:br>
              <a:rPr lang="es-EC" sz="2000" dirty="0"/>
            </a:br>
            <a:r>
              <a:rPr lang="es-EC" sz="2000" dirty="0"/>
              <a:t>Esta especialidad que recibe un gran impulso internacional a raíz de la declaración de “Alma Ata” que establece la necesidad de atención primaria en salud como estrategia para lograr la salud de la población, además de las subsiguientes declaraciones de Edimburgo y muchas instituciones mundiales que establecieron la necesidad de formar este tipo de profesional en salud, el cual estaría capacitado para resolver entre el 80 y 90 % de los problemas de salud de la población.</a:t>
            </a:r>
          </a:p>
        </p:txBody>
      </p:sp>
    </p:spTree>
    <p:extLst>
      <p:ext uri="{BB962C8B-B14F-4D97-AF65-F5344CB8AC3E}">
        <p14:creationId xmlns:p14="http://schemas.microsoft.com/office/powerpoint/2010/main" val="212148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00600"/>
          </a:xfrm>
        </p:spPr>
        <p:txBody>
          <a:bodyPr>
            <a:normAutofit fontScale="70000" lnSpcReduction="20000"/>
          </a:bodyPr>
          <a:lstStyle/>
          <a:p>
            <a:pPr marL="0" indent="0">
              <a:buNone/>
            </a:pPr>
            <a:r>
              <a:rPr lang="es-EC" sz="4000" b="1" dirty="0" smtClean="0"/>
              <a:t>VISIÓN</a:t>
            </a:r>
          </a:p>
          <a:p>
            <a:pPr marL="0" indent="0" algn="just">
              <a:lnSpc>
                <a:spcPct val="120000"/>
              </a:lnSpc>
              <a:buNone/>
            </a:pPr>
            <a:r>
              <a:rPr lang="es-EC" dirty="0"/>
              <a:t>La Escuela de Medicina es líder en la Educación y formación médico, ética, científica, investigativa siendo; creativa, imaginativa, demostrativa, crítica con proyección de servicio coherente con los avances de la ciencia, investigación, tecnología, necesidades de la sociedad y de la comunidad y corrientes pedagógicas</a:t>
            </a:r>
            <a:r>
              <a:rPr lang="es-EC" dirty="0" smtClean="0"/>
              <a:t>.</a:t>
            </a:r>
          </a:p>
          <a:p>
            <a:pPr marL="0" indent="0">
              <a:buNone/>
            </a:pPr>
            <a:endParaRPr lang="es-EC" dirty="0" smtClean="0"/>
          </a:p>
          <a:p>
            <a:pPr marL="0" indent="0">
              <a:buNone/>
            </a:pPr>
            <a:r>
              <a:rPr lang="es-EC" sz="4000" b="1" dirty="0" smtClean="0"/>
              <a:t>MISIÓN</a:t>
            </a:r>
          </a:p>
          <a:p>
            <a:pPr marL="0" indent="0" algn="just">
              <a:lnSpc>
                <a:spcPct val="120000"/>
              </a:lnSpc>
              <a:buNone/>
            </a:pPr>
            <a:r>
              <a:rPr lang="es-EC" dirty="0"/>
              <a:t>Formar profesionales médicos a través de un proceso de enseñanza aprendizaje que integre el conocimiento de avanzada, la tecnología de punta, la investigación, el servicio social y comunitaria, mediante la capacitación actualizada y permanente, la actitud investigativa, las habilidades desarrolladas y destrezas calificadas, de acuerdo a las necesidades de la salud individual, familiar y comunitaria, buscando su identidad en base de valores y principios, cumpliendo con su rol dentro de la sociedad y respetando las Leyes </a:t>
            </a:r>
            <a:r>
              <a:rPr lang="es-EC" dirty="0" err="1"/>
              <a:t>Eticas</a:t>
            </a:r>
            <a:r>
              <a:rPr lang="es-EC" dirty="0"/>
              <a:t> y Morales, de la Nación y de la Universidad.</a:t>
            </a:r>
            <a:endParaRPr lang="es-EC" dirty="0" smtClean="0"/>
          </a:p>
        </p:txBody>
      </p:sp>
    </p:spTree>
    <p:extLst>
      <p:ext uri="{BB962C8B-B14F-4D97-AF65-F5344CB8AC3E}">
        <p14:creationId xmlns:p14="http://schemas.microsoft.com/office/powerpoint/2010/main" val="3242493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266"/>
            <a:ext cx="8229600" cy="1143000"/>
          </a:xfrm>
        </p:spPr>
        <p:txBody>
          <a:bodyPr/>
          <a:lstStyle/>
          <a:p>
            <a:r>
              <a:rPr lang="es-EC" dirty="0" smtClean="0"/>
              <a:t>OBJETIVOS</a:t>
            </a:r>
            <a:endParaRPr lang="es-EC" dirty="0"/>
          </a:p>
        </p:txBody>
      </p:sp>
      <p:sp>
        <p:nvSpPr>
          <p:cNvPr id="3" name="2 Marcador de contenido"/>
          <p:cNvSpPr>
            <a:spLocks noGrp="1"/>
          </p:cNvSpPr>
          <p:nvPr>
            <p:ph idx="1"/>
          </p:nvPr>
        </p:nvSpPr>
        <p:spPr>
          <a:xfrm>
            <a:off x="467544" y="1196752"/>
            <a:ext cx="8229600" cy="5616624"/>
          </a:xfrm>
        </p:spPr>
        <p:txBody>
          <a:bodyPr>
            <a:noAutofit/>
          </a:bodyPr>
          <a:lstStyle/>
          <a:p>
            <a:pPr marL="0" indent="0">
              <a:buNone/>
            </a:pPr>
            <a:r>
              <a:rPr lang="es-EC" sz="1800" b="1" dirty="0" smtClean="0"/>
              <a:t>GENERAL</a:t>
            </a:r>
          </a:p>
          <a:p>
            <a:pPr marL="0" indent="0" algn="just">
              <a:lnSpc>
                <a:spcPct val="120000"/>
              </a:lnSpc>
              <a:buNone/>
            </a:pPr>
            <a:r>
              <a:rPr lang="es-EC" sz="1600" dirty="0"/>
              <a:t>Es formar médicos con conocimientos, competencias y habilidades pertinentes a las necesidades de salud del individuo, la familia y comunidad, con principios humanísticos, sensibilidad social y ética profesional.</a:t>
            </a:r>
          </a:p>
          <a:p>
            <a:pPr marL="0" indent="0">
              <a:buNone/>
            </a:pPr>
            <a:endParaRPr lang="es-EC" sz="1600" dirty="0" smtClean="0"/>
          </a:p>
          <a:p>
            <a:pPr marL="0" indent="0">
              <a:buNone/>
            </a:pPr>
            <a:r>
              <a:rPr lang="es-EC" sz="1800" b="1" dirty="0" smtClean="0"/>
              <a:t>ESPECIFICOS </a:t>
            </a:r>
          </a:p>
          <a:p>
            <a:pPr marL="0" indent="0">
              <a:buNone/>
            </a:pPr>
            <a:r>
              <a:rPr lang="es-EC" sz="1600" dirty="0" smtClean="0"/>
              <a:t>Los </a:t>
            </a:r>
            <a:r>
              <a:rPr lang="es-EC" sz="1600" dirty="0"/>
              <a:t>objetivos específicos de la Carrera de Medicina son:</a:t>
            </a:r>
            <a:r>
              <a:rPr lang="es-EC" sz="1600" dirty="0" smtClean="0"/>
              <a:t/>
            </a:r>
            <a:br>
              <a:rPr lang="es-EC" sz="1600" dirty="0" smtClean="0"/>
            </a:br>
            <a:r>
              <a:rPr lang="es-EC" sz="1600" dirty="0" smtClean="0"/>
              <a:t/>
            </a:r>
            <a:br>
              <a:rPr lang="es-EC" sz="1600" dirty="0" smtClean="0"/>
            </a:br>
            <a:r>
              <a:rPr lang="es-EC" sz="1600" dirty="0"/>
              <a:t>- Desarrollar un proceso de Enseñanza-Aprendizaje, </a:t>
            </a:r>
            <a:r>
              <a:rPr lang="es-EC" sz="1600" dirty="0" smtClean="0"/>
              <a:t>investigación.</a:t>
            </a:r>
            <a:br>
              <a:rPr lang="es-EC" sz="1600" dirty="0" smtClean="0"/>
            </a:br>
            <a:r>
              <a:rPr lang="es-EC" sz="1600" dirty="0"/>
              <a:t>- Motivar y Orientar a los estudiantes a la actualización continua.</a:t>
            </a:r>
            <a:r>
              <a:rPr lang="es-EC" sz="1600" dirty="0" smtClean="0"/>
              <a:t/>
            </a:r>
            <a:br>
              <a:rPr lang="es-EC" sz="1600" dirty="0" smtClean="0"/>
            </a:br>
            <a:r>
              <a:rPr lang="es-EC" sz="1600" dirty="0"/>
              <a:t>- Promover en los estudiantes la relación médico-paciente en un ambiente </a:t>
            </a:r>
            <a:r>
              <a:rPr lang="es-EC" sz="1600" dirty="0" smtClean="0"/>
              <a:t>científico</a:t>
            </a:r>
            <a:br>
              <a:rPr lang="es-EC" sz="1600" dirty="0" smtClean="0"/>
            </a:br>
            <a:r>
              <a:rPr lang="es-EC" sz="1600" dirty="0"/>
              <a:t>- Capacitar a los estudiantes en las políticas nacionales de salud.</a:t>
            </a:r>
            <a:r>
              <a:rPr lang="es-EC" sz="1600" dirty="0" smtClean="0"/>
              <a:t/>
            </a:r>
            <a:br>
              <a:rPr lang="es-EC" sz="1600" dirty="0" smtClean="0"/>
            </a:br>
            <a:r>
              <a:rPr lang="es-EC" sz="1600" dirty="0"/>
              <a:t>- Difundir y transmitir a toda la comunidad los productos del conocimiento generados en el ámbito de la carrera.</a:t>
            </a:r>
            <a:r>
              <a:rPr lang="es-EC" sz="1600" dirty="0" smtClean="0"/>
              <a:t/>
            </a:r>
            <a:br>
              <a:rPr lang="es-EC" sz="1600" dirty="0" smtClean="0"/>
            </a:br>
            <a:r>
              <a:rPr lang="es-EC" sz="1600" dirty="0"/>
              <a:t>- Promover la extensión de la carrera hacia la sociedad, para contribuir a mejorar los niveles de salud de la población.</a:t>
            </a:r>
            <a:r>
              <a:rPr lang="es-EC" sz="1600" dirty="0" smtClean="0"/>
              <a:t/>
            </a:r>
            <a:br>
              <a:rPr lang="es-EC" sz="1600" dirty="0" smtClean="0"/>
            </a:br>
            <a:r>
              <a:rPr lang="es-EC" sz="1600" dirty="0"/>
              <a:t>- Promover la investigación en el proceso Enseñanza-Aprendizaje.</a:t>
            </a:r>
            <a:r>
              <a:rPr lang="es-EC" sz="1600" dirty="0" smtClean="0"/>
              <a:t/>
            </a:r>
            <a:br>
              <a:rPr lang="es-EC" sz="1600" dirty="0" smtClean="0"/>
            </a:br>
            <a:r>
              <a:rPr lang="es-EC" sz="1600" dirty="0"/>
              <a:t>- Promover la participación de estudiantes y docentes en trabajos de investigación.</a:t>
            </a:r>
          </a:p>
        </p:txBody>
      </p:sp>
    </p:spTree>
    <p:extLst>
      <p:ext uri="{BB962C8B-B14F-4D97-AF65-F5344CB8AC3E}">
        <p14:creationId xmlns:p14="http://schemas.microsoft.com/office/powerpoint/2010/main" val="1535920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1268760"/>
            <a:ext cx="2808312" cy="1152128"/>
          </a:xfrm>
        </p:spPr>
        <p:txBody>
          <a:bodyPr>
            <a:normAutofit/>
          </a:bodyPr>
          <a:lstStyle/>
          <a:p>
            <a:pPr algn="l"/>
            <a:r>
              <a:rPr lang="es-EC" sz="3200" b="1" dirty="0"/>
              <a:t>La </a:t>
            </a:r>
            <a:r>
              <a:rPr lang="es-EC" sz="3200" b="1" dirty="0" smtClean="0"/>
              <a:t>Medicina General</a:t>
            </a:r>
            <a:endParaRPr lang="es-EC" sz="3200" b="1" dirty="0"/>
          </a:p>
        </p:txBody>
      </p:sp>
      <p:sp>
        <p:nvSpPr>
          <p:cNvPr id="3" name="2 Marcador de contenido"/>
          <p:cNvSpPr>
            <a:spLocks noGrp="1"/>
          </p:cNvSpPr>
          <p:nvPr>
            <p:ph idx="1"/>
          </p:nvPr>
        </p:nvSpPr>
        <p:spPr>
          <a:xfrm>
            <a:off x="611560" y="3717032"/>
            <a:ext cx="7643192" cy="2376264"/>
          </a:xfrm>
        </p:spPr>
        <p:txBody>
          <a:bodyPr>
            <a:normAutofit/>
          </a:bodyPr>
          <a:lstStyle/>
          <a:p>
            <a:pPr marL="0" indent="0" algn="just">
              <a:buNone/>
            </a:pPr>
            <a:r>
              <a:rPr lang="es-EC" sz="2000" dirty="0"/>
              <a:t>C</a:t>
            </a:r>
            <a:r>
              <a:rPr lang="es-EC" sz="2000" dirty="0" smtClean="0"/>
              <a:t>iencia</a:t>
            </a:r>
            <a:r>
              <a:rPr lang="es-EC" sz="2000" dirty="0"/>
              <a:t> dedicada al estudio de la vida, la salud, las enfermedades y la muerte del ser humano, e implica </a:t>
            </a:r>
            <a:r>
              <a:rPr lang="es-EC" sz="2000" dirty="0" smtClean="0"/>
              <a:t>el arte</a:t>
            </a:r>
            <a:r>
              <a:rPr lang="es-EC" sz="2000" dirty="0"/>
              <a:t> de ejercer tal conocimiento técnico para el mantenimiento y recuperación de la salud, aplicándolo al diagnóstico, tratamiento </a:t>
            </a:r>
            <a:r>
              <a:rPr lang="es-EC" sz="2000" dirty="0" smtClean="0"/>
              <a:t>y prevención</a:t>
            </a:r>
            <a:r>
              <a:rPr lang="es-EC" sz="2000" dirty="0"/>
              <a:t> de las enfermedades. La medicina forma parte de las denominadas ciencias de la salud.</a:t>
            </a:r>
          </a:p>
        </p:txBody>
      </p:sp>
      <p:sp>
        <p:nvSpPr>
          <p:cNvPr id="4" name="AutoShape 2" descr="data:image/jpeg;base64,/9j/4AAQSkZJRgABAQAAAQABAAD/2wCEAAkGBhQSEBQUEBQQFRQPFRQUEBQVEA8QEBAQFRAVFRQXFRcXHCYeFxkjGRUVHy8gJCcpLCwsFR8xNjAqNSYrLCoBCQoKDgwOFA8PFykcHBwpKSkpLCkpKSkpKSkpKSkpKSkpKSkpLCkpKSkpKSwpKSkpKSkpKSkpKSkpKSwpKTUpLP/AABEIALcBEwMBIgACEQEDEQH/xAAcAAABBQEBAQAAAAAAAAAAAAAAAQMEBQYCBwj/xABDEAACAQMBBQQHBQUHBAMBAAABAgMABBEhBRIxQVEGEyJhBzJCcYGRoRQjM1KxYnKCkqIkNEPR4fDxY7PBwlOjskT/xAAYAQEBAQEBAAAAAAAAAAAAAAAAAQIDBP/EACYRAQEBAAICAAMJAAAAAAAAAAABEQIxAyFB0eESEyJCUWFxgaH/2gAMAwEAAhEDEQA/APW6UUUtZUopa5zS0C0tJS0BS0lLQFFLRRRRRRQGKMUUUBRRRQFFGaKAopM0ZoFopM0CgKbdqi322oIR99NBH+/LGh+TGsZ2n9J9oqbkFypaQhWkjV5e5Q+s4wMMwHAZ4kZwKIvliF7cENj7LZtmYn1Z7hfEI/NE0ZuROByNU20b37fNvnPcgFLZdRmJtHmI/NINB0Tpvmst2g9Ldr9mS0sYZ+5Hhl392NpY+JXILHxscsTqQSPaJGdk9K1wPwYoEzzYNKw+oH0qo9t2dZ4FSb7asNuuZ5Yoh/1JEj+QJya+c7/t/fzDD3UwB9mMiBf/AKwKz8suTliWJ4kklj7yaYPfdr+mawiyImluGHKNCqfzyY+gNYjbPpuupARbRxQKfaOZpR7icKD/AAmvNDcAU0130pg+guwOyba/tVurgyXM2SswmkMiRSqdQsei4wVYZBOGFb9YVRMYVUUdFVAP0Ar539EXaaaC6aBWRVv91AXBZI5gfA2BzILL0JZc8K9qHZeJjvXLy3Lf9WRjGP3YhhAPLFYvpudPBPSLsqOC9c2jLJbzEtEyHeRTnxoGGh3W6ciKy6xda+hvSl2fWfZzFFVTZjvIgAFAQDxqAOW7r/DXz0z103fbHRcCiu0tJGGVSQg8CEYg/ECkoPr+iiisKWikpJJAoJYgBQSxJwAoGSSeQAqhJ7hY0Z5GVEQEuzMFVVHEknQCvM+0np3t4iUs42uGGm+xMUOfIY3m/przz0l+kaTaExjiLLaxt92mo7wj/EfqTyHsjzyTjbe1PHlVxG7vfTrtFz4DbxjkFgVvrJvGuLX06bSU+JoJB0aCMD+jdP1rGfYdfKnRZDpVwezdl/T5DKwS9iMJOneIWkiz+0p8Sj3b1ep29ysiK8bKyOAyMrBlZTwII0Ir5AuLIDXlW99D3b9ra5W2mYm3uGCjJ0hlY4Vh0BOA3vzy1mD6GzRmud6oG09uw2+O/kjjyMjfdEyPLeIqKsc0ZrLH0k2AR3NzFuxkBipMhy2cABASc4PyrNbT9O1smRbwzynkW3YE/wDZvoKGvTs0ma8Gv/TffOfuktohyxGZW+bnH0qjvvSTtGUYa7lUHiI9yD/tgH60w19I3N0kYzIyIOrsqL82IFZ2/wDSXs6H1rqJiOUe9Mf6AR9a+bbm6LtvSO7t1dmdvmaYM4q4j3a+9O1ov4MVzL0yI4V+ZJP0rPX3p6nP4NtAnQyPJKf6d0V5O10Kba6pg3l76XdpSf46xjpFDEv1ILfWs/fdp7qb8a5uX8mnkK/LOKz7XBpxYJGUsEcqoyzBWKqOpPAVcEgyCka4FRIYWcgDGpAzkADPUnQVLGy1HrzR+5A8p+gA+tA213TTXdTBawjlM58ykQ+Q3j9RXDwKeCqo6DeP1JNBDM5NCoxqYEAoMoFAwln1p5Y1FcGWnLazkkOI1Zj5Amg6S53SCpwVIKkcVYHII8wda+gNldvlmtYpEjZ5JIwZB6kaSDRxk5JG8D6qn3149s7sHI2DMwQdB43/AMh863GydkiGIRKWKqSRvHOpOT5caxy9tRb7T2/NOpVnAVgQyQqDoRghnJ1/mHurH7J7Awxnel+9bkDpGPh7Xx08q1sdrUmOzpBCWPAAAwBwA0AHkKKs/slJQeg0UGkqoM1ivTDtYwbJl3TgzskP8LZZ/mqMP4q2maxPph2YZtlSFdTA6TH9xd5HPwVy38NB84251qeHOABxPDTP+zVaND5j9a0fZeaNb22ebAiWWMyE8FXOjHyBwfhW0bzsp6EZJ0El7K0IPsIqtIPJmbRTrwAOOudKl9o/QY0UZeynMrLn7mVUR5MAkiNl0LaHQgZ61ZbX23tW3aeCGOEgjNtOVCh4iRu4JO47hTjXXI5jjB+xbUmktrq8nRfsatI2SsUMZBIy+6N0sytrgHppmojyG6OVPlxB0On6Gq+FsMCOIzg9NKttsXIeWVxwlkkYaY0ZieHL3VWRgDxHgOHn1qq+kb/0kRxRRiMGe4eOIvGjKqRu6KfvJD4U1PA6+VVV/sMX90BtmB4WhiLQrbSvcNud6qsHMSNrk8uGV1118Kn2s7Y1ICnKqMKqtxyANM5r6Use21pNPY9zLF3rDcmjUEFFuLcNrpj8VIV06iswZPtx2Gs4rCR7GC5jaIB3eRLpVljBBZT3vBhgMNB6p64rxt7kCvsDadmJ4ZIXHhmR429zqVP618dz7MZXZWzlCVbyYHB+oNUcPeU2bgnhzp5bEVfbM7SzW4xbi3j/AGlt4jJ/OwLH50FdZdk72b8O3nIPBihjT+Z8D61eW/oouiMzvbwjnvy7xH8oI+tRrrtdeSevcza/lYRj+gCqiaXeOXZmPVmLn5mg0w7FbPi/vG0A5HFYVUn5gv8ApS97siL1Le5uCOcjsin6r/8Amsp3gFcm4pg1h7bLH/dbKyh6MUEr/MBaq9s9p7m6XcnlJTIO4FVEyOGgGuPPNUhmpMmmB0KBQZhTltsmWT1Ec+YU4+fCrW17FTN626g82yfkuaCjM9cmQmttadg0Hrs7e4BR9c1dWfZaJPVjXPUjfP8AVmpq483ttmyyeojt5gHHz4Vc2nYmRvxGVR09dvpp9a9Gi2SanQbF8qaYxVh2MhXipc/tHT5D/wA5rRWuy8ABQAOgAA+QrSQbH8qnQ7LAqCht9l1Yw7Nq5jscVIW2qKqY7CnxaAVYmPFVe1drLEVQK8k0n4UMY3pZD5DkvVjgDmaqOu5FFUcnY6+clpdoWtu7atBq/dZ4KWDqCcY4DHv4kq4mvRDSGg0hrKkJpi7dQjd5jc3Tv5GVKY8QI5jHKnCaznbDbPcRqehDnmMK6AZ9xbe/gqjw3tx2RFtcMIvUPiC6s0AOSI5D1VceLh14ZObhlKaMNOX++de3+jL797i4fVtFB85N5m+igfE1RdrewaG6kMYSNGw7YdYVUsuSFUAgjnqBqcedaZ1n9kelG9t4RFFOdxBhQ8aSlRyALgnA5DlUDb3bm6u1C3EzyKDkLhUXOnEKBnhp01q0Po/U4KzPhgCMpETg+dWln6Obdcd48rnoXCL8k1+tB5xHatI2ACT0HIeZ4KPfV3F2OdwOJ0BIG4AM8hk6++t1fJDaoDHboY10YBMqCeDMBqemT1qpt9vQs0r4I3lBG6zoA3ePnCklfVK6EHh5mqm1RL2GkHGKY/AH/wBTUoRNCY0DMk8TLJGpxG4KHfB0APBePlTtt2kPeEAuPylG7nrxCjcPL2auLXbkcqktErzEMneMI1bAyuMoBzLa4HGrsie78UA7euzIjy3sj92UcKGlfJVlbDJ7GowT78ZBycv2nmIvLje4tK7/AM7Fx9GFb/YHZ0tEkryqO8Gd0qGKHJBGvmDVJ2m7Kia6kkEgGd0HCcSqgEjXyrPqdNbb2wxua5M5rWw9iY+bSH3BV/zqytOxsAOqFv3mJHyGBTVefb5qTDs2V/VjkPuRsfPGK9SttkKnqIi/uqq/oK6nhwCScAakk6AVNHnMXZWc6sFQDUl3UAADJJwTgUmyezz3BcxjMUJAkuG3lhUk4UKMbzux0VAN454V6Ds3sx9sjNxdu1vs2PUtqJ745wqxDjuFsAHGWOMAn1dElvncCRLCkWRa2y43bRCMF3/PcMOLa7ucA8SQxNt2GiRcSBmkJyRndES8lIU6v11IHDXjVxZ9mEX1Y0H8Iz8zrWwtNiYGoqfHssdKgy0WyalR7H8q1CbOHSpCWIqKzUOxvKpsWyB0q+W1p1beqKiPZo6VJSyFWIhrsRUEJbWnVgqV3dBWgjiKkYVzf36QpvSHA0A0JZmPBVUasx5Aamqa98aNJfHuoEG8bcuEJTk13INI1P8A8YyTw11WmFp83LTA9wypEukl0+sS64xEP8Rs6Z9XPU6VR3u2u7Z4Nlp982lzdSnMi+cr8VPSMa+Sc0ub+a9wE34LZdEYL3M0icAIU/8A548abx+8I4bo0qw2fshUUJGoRF9VVGAP8z5nWr6idsoew0DeKY3EsjaySGVk32PE7o4CivQV2eMcKKm0yLc0hpsSV1morhzWC9JURaNgOULMPg4Q/WRK3rVn+0tsGTLZ3V3hLgZPcuMSEDmVwkuOfc1RkfQzcYjnQ6E7jjzC7yN+q0925gcTiRAGVgu8uisHUkEb/FQ6kAHOjRj81SOxewGt5iD7JIyNVYEcjzVlIII4gg1Z9rtnOo3t0mMgjexlQDyf/XQ1pln4p7eaMGBwrKMPExw6MBwKnUVUi7KzgE6Z1Oaijs0suSGAxwV17wD91sh1HkGxUN+zSI3j3G8vvnHydyKrK+23thJIngtsODhZZcZjTy3vbk6KPjoKwl/Ybp3V0AwMcT7j1Nej7M2THugorPIRhBgndzyjUaL8BWh7Kejfu5PtF3guDvRRaERnkzngWHIDQcdTwg8kk2E8KDvEZWAy2dCvPXppUjs1YFjnXUZP7zMW/SvXO1WxUnzENBlRMQMtg6iFP22A1PsrqeK5odjbFAZioGN48OHTTywBUrUiHFs04x/xTq7IzyrUJs8U8ljWWmYj2N5VLj2T5Vols65nVUUsxCqoJYk4AA4k1Rn7i1CKWYhVUZYnQADmahbL2HHcoby/Pd7Pi8UUbZDXpz4WdRqYicBUGshI5YBnW1ol4pu7091s2Dxxo+Qb0g6SSDj3WcbqcXOOWjPXFzJdyrLMpRUObO2OPuRjAmmHAzEcF4IDjjkmo5ubiS6lWSRdwR/3S30xbLjAkkA0M5XlwQHA5k3GztlYGvE8Tzp7ZuzManUnUnmTV1HBgVBES1pwQVL3KXcoqMIa7EVPbtLu0DXd0u5TmKKK43aMV0a5Y0HLGq7aG0twqiKZJpM91EpG82OLMeCIObHQeZwK52ltMhhFCA8zDewTiOGPnLM3soPmeA8s/tS+7gd1Dma5uhlmbwPOo9uTH4FouuFGrcuJZrIlp2/2mlsRI7d/dPlYzGobB4NHZodNODTNoNc59QQotmyTust5ukod6G3Ulre3P5tfxpusjfDFSNkbD7smSRu8nkAEkhAXwjgkajSOMclHxq+t7WlqYj29nmrOC1xTsUGKkBay0bEdLTmKKoykfb60d90tInR2TCfEgkgeZFXwfgdCDqCDlSDwINeIX+0ktGUTQiV5FDd27PGscLcGJXB7xuIHsjU5JAW62F2ra3hE9s5ltHk7t7eU4lhl3d4qjYwdDneXTUby5Oa9Xk8HH8lcuPO/F6uTUO8TTI4j9aY2NtuK6TfgbOAN+NtJY89R08xkedTWOa8tllyuiptZhGAFBHdjAwC24mScFRq0QycFcsnDBXjoLba0bKMlRvDAJYNHJ+5IPC/u4+QqhvrLOq5BGoI0IPkaq3uGTe3g4Les8TCNn/fXBST+JSfOkqNFddnbcsSYVUnUld6PPwXANUV/sSyRsmOVj03pcfLIqAb3d9SYp5GGWL/sSqv9IqHcz73r3JIPEA3jZ/nlArSNdsvaMMCA7scC457qE+XVj5a0t/2oLMUgDhsZYld2QLjiFb8EftyAdQrVjLWVImBiEjMOBAWEZ89zxH+ap8dpPPo2EQnO4oCgnqccT5nJ86gkyXhc7kRBJBVnXe3EUnLKmdSWOrOdW93G7sNnhFAFJszZCxjQVaKlRoyIK7WGllu40OHeNSeAZ0Qn3AmnTQMSkKCWIAUZJOgAHEms3Lai7DXF6e52db+NUfKm9IOjyDj3OcYTi5xy0NlDu3byNIQLOzZhIWOEuZo9XyecUeMHkWBHsmqu+unvZVlkBEMZzZ25GMkaC4mX82PUQ+qNeJOKhu4uZLyVZZlKRxnNlbEY3NMCeccO8x6qcEB65NX2zdnczqTxPWjZ2z+Z1J4mryGHFQEUOKcxXVFFc4oxS0UUmKKWkoEpDSk02zUAzVT7S2oxcw2+6ZcAyM2TFbIeDSY4sfZQaseg1ovdoPI5gtiN8YE0uN5bfPID25SOC8uLaYBrr6+Ft/ZbEBrk+KWRvvFtS/GWY/4s7cl/ReNkZtNbQuxbf2e3He3U2JH7zxbueE94R/REOg06LsnY4i3mZmkllO9NK+DJK/U9AOSjQCnNk7IWFTjeZ3O9LIx3pJZDxZ25n6DgKt4LepaRzb29T4oqWOKngKNEApaWkoEoooqDxftZ2dy4G01kV+Ed7AFbv0XgkitgM2ODaMOYYa1WKnelVjTciiG7DGMkRpnPH2mJ1LHVjr0A9cMqupinRXRtGVhkEf7+IrMbQ7IvbP39kO9jXVom8Uijy5uPd4h58a9ni83G/ty/z6OXLjf6VkfZeeJVmgZlkXUAEhv9+XA1oNhduVkPd3gEUo0EmN2Nj+0PYP093Cpmxe0EVyvhO64HijJG8OpH5h5j44pnbnZmOcZwFfkw/wDPWsXlv4fJPmzLnTRtH1+B5Go8tiG5V59svtXLYSGGUiWFDusmclOvdnlj8p093GvSraVZI0liO9HIoZDz3SMj/iuXk8V4fxXXjynJVy7CU8hTa9nE6Cr5a73K5tKm32Mi8hU5IAOAqRu0hFVDeK8V7f8ApbkkkeCxcxwoSrzKcSzkaHu29hOhGp45A0r1/bEDPbzJGcPJFIiHhh2jZV+pFfJkkZ3ipBG7kEHQgjjmrEOzXe8c4yTxZiWYnqTzr0X0Xdrrpg9krZ77dS1JOe4leQKxXPIJ3j7vWPTic+foAU106VvfQ3brJtCHIjH2NJ58Zw08pURx5ydd3f0xwwTzNUexbato44YrOMfdQhCy59fcPgVuuXUs3XdOeNd7PscnLak6mmUPeyFhqCcg9R6oPxAB/iNX1rDgVKQ5BDin6AKKiiiikoooopKApCaCabZqAZqpLq9eeQw2pI3TiecAERdUjzoZPPgvPXSm5bt7yQw2rFY0O7cXA5HnHCfzdW9ngNeES92nj+xbM8Cx+C5uVAIh6xw/ml6twXOuW4VnS3u0e6/sezsCRNLifG+lrvakDP4k7cdeuW6U5svZSQJuoDqSWYks7ufWZ2OrMTxJrvZuzEgjCRjAHvJJOpJJ1JJ1JOpqyhhqUwkMFTo46Io6eAo0QCloooEpKWkNAZopKKgrLizzUNXaM6Zx/vjV4y1Gmt81MGf2t2biuj3sLdzcjUOuQrt+1jn+0NeueFZza/ae7t0ME0e7MdFlzoyc2XGhPmOHQGtlNalTlaGljmXu7mNJF6OobB668PeK7cPNmTnNkc+XDenigjeV1SNWZnOFAGWdj0r3js7s029pDCxyYkAY8RvcWx5ZJo2XsW2hybeKJC3Eqo3iOm8dceWassVrzef7z1Ol48fsmJIsaj4ihTUgUxJHjUcOYrg26xXDCukNKRQRZKye3+yFpPvs8EPeSBgZQgWQMQRvZHE65ya2Ei1WXkORRHgvYbYcQ2gov496CKZYJVYsgWSTfWJ3GhKb6gHlqK9Etux0NjtpyqhMRzXFpqQrIyYZAOG9G28MflkHQVY7U2UJFdHGVkUqw54PToQcEeYqdebNlvdnxspBvtmn7tjp3+6uGB8pY8Z88VrUWPZpMwRHrFF/2lrSRisn2G2gktqnd5+6AidG0kiZAFKOOox8a1aGop2ikBooooopKApCaQmmpJAASTgDUk6ACiOmas208m0HMVszJbId24uF0MpHGKA/QuPcOtcKz7SJEbNHYoSJZgd1rvHFIzyj6tz5VFvNpfbB9msfurGMbkkqeA3IGhjhI9WLkz+1wGmSaju82n3w+x7N+7tovBPcR6FsaNFbnryaTlwGuosLDZyQoscShVUYAAwAK7tLNYkCRgKqgAAAAADgAOQqXHFUURRVMjjojjp8CigClopKApKWkoEpKWkqBKKKKANJilNFAzJDmoFzY5q1xXJSiKEO8Z5/D/Kp9rtgH1qkyW2agT7NB4cevA1nFW8cwbgacrN7skZ01+h/1qda7YB0b/WmiwePGo+IpVauo5Qw0NcvHzHxFWBGWos0VSlbNI61RS3NrUKK7e2fvEwRwdScK69CeR44PL3E1eyxVX3drkEHnVRAutki4ka+2S6x3S4W7t5PCk+BncnUepJj1ZBoeOSNan7F7XRyt3Mqtb3K+vby+F/eh4SL0IqmisMMBE7xXMekDqygzR8e68XhYj8jaMBkYOSHJe0MVwndbUtUlCHHexIxaNhx3oie9hYfslvhVxG1D10GrH7PtkOmz9p6DhBc7lxu+XjKyr8SatVh2ivsbPk8xNcwk/Aow+tMNXm9XJaqZnvgPEmz4/NrqdsfDul/WoFxtJF/vW0YF/YtUUMfLfJkb5BaYaudo7XjhAMrAFvVUZaRz0VRqx91UO0bB7tS9832awj8UiFwj3A5CVvZT9kceGTVls67soxvwoxZvbdXaRz5vJ4j9ai3tsbmQST5IQ5iQ+pGfzBOBb9ptemKdCBd3D34EUaNBYIAAm6YpLpBw3l4xQdE9ZueBpVzBAEUKgAAAAAAAwP0rpVxoKejjqAjSpccdEcdPqtGgorqikNAUUUlAUlFJQFFFIagSlrk0tAUtJRQdUUlLVBiuSldUtQMPADUK42aDVpikIpgoQHjOmSPr/rVhabWB0bQ1KeAGoFzs0HhxrOYLEqDqv8AzSButU8c7xHXUVZQXiyeRq6HWSo0sVSuHH/SkZaoz21tlrIpVhkH3+8cNQQdQRqDrWevWHq34lYIMR30IJu4VHAXKL+Mg/OAT1HFq3csOaq7ywzVlxMY5+z8zKJIxb7Rtzwkh7tpAPNDwbyGfhUIwW7Epv8A2eQcUmFxAR/Dv4q0vOzm5IZIGeFzxeJjGxPnjRvjWe9IHay6SxMF19mnEx7uOVowLiPHiY4xgHAxkAca3OTGM5aNDcuyNeW0JVyqubWU94oOAytJIQAfPBrRz9l7SyiE91e3ki6BBE6xCRuibmv9QryjeU9KcMnhAJJAyVGTgZ6DlS2/quR9HdmNqW08Ie1OVXCneLGVTjgxYk5xzyc1dKM15b6GYSI525EovlvAMT9GHzr1WBaw07SOpMcdEaU8ooFVa6pKWiiiikoCiikzQBpKKSgDSGikNQJRSE0UHWaWuc0uaBc0tc0tAtLmkoqjrNFJRmoOqQrRS5oI8tuDVfPYEHK6VcGuGSlgrbfaJHhkGnWpwcYyDkfpTFxZg1Q7Zt5hGRAwU5B1G8rAHO6fI8Kz0NIkoYAggg6ggggjyNcvFmsFY9oe6J9WCQayQOcQTHrE3sseo+Ira7N2iJokkUECRQwB4jI4GtQMXNlmsV2v7GpcqN/e+73iu6QMFgM5014CvRWWodzaZoj5s292PaAMwOVTU8jjOKooULHA419CdpOyAuInjzu7444zjBB4fCst2Y9FRhnEkrhwhyoCkAnkT/lV1Go7AbD+zWkaH1j45P321Py0HwrawJUOztMVZxpUadoK7FIKWqCiikoFpKM0lAtJRSUC0lFJmoDNcsaCa5JqhCaKTNJQdg0tFFELS5oooFzRS0VAZoooqhc0ZoooFzRRRQIRUea3BooqCovOzkcnrqrDzANWtpbBQAMAAYAHAAUUUEgrXBSloqhp4a4FuKKKB1Ep4UUUHWaKSigXNJSUUC0lFFAUmaKKAzXJNFFByTXJNJRQJmiiig//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1028" name="Picture 4" descr="http://www.medicosdelnorte.com/imagenesesp/medicina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836712"/>
            <a:ext cx="4176464"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816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5205264" cy="1143000"/>
          </a:xfrm>
        </p:spPr>
        <p:txBody>
          <a:bodyPr>
            <a:normAutofit/>
          </a:bodyPr>
          <a:lstStyle/>
          <a:p>
            <a:pPr algn="l"/>
            <a:r>
              <a:rPr lang="es-EC" sz="2800" b="1" dirty="0"/>
              <a:t>Fines de la </a:t>
            </a:r>
            <a:r>
              <a:rPr lang="es-EC" sz="2800" b="1" dirty="0" smtClean="0"/>
              <a:t>Medicina</a:t>
            </a:r>
            <a:endParaRPr lang="es-EC" sz="2800" b="1" dirty="0"/>
          </a:p>
        </p:txBody>
      </p:sp>
      <p:sp>
        <p:nvSpPr>
          <p:cNvPr id="3" name="2 Marcador de contenido"/>
          <p:cNvSpPr>
            <a:spLocks noGrp="1"/>
          </p:cNvSpPr>
          <p:nvPr>
            <p:ph idx="1"/>
          </p:nvPr>
        </p:nvSpPr>
        <p:spPr>
          <a:xfrm>
            <a:off x="407137" y="1561438"/>
            <a:ext cx="8229600" cy="4680520"/>
          </a:xfrm>
        </p:spPr>
        <p:txBody>
          <a:bodyPr>
            <a:normAutofit lnSpcReduction="10000"/>
          </a:bodyPr>
          <a:lstStyle/>
          <a:p>
            <a:pPr algn="just"/>
            <a:r>
              <a:rPr lang="es-EC" sz="2400" dirty="0"/>
              <a:t>La Medicina debe aspirar a ser honorable y dirigir su propia vida profesional; ser moderada y prudente; ser asequible y económicamente sostenible; ser justa y equitativa; y a respetar las opciones y la dignidad de las personas. La prevención de enfermedades y lesiones y la promoción y la conservación de la salud.</a:t>
            </a:r>
          </a:p>
          <a:p>
            <a:pPr algn="just"/>
            <a:r>
              <a:rPr lang="es-EC" sz="2400" dirty="0"/>
              <a:t>El alivio del dolor y el sufrimiento causados por males.</a:t>
            </a:r>
          </a:p>
          <a:p>
            <a:pPr algn="just"/>
            <a:r>
              <a:rPr lang="es-EC" sz="2400" dirty="0"/>
              <a:t>La atención y curación de los enfermos y los cuidados a los incurables.</a:t>
            </a:r>
          </a:p>
          <a:p>
            <a:pPr algn="just"/>
            <a:r>
              <a:rPr lang="es-EC" sz="2400" dirty="0"/>
              <a:t>La evitación de la muerte prematura y la búsqueda de una muerte </a:t>
            </a:r>
            <a:r>
              <a:rPr lang="es-EC" sz="2400" dirty="0" smtClean="0"/>
              <a:t>tranquila.</a:t>
            </a:r>
            <a:endParaRPr lang="es-EC" sz="2400" dirty="0"/>
          </a:p>
        </p:txBody>
      </p:sp>
    </p:spTree>
    <p:extLst>
      <p:ext uri="{BB962C8B-B14F-4D97-AF65-F5344CB8AC3E}">
        <p14:creationId xmlns:p14="http://schemas.microsoft.com/office/powerpoint/2010/main" val="251327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4906888" cy="1143000"/>
          </a:xfrm>
        </p:spPr>
        <p:txBody>
          <a:bodyPr>
            <a:normAutofit/>
          </a:bodyPr>
          <a:lstStyle/>
          <a:p>
            <a:pPr algn="l"/>
            <a:r>
              <a:rPr lang="es-EC" sz="3200" b="1" dirty="0" smtClean="0"/>
              <a:t>Formación y Ética </a:t>
            </a:r>
            <a:r>
              <a:rPr lang="es-EC" sz="3200" b="1" dirty="0"/>
              <a:t>médica</a:t>
            </a:r>
          </a:p>
        </p:txBody>
      </p:sp>
      <p:sp>
        <p:nvSpPr>
          <p:cNvPr id="3" name="2 Marcador de contenido"/>
          <p:cNvSpPr>
            <a:spLocks noGrp="1"/>
          </p:cNvSpPr>
          <p:nvPr>
            <p:ph idx="1"/>
          </p:nvPr>
        </p:nvSpPr>
        <p:spPr>
          <a:xfrm>
            <a:off x="467544" y="1628800"/>
            <a:ext cx="8229600" cy="4525963"/>
          </a:xfrm>
        </p:spPr>
        <p:txBody>
          <a:bodyPr>
            <a:noAutofit/>
          </a:bodyPr>
          <a:lstStyle/>
          <a:p>
            <a:pPr marL="0" indent="0" algn="just">
              <a:lnSpc>
                <a:spcPct val="120000"/>
              </a:lnSpc>
              <a:buNone/>
            </a:pPr>
            <a:r>
              <a:rPr lang="es-EC" sz="2000" dirty="0"/>
              <a:t>La educación médica, lejos de estar estandarizada, varía considerablemente de país a país. Sin embargo, la educación para la formación de profesionales médicos implica un conjunto de enseñanzas teóricas y prácticas generalmente organizadas en ciclos que progresivamente entrañan mayor especialización</a:t>
            </a:r>
            <a:r>
              <a:rPr lang="es-EC" sz="2000" dirty="0" smtClean="0"/>
              <a:t>.</a:t>
            </a:r>
          </a:p>
          <a:p>
            <a:pPr marL="0" indent="0" algn="just">
              <a:lnSpc>
                <a:spcPct val="120000"/>
              </a:lnSpc>
              <a:buNone/>
            </a:pPr>
            <a:endParaRPr lang="es-EC" sz="2000" dirty="0" smtClean="0"/>
          </a:p>
          <a:p>
            <a:pPr marL="0" indent="0" algn="just">
              <a:lnSpc>
                <a:spcPct val="120000"/>
              </a:lnSpc>
              <a:buNone/>
            </a:pPr>
            <a:r>
              <a:rPr lang="es-EC" sz="2000" dirty="0" smtClean="0"/>
              <a:t>La</a:t>
            </a:r>
            <a:r>
              <a:rPr lang="es-EC" sz="2000" dirty="0"/>
              <a:t> ética es la encargada de discutir y fundamentar reflexivamente ese conjunto de principios o normas que constituyen nuestra moral. La deontología médica es el conjunto de principios y reglas éticas que han de inspirar y guiar la conducta profesional del médico. Los deberes que se imponen obligan a todos los médicos en el ejercicio de su profesión, independientemente de la modalidad.</a:t>
            </a:r>
          </a:p>
        </p:txBody>
      </p:sp>
    </p:spTree>
    <p:extLst>
      <p:ext uri="{BB962C8B-B14F-4D97-AF65-F5344CB8AC3E}">
        <p14:creationId xmlns:p14="http://schemas.microsoft.com/office/powerpoint/2010/main" val="1020629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descr="http://www.uce.edu.ec/.../images/iconpdf.JPG"/>
          <p:cNvSpPr>
            <a:spLocks noChangeAspect="1" noChangeArrowheads="1"/>
          </p:cNvSpPr>
          <p:nvPr/>
        </p:nvSpPr>
        <p:spPr bwMode="auto">
          <a:xfrm>
            <a:off x="2941638" y="15478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2053" name="Picture 5" descr="http://www.uce.edu.ec/images/spac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1638" y="1547813"/>
            <a:ext cx="5372100" cy="857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uce.edu.ec/images/Home_1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1638" y="1547813"/>
            <a:ext cx="5372100" cy="95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7 Tabla"/>
          <p:cNvGraphicFramePr>
            <a:graphicFrameLocks noGrp="1"/>
          </p:cNvGraphicFramePr>
          <p:nvPr>
            <p:extLst>
              <p:ext uri="{D42A27DB-BD31-4B8C-83A1-F6EECF244321}">
                <p14:modId xmlns:p14="http://schemas.microsoft.com/office/powerpoint/2010/main" val="298639813"/>
              </p:ext>
            </p:extLst>
          </p:nvPr>
        </p:nvGraphicFramePr>
        <p:xfrm>
          <a:off x="716092" y="2348880"/>
          <a:ext cx="7632848" cy="3773402"/>
        </p:xfrm>
        <a:graphic>
          <a:graphicData uri="http://schemas.openxmlformats.org/drawingml/2006/table">
            <a:tbl>
              <a:tblPr/>
              <a:tblGrid>
                <a:gridCol w="1526569"/>
                <a:gridCol w="6106279"/>
              </a:tblGrid>
              <a:tr h="619581">
                <a:tc>
                  <a:txBody>
                    <a:bodyPr/>
                    <a:lstStyle/>
                    <a:p>
                      <a:r>
                        <a:rPr lang="es-EC" sz="1800" b="0" i="0" dirty="0" smtClean="0">
                          <a:solidFill>
                            <a:srgbClr val="CCFFFF"/>
                          </a:solidFill>
                          <a:effectLst/>
                          <a:latin typeface="Verdana"/>
                        </a:rPr>
                        <a:t>Título </a:t>
                      </a:r>
                      <a:r>
                        <a:rPr lang="es-EC" sz="1800" b="0" i="0" dirty="0">
                          <a:solidFill>
                            <a:srgbClr val="CCFFFF"/>
                          </a:solidFill>
                          <a:effectLst/>
                          <a:latin typeface="Verdana"/>
                        </a:rPr>
                        <a:t>que otorga</a:t>
                      </a:r>
                    </a:p>
                  </a:txBody>
                  <a:tcPr marL="0" marR="0" marT="0" marB="0" anchor="ctr">
                    <a:lnL>
                      <a:noFill/>
                    </a:lnL>
                    <a:lnR>
                      <a:noFill/>
                    </a:lnR>
                    <a:lnT>
                      <a:noFill/>
                    </a:lnT>
                    <a:lnB>
                      <a:noFill/>
                    </a:lnB>
                    <a:solidFill>
                      <a:srgbClr val="336699"/>
                    </a:solidFill>
                  </a:tcPr>
                </a:tc>
                <a:tc>
                  <a:txBody>
                    <a:bodyPr/>
                    <a:lstStyle/>
                    <a:p>
                      <a:r>
                        <a:rPr lang="es-EC" sz="1800" b="0" i="0" dirty="0">
                          <a:solidFill>
                            <a:srgbClr val="CCFFFF"/>
                          </a:solidFill>
                          <a:effectLst/>
                          <a:latin typeface="Verdana"/>
                        </a:rPr>
                        <a:t>Médico</a:t>
                      </a:r>
                    </a:p>
                  </a:txBody>
                  <a:tcPr marL="0" marR="0" marT="0" marB="0" anchor="ctr">
                    <a:lnL>
                      <a:noFill/>
                    </a:lnL>
                    <a:lnR>
                      <a:noFill/>
                    </a:lnR>
                    <a:lnT>
                      <a:noFill/>
                    </a:lnT>
                    <a:lnB>
                      <a:noFill/>
                    </a:lnB>
                    <a:solidFill>
                      <a:srgbClr val="336699"/>
                    </a:solidFill>
                  </a:tcPr>
                </a:tc>
              </a:tr>
              <a:tr h="369483">
                <a:tc>
                  <a:txBody>
                    <a:bodyPr/>
                    <a:lstStyle/>
                    <a:p>
                      <a:r>
                        <a:rPr lang="es-EC" sz="1800" b="0" i="0" dirty="0">
                          <a:solidFill>
                            <a:srgbClr val="CCFFFF"/>
                          </a:solidFill>
                          <a:effectLst/>
                          <a:latin typeface="Verdana"/>
                        </a:rPr>
                        <a:t>Duración</a:t>
                      </a:r>
                    </a:p>
                  </a:txBody>
                  <a:tcPr marL="0" marR="0" marT="0" marB="0" anchor="ctr">
                    <a:lnL>
                      <a:noFill/>
                    </a:lnL>
                    <a:lnR>
                      <a:noFill/>
                    </a:lnR>
                    <a:lnT>
                      <a:noFill/>
                    </a:lnT>
                    <a:lnB>
                      <a:noFill/>
                    </a:lnB>
                    <a:solidFill>
                      <a:srgbClr val="336699"/>
                    </a:solidFill>
                  </a:tcPr>
                </a:tc>
                <a:tc>
                  <a:txBody>
                    <a:bodyPr/>
                    <a:lstStyle/>
                    <a:p>
                      <a:r>
                        <a:rPr lang="es-EC" sz="1800" b="0" i="0">
                          <a:solidFill>
                            <a:srgbClr val="003366"/>
                          </a:solidFill>
                          <a:effectLst/>
                          <a:latin typeface="Verdana"/>
                        </a:rPr>
                        <a:t>6 años o 12 semestres</a:t>
                      </a:r>
                    </a:p>
                  </a:txBody>
                  <a:tcPr marL="0" marR="0" marT="0" marB="0" anchor="ctr">
                    <a:lnL>
                      <a:noFill/>
                    </a:lnL>
                    <a:lnR>
                      <a:noFill/>
                    </a:lnR>
                    <a:lnT>
                      <a:noFill/>
                    </a:lnT>
                    <a:lnB>
                      <a:noFill/>
                    </a:lnB>
                    <a:solidFill>
                      <a:srgbClr val="C1D1E6"/>
                    </a:solidFill>
                  </a:tcPr>
                </a:tc>
              </a:tr>
              <a:tr h="369483">
                <a:tc>
                  <a:txBody>
                    <a:bodyPr/>
                    <a:lstStyle/>
                    <a:p>
                      <a:r>
                        <a:rPr lang="es-EC" sz="1800" b="0" i="0" dirty="0">
                          <a:solidFill>
                            <a:srgbClr val="CCFFFF"/>
                          </a:solidFill>
                          <a:effectLst/>
                          <a:latin typeface="Verdana"/>
                        </a:rPr>
                        <a:t>Requisitos</a:t>
                      </a:r>
                    </a:p>
                  </a:txBody>
                  <a:tcPr marL="0" marR="0" marT="0" marB="0" anchor="ctr">
                    <a:lnL>
                      <a:noFill/>
                    </a:lnL>
                    <a:lnR>
                      <a:noFill/>
                    </a:lnR>
                    <a:lnT>
                      <a:noFill/>
                    </a:lnT>
                    <a:lnB>
                      <a:noFill/>
                    </a:lnB>
                    <a:solidFill>
                      <a:srgbClr val="336699"/>
                    </a:solidFill>
                  </a:tcPr>
                </a:tc>
                <a:tc>
                  <a:txBody>
                    <a:bodyPr/>
                    <a:lstStyle/>
                    <a:p>
                      <a:r>
                        <a:rPr lang="es-EC" sz="1800" b="0" i="0" dirty="0">
                          <a:solidFill>
                            <a:srgbClr val="003366"/>
                          </a:solidFill>
                          <a:effectLst/>
                          <a:latin typeface="Verdana"/>
                        </a:rPr>
                        <a:t>Químico Biólogo y Ciencias</a:t>
                      </a:r>
                    </a:p>
                  </a:txBody>
                  <a:tcPr marL="0" marR="0" marT="0" marB="0" anchor="ctr">
                    <a:lnL>
                      <a:noFill/>
                    </a:lnL>
                    <a:lnR>
                      <a:noFill/>
                    </a:lnR>
                    <a:lnT>
                      <a:noFill/>
                    </a:lnT>
                    <a:lnB>
                      <a:noFill/>
                    </a:lnB>
                    <a:solidFill>
                      <a:srgbClr val="C1D1E6"/>
                    </a:solidFill>
                  </a:tcPr>
                </a:tc>
              </a:tr>
              <a:tr h="2168533">
                <a:tc>
                  <a:txBody>
                    <a:bodyPr/>
                    <a:lstStyle/>
                    <a:p>
                      <a:r>
                        <a:rPr lang="es-EC" sz="1800" b="0" i="0">
                          <a:solidFill>
                            <a:srgbClr val="CCFFFF"/>
                          </a:solidFill>
                          <a:effectLst/>
                          <a:latin typeface="Verdana"/>
                        </a:rPr>
                        <a:t>Perfil ocupacional</a:t>
                      </a:r>
                    </a:p>
                  </a:txBody>
                  <a:tcPr marL="0" marR="0" marT="0" marB="0">
                    <a:lnL>
                      <a:noFill/>
                    </a:lnL>
                    <a:lnR>
                      <a:noFill/>
                    </a:lnR>
                    <a:lnT>
                      <a:noFill/>
                    </a:lnT>
                    <a:lnB>
                      <a:noFill/>
                    </a:lnB>
                    <a:solidFill>
                      <a:srgbClr val="336699"/>
                    </a:solidFill>
                  </a:tcPr>
                </a:tc>
                <a:tc>
                  <a:txBody>
                    <a:bodyPr/>
                    <a:lstStyle/>
                    <a:p>
                      <a:r>
                        <a:rPr lang="es-EC" sz="1800" b="0" i="0" dirty="0">
                          <a:solidFill>
                            <a:srgbClr val="003366"/>
                          </a:solidFill>
                          <a:effectLst/>
                          <a:latin typeface="Verdana"/>
                        </a:rPr>
                        <a:t>Nivel Primario</a:t>
                      </a:r>
                      <a:r>
                        <a:rPr lang="es-EC" sz="1800" b="0" i="0" dirty="0" smtClean="0">
                          <a:solidFill>
                            <a:srgbClr val="003366"/>
                          </a:solidFill>
                          <a:effectLst/>
                          <a:latin typeface="Verdana"/>
                        </a:rPr>
                        <a:t>: </a:t>
                      </a:r>
                      <a:r>
                        <a:rPr lang="es-EC" sz="1800" b="0" i="0" dirty="0" err="1" smtClean="0">
                          <a:solidFill>
                            <a:srgbClr val="003366"/>
                          </a:solidFill>
                          <a:effectLst/>
                          <a:latin typeface="Verdana"/>
                        </a:rPr>
                        <a:t>Areas</a:t>
                      </a:r>
                      <a:r>
                        <a:rPr lang="es-EC" sz="1800" b="0" i="0" dirty="0" smtClean="0">
                          <a:solidFill>
                            <a:srgbClr val="003366"/>
                          </a:solidFill>
                          <a:effectLst/>
                          <a:latin typeface="Verdana"/>
                        </a:rPr>
                        <a:t> </a:t>
                      </a:r>
                      <a:r>
                        <a:rPr lang="es-EC" sz="1800" b="0" i="0" dirty="0">
                          <a:solidFill>
                            <a:srgbClr val="003366"/>
                          </a:solidFill>
                          <a:effectLst/>
                          <a:latin typeface="Verdana"/>
                        </a:rPr>
                        <a:t>de salud conformadas por centros de salud, hospitales cantonales, </a:t>
                      </a:r>
                      <a:r>
                        <a:rPr lang="es-EC" sz="1800" b="0" i="0" dirty="0" err="1">
                          <a:solidFill>
                            <a:srgbClr val="003366"/>
                          </a:solidFill>
                          <a:effectLst/>
                          <a:latin typeface="Verdana"/>
                        </a:rPr>
                        <a:t>subcentros</a:t>
                      </a:r>
                      <a:r>
                        <a:rPr lang="es-EC" sz="1800" b="0" i="0" dirty="0">
                          <a:solidFill>
                            <a:srgbClr val="003366"/>
                          </a:solidFill>
                          <a:effectLst/>
                          <a:latin typeface="Verdana"/>
                        </a:rPr>
                        <a:t> urbanos y rurales, incluyendo los centros de salud Metropolitanos. Nivel Secundario: Hospitales provinciales. Nivel Terciario: Hospitales de </a:t>
                      </a:r>
                      <a:r>
                        <a:rPr lang="es-EC" sz="1800" b="0" i="0" dirty="0" smtClean="0">
                          <a:solidFill>
                            <a:srgbClr val="003366"/>
                          </a:solidFill>
                          <a:effectLst/>
                          <a:latin typeface="Verdana"/>
                        </a:rPr>
                        <a:t>especialidad </a:t>
                      </a:r>
                      <a:r>
                        <a:rPr lang="es-EC" sz="1800" b="0" i="0" dirty="0">
                          <a:solidFill>
                            <a:srgbClr val="003366"/>
                          </a:solidFill>
                          <a:effectLst/>
                          <a:latin typeface="Verdana"/>
                        </a:rPr>
                        <a:t>y especializados.</a:t>
                      </a:r>
                    </a:p>
                  </a:txBody>
                  <a:tcPr marL="0" marR="0" marT="0" marB="0" anchor="ctr">
                    <a:lnL>
                      <a:noFill/>
                    </a:lnL>
                    <a:lnR>
                      <a:noFill/>
                    </a:lnR>
                    <a:lnT>
                      <a:noFill/>
                    </a:lnT>
                    <a:lnB>
                      <a:noFill/>
                    </a:lnB>
                    <a:solidFill>
                      <a:srgbClr val="C1D1E6"/>
                    </a:solidFill>
                  </a:tcPr>
                </a:tc>
              </a:tr>
              <a:tr h="246322">
                <a:tc gridSpan="2">
                  <a:txBody>
                    <a:bodyPr/>
                    <a:lstStyle/>
                    <a:p>
                      <a:r>
                        <a:rPr lang="es-EC" sz="1100" b="0" i="0" dirty="0">
                          <a:solidFill>
                            <a:srgbClr val="003366"/>
                          </a:solidFill>
                          <a:effectLst/>
                          <a:latin typeface="Verdana"/>
                        </a:rPr>
                        <a:t> </a:t>
                      </a:r>
                    </a:p>
                  </a:txBody>
                  <a:tcPr marL="0" marR="0" marT="0" marB="0" anchor="ctr">
                    <a:lnL>
                      <a:noFill/>
                    </a:lnL>
                    <a:lnR>
                      <a:noFill/>
                    </a:lnR>
                    <a:lnT>
                      <a:noFill/>
                    </a:lnT>
                    <a:lnB>
                      <a:noFill/>
                    </a:lnB>
                    <a:solidFill>
                      <a:srgbClr val="C1D1E6"/>
                    </a:solidFill>
                  </a:tcPr>
                </a:tc>
                <a:tc hMerge="1">
                  <a:txBody>
                    <a:bodyPr/>
                    <a:lstStyle/>
                    <a:p>
                      <a:endParaRPr lang="es-EC"/>
                    </a:p>
                  </a:txBody>
                  <a:tcPr/>
                </a:tc>
              </a:tr>
            </a:tbl>
          </a:graphicData>
        </a:graphic>
      </p:graphicFrame>
      <p:sp>
        <p:nvSpPr>
          <p:cNvPr id="9" name="8 CuadroTexto"/>
          <p:cNvSpPr txBox="1"/>
          <p:nvPr/>
        </p:nvSpPr>
        <p:spPr>
          <a:xfrm>
            <a:off x="1187624" y="999588"/>
            <a:ext cx="5040560" cy="523220"/>
          </a:xfrm>
          <a:prstGeom prst="rect">
            <a:avLst/>
          </a:prstGeom>
          <a:noFill/>
        </p:spPr>
        <p:txBody>
          <a:bodyPr wrap="square" rtlCol="0">
            <a:spAutoFit/>
          </a:bodyPr>
          <a:lstStyle/>
          <a:p>
            <a:r>
              <a:rPr lang="es-EC" sz="2800" b="1" dirty="0" smtClean="0"/>
              <a:t>TITULO PROFESIONAL MEDICINA</a:t>
            </a:r>
            <a:endParaRPr lang="es-EC" sz="2800" b="1" dirty="0"/>
          </a:p>
        </p:txBody>
      </p:sp>
    </p:spTree>
    <p:extLst>
      <p:ext uri="{BB962C8B-B14F-4D97-AF65-F5344CB8AC3E}">
        <p14:creationId xmlns:p14="http://schemas.microsoft.com/office/powerpoint/2010/main" val="2421031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130</TotalTime>
  <Words>530</Words>
  <Application>Microsoft Office PowerPoint</Application>
  <PresentationFormat>Presentación en pantalla (4:3)</PresentationFormat>
  <Paragraphs>66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Austin</vt:lpstr>
      <vt:lpstr>Presentación de PowerPoint</vt:lpstr>
      <vt:lpstr>MEDICINA GENERAL</vt:lpstr>
      <vt:lpstr>INTRODUCCIÓN</vt:lpstr>
      <vt:lpstr>Presentación de PowerPoint</vt:lpstr>
      <vt:lpstr>OBJETIVOS</vt:lpstr>
      <vt:lpstr>La Medicina General</vt:lpstr>
      <vt:lpstr>Fines de la Medicina</vt:lpstr>
      <vt:lpstr>Formación y Ética médica</vt:lpstr>
      <vt:lpstr>Presentación de PowerPoint</vt:lpstr>
      <vt:lpstr>Materias Básicas</vt:lpstr>
      <vt:lpstr>Materias básicas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Edgar Sarango</dc:creator>
  <cp:lastModifiedBy>Edgar Sarango</cp:lastModifiedBy>
  <cp:revision>13</cp:revision>
  <dcterms:created xsi:type="dcterms:W3CDTF">2012-06-20T13:51:16Z</dcterms:created>
  <dcterms:modified xsi:type="dcterms:W3CDTF">2012-06-20T17:39:15Z</dcterms:modified>
</cp:coreProperties>
</file>