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2"/>
  </p:notesMasterIdLst>
  <p:sldIdLst>
    <p:sldId id="306" r:id="rId2"/>
    <p:sldId id="345" r:id="rId3"/>
    <p:sldId id="346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1" r:id="rId19"/>
    <p:sldId id="372" r:id="rId20"/>
    <p:sldId id="373" r:id="rId21"/>
    <p:sldId id="312" r:id="rId22"/>
    <p:sldId id="314" r:id="rId23"/>
    <p:sldId id="315" r:id="rId24"/>
    <p:sldId id="316" r:id="rId25"/>
    <p:sldId id="350" r:id="rId26"/>
    <p:sldId id="320" r:id="rId27"/>
    <p:sldId id="318" r:id="rId28"/>
    <p:sldId id="319" r:id="rId29"/>
    <p:sldId id="271" r:id="rId30"/>
    <p:sldId id="272" r:id="rId31"/>
    <p:sldId id="322" r:id="rId32"/>
    <p:sldId id="323" r:id="rId33"/>
    <p:sldId id="351" r:id="rId34"/>
    <p:sldId id="325" r:id="rId35"/>
    <p:sldId id="326" r:id="rId36"/>
    <p:sldId id="327" r:id="rId37"/>
    <p:sldId id="275" r:id="rId38"/>
    <p:sldId id="329" r:id="rId39"/>
    <p:sldId id="276" r:id="rId40"/>
    <p:sldId id="328" r:id="rId41"/>
    <p:sldId id="330" r:id="rId42"/>
    <p:sldId id="331" r:id="rId43"/>
    <p:sldId id="332" r:id="rId44"/>
    <p:sldId id="352" r:id="rId45"/>
    <p:sldId id="333" r:id="rId46"/>
    <p:sldId id="334" r:id="rId47"/>
    <p:sldId id="336" r:id="rId48"/>
    <p:sldId id="278" r:id="rId49"/>
    <p:sldId id="374" r:id="rId50"/>
    <p:sldId id="375" r:id="rId5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FF33"/>
    <a:srgbClr val="009900"/>
    <a:srgbClr val="FF0066"/>
    <a:srgbClr val="FF6600"/>
    <a:srgbClr val="CC0000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32787"/>
    <p:restoredTop sz="90929"/>
  </p:normalViewPr>
  <p:slideViewPr>
    <p:cSldViewPr>
      <p:cViewPr varScale="1">
        <p:scale>
          <a:sx n="58" d="100"/>
          <a:sy n="58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48" y="36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1.xml"/><Relationship Id="rId2" Type="http://schemas.openxmlformats.org/officeDocument/2006/relationships/slide" Target="slides/slide36.xml"/><Relationship Id="rId1" Type="http://schemas.openxmlformats.org/officeDocument/2006/relationships/slide" Target="slides/slide29.xml"/><Relationship Id="rId5" Type="http://schemas.openxmlformats.org/officeDocument/2006/relationships/slide" Target="slides/slide44.xml"/><Relationship Id="rId4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E9F518FF-F574-43DE-B303-EB5266F4091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BBC3A-9BBD-407F-844E-81FC326DC37A}" type="slidenum">
              <a:rPr lang="es-ES_tradnl" smtClean="0"/>
              <a:pPr/>
              <a:t>26</a:t>
            </a:fld>
            <a:endParaRPr lang="es-ES_tradnl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s-ES_tradnl" smtClean="0"/>
              <a:t>El procesamiento de los datos en una computadora se lleva a cabo en la</a:t>
            </a:r>
          </a:p>
          <a:p>
            <a:r>
              <a:rPr lang="es-ES_tradnl" smtClean="0"/>
              <a:t>Unidad Central de Procesamiento (CPU)</a:t>
            </a:r>
          </a:p>
          <a:p>
            <a:endParaRPr lang="es-ES_tradnl" smtClean="0"/>
          </a:p>
          <a:p>
            <a:r>
              <a:rPr lang="es-ES_tradnl" smtClean="0"/>
              <a:t>La memoria de la computadora tambien juega un papel crucial en el </a:t>
            </a:r>
          </a:p>
          <a:p>
            <a:r>
              <a:rPr lang="es-ES_tradnl" smtClean="0"/>
              <a:t>procesamiento de datos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7A268-D4D4-4B6F-A2D3-3CE54E11EBF5}" type="slidenum">
              <a:rPr lang="es-ES_tradnl" smtClean="0"/>
              <a:pPr/>
              <a:t>48</a:t>
            </a:fld>
            <a:endParaRPr lang="es-ES_tradnl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_tradnl" smtClean="0"/>
              <a:t>Explicar aquí cada componente de la computadora:</a:t>
            </a:r>
          </a:p>
          <a:p>
            <a:r>
              <a:rPr lang="es-ES_tradnl" smtClean="0"/>
              <a:t>CPU:</a:t>
            </a:r>
          </a:p>
          <a:p>
            <a:r>
              <a:rPr lang="es-ES_tradnl" smtClean="0"/>
              <a:t>Físicamente, son pequeños chips llamados microprocesadores</a:t>
            </a:r>
          </a:p>
          <a:p>
            <a:r>
              <a:rPr lang="es-ES_tradnl" smtClean="0"/>
              <a:t>- Es el “Cerebro” de la computadora</a:t>
            </a:r>
          </a:p>
          <a:p>
            <a:r>
              <a:rPr lang="es-ES_tradnl" smtClean="0"/>
              <a:t>- Es el lugar donde se manipulan los datos</a:t>
            </a:r>
          </a:p>
          <a:p>
            <a:r>
              <a:rPr lang="es-ES_tradnl" smtClean="0"/>
              <a:t>- Formada por 2 partes básicas: La Unidad de Control y la </a:t>
            </a:r>
          </a:p>
          <a:p>
            <a:r>
              <a:rPr lang="es-ES_tradnl" smtClean="0"/>
              <a:t>  Unidad Aritmético-lógica</a:t>
            </a:r>
          </a:p>
          <a:p>
            <a:r>
              <a:rPr lang="es-ES_tradnl" smtClean="0"/>
              <a:t>- Emite las órdenes a los otros dispositivos de la computadora</a:t>
            </a:r>
          </a:p>
          <a:p>
            <a:r>
              <a:rPr lang="es-ES_tradnl" smtClean="0"/>
              <a:t>UNIDAD DE CONTROL</a:t>
            </a:r>
          </a:p>
          <a:p>
            <a:pPr>
              <a:buFontTx/>
              <a:buChar char="•"/>
            </a:pPr>
            <a:r>
              <a:rPr lang="es-ES_tradnl" smtClean="0"/>
              <a:t>Administrador de recursos de la computadora</a:t>
            </a:r>
          </a:p>
          <a:p>
            <a:pPr>
              <a:buFontTx/>
              <a:buChar char="•"/>
            </a:pPr>
            <a:r>
              <a:rPr lang="es-ES_tradnl" smtClean="0"/>
              <a:t>  Contiene un conjunto de instrucciones básicas que permiten</a:t>
            </a:r>
          </a:p>
          <a:p>
            <a:r>
              <a:rPr lang="es-ES_tradnl" smtClean="0"/>
              <a:t>    tal administración</a:t>
            </a:r>
          </a:p>
          <a:p>
            <a:pPr>
              <a:buFontTx/>
              <a:buChar char="•"/>
            </a:pPr>
            <a:r>
              <a:rPr lang="es-ES_tradnl" smtClean="0"/>
              <a:t>   Dirigen el flujo de datos e instrucciones que se hacen entre </a:t>
            </a:r>
          </a:p>
          <a:p>
            <a:r>
              <a:rPr lang="es-ES_tradnl" smtClean="0"/>
              <a:t>    el CPU y los restantes dispositivos de la computadora</a:t>
            </a:r>
          </a:p>
          <a:p>
            <a:r>
              <a:rPr lang="es-ES_tradnl" smtClean="0"/>
              <a:t>MEMORIA</a:t>
            </a:r>
          </a:p>
          <a:p>
            <a:r>
              <a:rPr lang="es-ES_tradnl" smtClean="0"/>
              <a:t>Físicamente formado por chips en una tarjeta de circuitos</a:t>
            </a:r>
          </a:p>
          <a:p>
            <a:r>
              <a:rPr lang="es-ES_tradnl" smtClean="0"/>
              <a:t>- Permite guardar datos y programas temporalmente para ser</a:t>
            </a:r>
          </a:p>
          <a:p>
            <a:r>
              <a:rPr lang="es-ES_tradnl" smtClean="0"/>
              <a:t>  ejecutados o manipulados por el CPU.</a:t>
            </a:r>
          </a:p>
          <a:p>
            <a:r>
              <a:rPr lang="es-ES_tradnl" smtClean="0"/>
              <a:t>- Se clasifican en:</a:t>
            </a:r>
          </a:p>
          <a:p>
            <a:r>
              <a:rPr lang="es-ES_tradnl" smtClean="0"/>
              <a:t>	- ROM  (Read Only Memory)</a:t>
            </a:r>
          </a:p>
          <a:p>
            <a:r>
              <a:rPr lang="es-ES_tradnl" smtClean="0"/>
              <a:t>	- RAM  (Random Access Memory)</a:t>
            </a:r>
          </a:p>
          <a:p>
            <a:endParaRPr lang="es-ES_trad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pic>
        <p:nvPicPr>
          <p:cNvPr id="13" name="Picture 11" descr="C:\My Documents\bits\Facban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66B97-9BD3-48D8-BC18-77282555BE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FB82-8D0E-42A7-AB86-FE00068A68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E524-E06E-4A7C-9436-21EDAFA5A6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4213" y="20605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6613" y="2060575"/>
            <a:ext cx="3810000" cy="4114800"/>
          </a:xfrm>
        </p:spPr>
        <p:txBody>
          <a:bodyPr/>
          <a:lstStyle/>
          <a:p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609600" y="-76200"/>
            <a:ext cx="2819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Introducción a la Computación</a:t>
            </a:r>
          </a:p>
        </p:txBody>
      </p:sp>
    </p:spTree>
  </p:cSld>
  <p:clrMapOvr>
    <a:masterClrMapping/>
  </p:clrMapOvr>
  <p:transition spd="slow">
    <p:sndAc>
      <p:stSnd>
        <p:snd r:embed="rId1" name="CLIC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4213" y="2060575"/>
            <a:ext cx="3810000" cy="4114800"/>
          </a:xfrm>
        </p:spPr>
        <p:txBody>
          <a:bodyPr/>
          <a:lstStyle/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6613" y="20605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609600" y="-76200"/>
            <a:ext cx="2819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Introducción a la Computación</a:t>
            </a:r>
          </a:p>
        </p:txBody>
      </p:sp>
    </p:spTree>
  </p:cSld>
  <p:clrMapOvr>
    <a:masterClrMapping/>
  </p:clrMapOvr>
  <p:transition spd="slow">
    <p:sndAc>
      <p:stSnd>
        <p:snd r:embed="rId1" name="CLIC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7619-60EE-4913-BDF9-75342D131D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F51C-E0D7-47CA-BB27-57F01CB842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685C-5FBA-4288-A00C-70BFEF873E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41762-781D-4ED3-A5B2-11B8D0A3FE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ABD3-331F-4CD5-B0D5-69161C1DD57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9398-16F0-429C-990D-FA96EB933E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D31CD-5C46-44B1-AF34-4694E10474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1BA17-8382-4DDA-B21C-1893268A03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06499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06500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06501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06502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06503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06504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106505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pic>
        <p:nvPicPr>
          <p:cNvPr id="1034" name="Picture 10" descr="C:\My Documents\bits\Facbanna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650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5E98744-59B6-4BB0-9468-09300D61CB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5" r:id="rId12"/>
    <p:sldLayoutId id="2147483706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Frecuencia_de_reloj" TargetMode="External"/><Relationship Id="rId2" Type="http://schemas.openxmlformats.org/officeDocument/2006/relationships/hyperlink" Target="http://es.wikipedia.org/wiki/Inte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s.wikipedia.org/wiki/GHz" TargetMode="External"/><Relationship Id="rId4" Type="http://schemas.openxmlformats.org/officeDocument/2006/relationships/hyperlink" Target="http://es.wikipedia.org/wiki/CPU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26"/>
          <p:cNvSpPr txBox="1">
            <a:spLocks noChangeArrowheads="1"/>
          </p:cNvSpPr>
          <p:nvPr/>
        </p:nvSpPr>
        <p:spPr bwMode="auto">
          <a:xfrm>
            <a:off x="1000100" y="1214422"/>
            <a:ext cx="64294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es-ES_tradnl" sz="4800" b="1" dirty="0">
                <a:solidFill>
                  <a:schemeClr val="folHlink"/>
                </a:solidFill>
                <a:latin typeface="Tahoma" pitchFamily="34" charset="0"/>
              </a:rPr>
              <a:t>PLATAFORMA </a:t>
            </a:r>
            <a:endParaRPr kumimoji="0" lang="es-ES_tradnl" sz="4800" b="1" dirty="0" smtClean="0">
              <a:solidFill>
                <a:schemeClr val="folHlink"/>
              </a:solidFill>
              <a:latin typeface="Tahoma" pitchFamily="34" charset="0"/>
            </a:endParaRPr>
          </a:p>
          <a:p>
            <a:pPr algn="ctr" eaLnBrk="0" hangingPunct="0"/>
            <a:r>
              <a:rPr kumimoji="0" lang="es-ES_tradnl" sz="4800" b="1" dirty="0" smtClean="0">
                <a:solidFill>
                  <a:schemeClr val="folHlink"/>
                </a:solidFill>
                <a:latin typeface="Tahoma" pitchFamily="34" charset="0"/>
              </a:rPr>
              <a:t>DE </a:t>
            </a:r>
          </a:p>
          <a:p>
            <a:pPr algn="ctr" eaLnBrk="0" hangingPunct="0"/>
            <a:r>
              <a:rPr kumimoji="0" lang="es-ES_tradnl" sz="4800" b="1" dirty="0" smtClean="0">
                <a:solidFill>
                  <a:schemeClr val="folHlink"/>
                </a:solidFill>
                <a:latin typeface="Tahoma" pitchFamily="34" charset="0"/>
              </a:rPr>
              <a:t>HARDWARE</a:t>
            </a:r>
            <a:endParaRPr kumimoji="0" lang="es-ES_tradnl" sz="4800" dirty="0">
              <a:latin typeface="Tahoma" pitchFamily="34" charset="0"/>
            </a:endParaRPr>
          </a:p>
        </p:txBody>
      </p:sp>
      <p:pic>
        <p:nvPicPr>
          <p:cNvPr id="3076" name="Picture 1083" descr="D:\Clipart\Cartoons\Cartobje\DESKC02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825" y="2928934"/>
            <a:ext cx="25431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71612"/>
            <a:ext cx="7772400" cy="1143000"/>
          </a:xfrm>
        </p:spPr>
        <p:txBody>
          <a:bodyPr/>
          <a:lstStyle/>
          <a:p>
            <a:r>
              <a:rPr lang="es-VE" dirty="0">
                <a:solidFill>
                  <a:schemeClr val="tx1"/>
                </a:solidFill>
              </a:rPr>
              <a:t>Ordenadores Digitales</a:t>
            </a:r>
            <a:endParaRPr lang="es-VE" sz="3200" dirty="0">
              <a:solidFill>
                <a:schemeClr val="tx1"/>
              </a:solidFill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0088" y="2852738"/>
            <a:ext cx="5410200" cy="1676400"/>
          </a:xfrm>
          <a:noFill/>
        </p:spPr>
        <p:txBody>
          <a:bodyPr/>
          <a:lstStyle/>
          <a:p>
            <a:r>
              <a:rPr lang="es-VE" sz="4800" dirty="0">
                <a:solidFill>
                  <a:srgbClr val="FF0B00"/>
                </a:solidFill>
                <a:latin typeface="Book Antiqua" pitchFamily="18" charset="0"/>
              </a:rPr>
              <a:t>1ras.  Máquinas </a:t>
            </a:r>
            <a:r>
              <a:rPr lang="es-VE" sz="4800" dirty="0" smtClean="0">
                <a:solidFill>
                  <a:srgbClr val="FF0B00"/>
                </a:solidFill>
                <a:latin typeface="Book Antiqua" pitchFamily="18" charset="0"/>
              </a:rPr>
              <a:t>Eléctricas</a:t>
            </a:r>
            <a:r>
              <a:rPr lang="es-VE" sz="1800" dirty="0"/>
              <a:t/>
            </a:r>
            <a:br>
              <a:rPr lang="es-VE" sz="1800" dirty="0"/>
            </a:br>
            <a:endParaRPr lang="es-VE" sz="1800" dirty="0"/>
          </a:p>
        </p:txBody>
      </p:sp>
      <p:sp>
        <p:nvSpPr>
          <p:cNvPr id="7" name="6 Rectángulo"/>
          <p:cNvSpPr/>
          <p:nvPr/>
        </p:nvSpPr>
        <p:spPr>
          <a:xfrm>
            <a:off x="785786" y="214290"/>
            <a:ext cx="2403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 smtClean="0"/>
              <a:t>Historia de los computadores </a:t>
            </a:r>
            <a:endParaRPr lang="es-CO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  <p:bldP spid="162819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85728"/>
            <a:ext cx="7772400" cy="1143000"/>
          </a:xfrm>
        </p:spPr>
        <p:txBody>
          <a:bodyPr/>
          <a:lstStyle/>
          <a:p>
            <a:pPr algn="ctr"/>
            <a:r>
              <a:rPr lang="es-VE" sz="3600" dirty="0">
                <a:solidFill>
                  <a:schemeClr val="tx1"/>
                </a:solidFill>
              </a:rPr>
              <a:t>Herman </a:t>
            </a:r>
            <a:r>
              <a:rPr lang="es-VE" sz="3600" dirty="0" err="1">
                <a:solidFill>
                  <a:schemeClr val="tx1"/>
                </a:solidFill>
              </a:rPr>
              <a:t>Hollerith</a:t>
            </a:r>
            <a:endParaRPr lang="es-VE" sz="4800" dirty="0">
              <a:solidFill>
                <a:schemeClr val="tx1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algn="just"/>
            <a:r>
              <a:rPr lang="es-VE"/>
              <a:t>1. </a:t>
            </a:r>
            <a:r>
              <a:rPr lang="es-VE" sz="3200"/>
              <a:t>Herman Hollerith</a:t>
            </a:r>
            <a:r>
              <a:rPr lang="es-VE"/>
              <a:t>, </a:t>
            </a:r>
            <a:r>
              <a:rPr lang="es-VE">
                <a:solidFill>
                  <a:schemeClr val="folHlink"/>
                </a:solidFill>
              </a:rPr>
              <a:t>1880</a:t>
            </a:r>
            <a:r>
              <a:rPr lang="es-VE"/>
              <a:t> crea las </a:t>
            </a:r>
            <a:r>
              <a:rPr lang="es-VE">
                <a:solidFill>
                  <a:schemeClr val="folHlink"/>
                </a:solidFill>
              </a:rPr>
              <a:t>tarjetas perforadas</a:t>
            </a:r>
            <a:r>
              <a:rPr lang="es-VE"/>
              <a:t> sobre contactos eléctricos, para procesar los datos, consiguiendo compilar la información estadística destinada al censo de la población de 1890 de USA.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85786" y="142852"/>
            <a:ext cx="2403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 smtClean="0"/>
              <a:t>Historia de los computadores </a:t>
            </a:r>
            <a:endParaRPr lang="es-CO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utoUpdateAnimBg="0"/>
      <p:bldP spid="18329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 smtClean="0"/>
              <a:t>Historia de los computadores </a:t>
            </a:r>
            <a:endParaRPr lang="es-CO" dirty="0"/>
          </a:p>
        </p:txBody>
      </p:sp>
      <p:sp>
        <p:nvSpPr>
          <p:cNvPr id="6144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785918" y="500042"/>
            <a:ext cx="5257800" cy="762000"/>
          </a:xfrm>
        </p:spPr>
        <p:txBody>
          <a:bodyPr/>
          <a:lstStyle/>
          <a:p>
            <a:r>
              <a:rPr lang="es-VE" sz="3600" dirty="0">
                <a:solidFill>
                  <a:schemeClr val="tx1"/>
                </a:solidFill>
              </a:rPr>
              <a:t>Charles </a:t>
            </a:r>
            <a:r>
              <a:rPr lang="es-VE" sz="3600" dirty="0" err="1">
                <a:solidFill>
                  <a:schemeClr val="tx1"/>
                </a:solidFill>
              </a:rPr>
              <a:t>Babbage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61444" name="Rectangle 2052"/>
          <p:cNvSpPr>
            <a:spLocks noGrp="1" noChangeArrowheads="1"/>
          </p:cNvSpPr>
          <p:nvPr>
            <p:ph type="body" sz="half" idx="2"/>
          </p:nvPr>
        </p:nvSpPr>
        <p:spPr>
          <a:xfrm>
            <a:off x="3286116" y="1571612"/>
            <a:ext cx="5715000" cy="44196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VE" sz="2400" dirty="0" smtClean="0"/>
              <a:t>Charles </a:t>
            </a:r>
            <a:r>
              <a:rPr lang="es-VE" sz="2400" dirty="0" err="1"/>
              <a:t>Babbage</a:t>
            </a:r>
            <a:r>
              <a:rPr lang="es-VE" sz="2400" dirty="0"/>
              <a:t>, siglo XIX, </a:t>
            </a:r>
            <a:r>
              <a:rPr lang="es-VE" sz="2400" dirty="0" err="1"/>
              <a:t>Britanico</a:t>
            </a:r>
            <a:r>
              <a:rPr lang="es-VE" sz="2400" dirty="0"/>
              <a:t> y matemático, </a:t>
            </a:r>
            <a:r>
              <a:rPr lang="es-VE" sz="2400" dirty="0">
                <a:solidFill>
                  <a:srgbClr val="FFFF66"/>
                </a:solidFill>
              </a:rPr>
              <a:t>diseñó una máquina diferencial para solucionar problemas matemáticos complejos</a:t>
            </a:r>
            <a:r>
              <a:rPr lang="es-VE" sz="2400" dirty="0"/>
              <a:t>, está máquina  mostraba muchas de las características de un ordenador moderno. Incluía </a:t>
            </a:r>
            <a:r>
              <a:rPr lang="es-VE" sz="2400" dirty="0">
                <a:solidFill>
                  <a:schemeClr val="folHlink"/>
                </a:solidFill>
              </a:rPr>
              <a:t>corriente</a:t>
            </a:r>
            <a:r>
              <a:rPr lang="es-VE" sz="2400" dirty="0"/>
              <a:t> o flujo de entrada en forma de </a:t>
            </a:r>
            <a:r>
              <a:rPr lang="es-VE" sz="2400" dirty="0">
                <a:solidFill>
                  <a:schemeClr val="folHlink"/>
                </a:solidFill>
              </a:rPr>
              <a:t>tarjetas perforadas</a:t>
            </a:r>
            <a:r>
              <a:rPr lang="es-VE" sz="2400" dirty="0"/>
              <a:t>, una </a:t>
            </a:r>
            <a:r>
              <a:rPr lang="es-VE" sz="2400" dirty="0">
                <a:solidFill>
                  <a:schemeClr val="folHlink"/>
                </a:solidFill>
              </a:rPr>
              <a:t>memoria</a:t>
            </a:r>
            <a:r>
              <a:rPr lang="es-VE" sz="2400" dirty="0"/>
              <a:t> para guardar datos, un </a:t>
            </a:r>
            <a:r>
              <a:rPr lang="es-VE" sz="2400" dirty="0">
                <a:solidFill>
                  <a:schemeClr val="folHlink"/>
                </a:solidFill>
              </a:rPr>
              <a:t>procesador</a:t>
            </a:r>
            <a:r>
              <a:rPr lang="es-VE" sz="2400" dirty="0"/>
              <a:t> para las operaciones matemáticas y una </a:t>
            </a:r>
            <a:r>
              <a:rPr lang="es-VE" sz="2400" dirty="0">
                <a:solidFill>
                  <a:schemeClr val="folHlink"/>
                </a:solidFill>
              </a:rPr>
              <a:t>impresora</a:t>
            </a:r>
            <a:r>
              <a:rPr lang="es-VE" sz="2400" dirty="0"/>
              <a:t>.</a:t>
            </a:r>
          </a:p>
          <a:p>
            <a:endParaRPr lang="es-VE" sz="2400" dirty="0"/>
          </a:p>
        </p:txBody>
      </p:sp>
      <p:grpSp>
        <p:nvGrpSpPr>
          <p:cNvPr id="2" name="Group 2059"/>
          <p:cNvGrpSpPr>
            <a:grpSpLocks/>
          </p:cNvGrpSpPr>
          <p:nvPr/>
        </p:nvGrpSpPr>
        <p:grpSpPr bwMode="auto">
          <a:xfrm>
            <a:off x="428596" y="1643050"/>
            <a:ext cx="2819400" cy="4343400"/>
            <a:chOff x="240" y="1104"/>
            <a:chExt cx="1776" cy="2976"/>
          </a:xfrm>
        </p:grpSpPr>
        <p:grpSp>
          <p:nvGrpSpPr>
            <p:cNvPr id="3" name="Group 2056"/>
            <p:cNvGrpSpPr>
              <a:grpSpLocks/>
            </p:cNvGrpSpPr>
            <p:nvPr/>
          </p:nvGrpSpPr>
          <p:grpSpPr bwMode="auto">
            <a:xfrm>
              <a:off x="240" y="1152"/>
              <a:ext cx="1776" cy="2928"/>
              <a:chOff x="240" y="1152"/>
              <a:chExt cx="1776" cy="2928"/>
            </a:xfrm>
          </p:grpSpPr>
          <p:pic>
            <p:nvPicPr>
              <p:cNvPr id="61443" name="Picture 2051"/>
              <p:cNvPicPr>
                <a:picLocks noChangeAspect="1" noChangeArrowheads="1"/>
              </p:cNvPicPr>
              <p:nvPr/>
            </p:nvPicPr>
            <p:blipFill>
              <a:blip r:embed="rId5"/>
              <a:srcRect l="2438" r="7317"/>
              <a:stretch>
                <a:fillRect/>
              </a:stretch>
            </p:blipFill>
            <p:spPr bwMode="auto">
              <a:xfrm>
                <a:off x="240" y="1152"/>
                <a:ext cx="1776" cy="2592"/>
              </a:xfrm>
              <a:prstGeom prst="rect">
                <a:avLst/>
              </a:prstGeom>
            </p:spPr>
          </p:pic>
          <p:sp>
            <p:nvSpPr>
              <p:cNvPr id="61445" name="Rectangle 2053"/>
              <p:cNvSpPr>
                <a:spLocks noChangeArrowheads="1"/>
              </p:cNvSpPr>
              <p:nvPr/>
            </p:nvSpPr>
            <p:spPr bwMode="auto">
              <a:xfrm>
                <a:off x="1344" y="3840"/>
                <a:ext cx="240" cy="24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CO"/>
              </a:p>
            </p:txBody>
          </p:sp>
        </p:grpSp>
        <p:sp>
          <p:nvSpPr>
            <p:cNvPr id="61450" name="Rectangle 2058"/>
            <p:cNvSpPr>
              <a:spLocks noChangeArrowheads="1"/>
            </p:cNvSpPr>
            <p:nvPr/>
          </p:nvSpPr>
          <p:spPr bwMode="auto">
            <a:xfrm>
              <a:off x="240" y="1104"/>
              <a:ext cx="1776" cy="264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4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8001000" cy="2514600"/>
          </a:xfrm>
        </p:spPr>
        <p:txBody>
          <a:bodyPr/>
          <a:lstStyle/>
          <a:p>
            <a:pPr marL="285750" indent="-285750" algn="just">
              <a:buFont typeface="Wingdings" pitchFamily="2" charset="2"/>
              <a:buNone/>
            </a:pPr>
            <a:r>
              <a:rPr lang="es-VE" dirty="0" smtClean="0"/>
              <a:t>	El </a:t>
            </a:r>
            <a:r>
              <a:rPr lang="es-VE" dirty="0" err="1"/>
              <a:t>Colossus</a:t>
            </a:r>
            <a:r>
              <a:rPr lang="es-VE" dirty="0"/>
              <a:t>, </a:t>
            </a:r>
            <a:r>
              <a:rPr lang="es-VE" dirty="0">
                <a:solidFill>
                  <a:schemeClr val="folHlink"/>
                </a:solidFill>
              </a:rPr>
              <a:t>1943</a:t>
            </a:r>
            <a:r>
              <a:rPr lang="es-VE" dirty="0"/>
              <a:t> científicos y matemáticos de Londres, que </a:t>
            </a:r>
            <a:r>
              <a:rPr lang="es-VE" dirty="0">
                <a:solidFill>
                  <a:schemeClr val="folHlink"/>
                </a:solidFill>
              </a:rPr>
              <a:t>incorporaba 1.500 válvulas de vacio</a:t>
            </a:r>
            <a:r>
              <a:rPr lang="es-VE" dirty="0"/>
              <a:t>, era ya operativo. Fue utilizado para decodificar los mensajes de radio cifrado de los alemanes, II Guerra Mundial.</a:t>
            </a:r>
          </a:p>
          <a:p>
            <a:pPr marL="285750" indent="-285750" algn="just">
              <a:buFont typeface="Wingdings" pitchFamily="2" charset="2"/>
              <a:buNone/>
            </a:pPr>
            <a:endParaRPr lang="es-VE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s-VE" sz="3600" dirty="0" err="1">
                <a:solidFill>
                  <a:schemeClr val="tx1"/>
                </a:solidFill>
              </a:rPr>
              <a:t>Colussus</a:t>
            </a:r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85786" y="0"/>
            <a:ext cx="2403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00" dirty="0" smtClean="0"/>
              <a:t>Historia de los computadores </a:t>
            </a:r>
            <a:endParaRPr lang="es-CO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 advAuto="0"/>
      <p:bldP spid="450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1027"/>
          <p:cNvSpPr>
            <a:spLocks noChangeArrowheads="1"/>
          </p:cNvSpPr>
          <p:nvPr/>
        </p:nvSpPr>
        <p:spPr bwMode="auto">
          <a:xfrm>
            <a:off x="762000" y="1828800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>
              <a:buFont typeface="Wingdings" pitchFamily="2" charset="2"/>
              <a:buNone/>
            </a:pPr>
            <a:r>
              <a:rPr lang="es-VE" sz="2800" dirty="0" smtClean="0"/>
              <a:t> El </a:t>
            </a:r>
            <a:r>
              <a:rPr lang="es-VE" sz="2800" dirty="0" err="1"/>
              <a:t>Eniac</a:t>
            </a:r>
            <a:r>
              <a:rPr lang="es-VE" sz="2800" dirty="0"/>
              <a:t>, </a:t>
            </a:r>
            <a:r>
              <a:rPr lang="es-VE" sz="2800" dirty="0">
                <a:solidFill>
                  <a:schemeClr val="folHlink"/>
                </a:solidFill>
              </a:rPr>
              <a:t>1945</a:t>
            </a:r>
            <a:r>
              <a:rPr lang="es-VE" sz="2800" dirty="0"/>
              <a:t> </a:t>
            </a:r>
            <a:r>
              <a:rPr lang="es-VE" sz="2800" dirty="0">
                <a:solidFill>
                  <a:srgbClr val="FFFF66"/>
                </a:solidFill>
              </a:rPr>
              <a:t>calculador e integrador digital electrónico</a:t>
            </a:r>
            <a:r>
              <a:rPr lang="es-VE" sz="2800" dirty="0"/>
              <a:t>, </a:t>
            </a:r>
            <a:r>
              <a:rPr lang="es-VE" sz="2800" dirty="0" err="1"/>
              <a:t>contenia</a:t>
            </a:r>
            <a:r>
              <a:rPr lang="es-VE" sz="2800" dirty="0"/>
              <a:t> </a:t>
            </a:r>
            <a:r>
              <a:rPr lang="es-VE" sz="2800" dirty="0">
                <a:solidFill>
                  <a:schemeClr val="folHlink"/>
                </a:solidFill>
              </a:rPr>
              <a:t>18.000 válvulas de vacio</a:t>
            </a:r>
            <a:r>
              <a:rPr lang="es-VE" sz="2800" dirty="0"/>
              <a:t>, ocupaba </a:t>
            </a:r>
            <a:r>
              <a:rPr lang="es-VE" sz="2800" dirty="0">
                <a:solidFill>
                  <a:schemeClr val="folHlink"/>
                </a:solidFill>
              </a:rPr>
              <a:t>167,3 mt</a:t>
            </a:r>
            <a:r>
              <a:rPr lang="es-VE" sz="2800" baseline="30000" dirty="0">
                <a:solidFill>
                  <a:schemeClr val="folHlink"/>
                </a:solidFill>
              </a:rPr>
              <a:t>2</a:t>
            </a:r>
            <a:r>
              <a:rPr lang="es-VE" sz="2800" dirty="0"/>
              <a:t>  y  consumía </a:t>
            </a:r>
            <a:r>
              <a:rPr lang="es-VE" sz="2800" dirty="0">
                <a:solidFill>
                  <a:schemeClr val="folHlink"/>
                </a:solidFill>
              </a:rPr>
              <a:t>180KW de potencia</a:t>
            </a:r>
            <a:r>
              <a:rPr lang="es-VE" sz="2800" dirty="0"/>
              <a:t>. su programa estaba conectado al procesador y debía ser modificado manualmente y su </a:t>
            </a:r>
            <a:r>
              <a:rPr lang="es-VE" sz="2800" dirty="0">
                <a:solidFill>
                  <a:schemeClr val="folHlink"/>
                </a:solidFill>
              </a:rPr>
              <a:t>velocidad</a:t>
            </a:r>
            <a:r>
              <a:rPr lang="es-VE" sz="2800" dirty="0"/>
              <a:t>  es de </a:t>
            </a:r>
            <a:r>
              <a:rPr lang="es-VE" sz="2800" dirty="0">
                <a:solidFill>
                  <a:schemeClr val="folHlink"/>
                </a:solidFill>
              </a:rPr>
              <a:t>varios cientos de multiplicaciones por minuto</a:t>
            </a:r>
            <a:r>
              <a:rPr lang="es-VE" sz="2800" dirty="0"/>
              <a:t>. Trabajó de manera productiva desde 1946 hasta 1955.</a:t>
            </a:r>
          </a:p>
          <a:p>
            <a:pPr marL="342900" indent="-342900" algn="just">
              <a:buFont typeface="Wingdings" pitchFamily="2" charset="2"/>
              <a:buNone/>
            </a:pPr>
            <a:endParaRPr lang="es-VE" sz="2800" dirty="0"/>
          </a:p>
        </p:txBody>
      </p:sp>
      <p:sp>
        <p:nvSpPr>
          <p:cNvPr id="363524" name="Rectangle 1028"/>
          <p:cNvSpPr>
            <a:spLocks noChangeArrowheads="1"/>
          </p:cNvSpPr>
          <p:nvPr/>
        </p:nvSpPr>
        <p:spPr bwMode="auto">
          <a:xfrm>
            <a:off x="990600" y="7620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s-VE" sz="3600" dirty="0" err="1"/>
              <a:t>Eniac</a:t>
            </a:r>
            <a:endParaRPr lang="es-VE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autoUpdateAnimBg="0" advAuto="0"/>
      <p:bldP spid="3635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 smtClean="0"/>
              <a:t>Historia de los computadores </a:t>
            </a:r>
            <a:endParaRPr lang="es-CO" dirty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3048000" cy="762000"/>
          </a:xfrm>
        </p:spPr>
        <p:txBody>
          <a:bodyPr/>
          <a:lstStyle/>
          <a:p>
            <a:r>
              <a:rPr kumimoji="0" lang="es-VE" sz="3600">
                <a:solidFill>
                  <a:schemeClr val="tx1"/>
                </a:solidFill>
              </a:rPr>
              <a:t>UNIVAC I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676400"/>
            <a:ext cx="5334000" cy="4114800"/>
          </a:xfrm>
        </p:spPr>
        <p:txBody>
          <a:bodyPr/>
          <a:lstStyle/>
          <a:p>
            <a:pPr marL="381000" lvl="2" indent="0" algn="just">
              <a:spcBef>
                <a:spcPts val="750"/>
              </a:spcBef>
              <a:buFont typeface="Wingdings" pitchFamily="2" charset="2"/>
              <a:buNone/>
            </a:pPr>
            <a:r>
              <a:rPr kumimoji="0" lang="es-VE" sz="2000" b="1">
                <a:solidFill>
                  <a:srgbClr val="FFFF66"/>
                </a:solidFill>
              </a:rPr>
              <a:t>La primera computadora electrónica comercial</a:t>
            </a:r>
            <a:r>
              <a:rPr kumimoji="0" lang="es-VE" sz="2000"/>
              <a:t>, la UNIVAC I, fue también la </a:t>
            </a:r>
            <a:r>
              <a:rPr kumimoji="0" lang="es-VE" sz="2000" b="1">
                <a:solidFill>
                  <a:schemeClr val="folHlink"/>
                </a:solidFill>
              </a:rPr>
              <a:t>primera capaz de procesar información</a:t>
            </a:r>
            <a:r>
              <a:rPr kumimoji="0" lang="es-VE" sz="2000" b="1">
                <a:solidFill>
                  <a:srgbClr val="FFFF66"/>
                </a:solidFill>
              </a:rPr>
              <a:t> </a:t>
            </a:r>
            <a:r>
              <a:rPr kumimoji="0" lang="es-VE" sz="2000" b="1">
                <a:solidFill>
                  <a:schemeClr val="folHlink"/>
                </a:solidFill>
              </a:rPr>
              <a:t>numérica y  textual</a:t>
            </a:r>
            <a:r>
              <a:rPr kumimoji="0" lang="es-VE" sz="2000"/>
              <a:t>. Diseñada por J. Presper Eckeret y John Mauchly, cuya empresa se integró posteriormente en Remington Rand, </a:t>
            </a:r>
            <a:r>
              <a:rPr kumimoji="0" lang="es-VE" sz="2000" b="1">
                <a:solidFill>
                  <a:srgbClr val="FFFF66"/>
                </a:solidFill>
              </a:rPr>
              <a:t>la máquina marcó el inicio de la era informática</a:t>
            </a:r>
            <a:r>
              <a:rPr kumimoji="0" lang="es-VE" sz="2000"/>
              <a:t>. En la ilustración vemos una UNIVAC. La computadora central está al fondo, y en primer plano puede verse al panel de control de supervisión. Remington Rand entregó su primera UNIVAC a la Oficina del Censo de Estados Unidos en </a:t>
            </a:r>
            <a:r>
              <a:rPr kumimoji="0" lang="es-VE" sz="2000">
                <a:solidFill>
                  <a:schemeClr val="folHlink"/>
                </a:solidFill>
              </a:rPr>
              <a:t>1951</a:t>
            </a:r>
            <a:r>
              <a:rPr kumimoji="0" lang="es-VE" sz="2000"/>
              <a:t>. </a:t>
            </a:r>
          </a:p>
          <a:p>
            <a:pPr marL="381000" lvl="2" indent="0">
              <a:spcBef>
                <a:spcPts val="250"/>
              </a:spcBef>
              <a:spcAft>
                <a:spcPts val="250"/>
              </a:spcAft>
            </a:pPr>
            <a:endParaRPr kumimoji="0" lang="es-VE" sz="20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2133600"/>
            <a:ext cx="3276600" cy="3276600"/>
            <a:chOff x="240" y="1584"/>
            <a:chExt cx="2064" cy="2064"/>
          </a:xfrm>
        </p:grpSpPr>
        <p:pic>
          <p:nvPicPr>
            <p:cNvPr id="102404" name="Picture 4"/>
            <p:cNvPicPr>
              <a:picLocks noChangeAspect="1" noChangeArrowheads="1"/>
            </p:cNvPicPr>
            <p:nvPr/>
          </p:nvPicPr>
          <p:blipFill>
            <a:blip r:embed="rId5"/>
            <a:srcRect b="2272"/>
            <a:stretch>
              <a:fillRect/>
            </a:stretch>
          </p:blipFill>
          <p:spPr bwMode="auto">
            <a:xfrm>
              <a:off x="240" y="1584"/>
              <a:ext cx="2064" cy="206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</p:pic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240" y="1584"/>
              <a:ext cx="2064" cy="206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03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 smtClean="0"/>
              <a:t>Historia de los computadores </a:t>
            </a:r>
            <a:endParaRPr lang="es-CO" dirty="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685800"/>
          </a:xfrm>
        </p:spPr>
        <p:txBody>
          <a:bodyPr/>
          <a:lstStyle/>
          <a:p>
            <a:r>
              <a:rPr kumimoji="0" lang="es-VE" sz="3600">
                <a:solidFill>
                  <a:schemeClr val="tx1"/>
                </a:solidFill>
              </a:rPr>
              <a:t>La supercomputadora Cray-1</a:t>
            </a:r>
            <a:r>
              <a:rPr kumimoji="0" lang="es-VE"/>
              <a:t> 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3372" y="1785926"/>
            <a:ext cx="4724400" cy="4114800"/>
          </a:xfrm>
        </p:spPr>
        <p:txBody>
          <a:bodyPr/>
          <a:lstStyle/>
          <a:p>
            <a:pPr marL="381000" lvl="2" indent="0" algn="just">
              <a:spcBef>
                <a:spcPts val="750"/>
              </a:spcBef>
              <a:buFont typeface="Wingdings" pitchFamily="2" charset="2"/>
              <a:buNone/>
            </a:pPr>
            <a:r>
              <a:rPr kumimoji="0" lang="es-VE" sz="2000" dirty="0"/>
              <a:t>La supercomputadora Cray-1 (diseñada por Seymour </a:t>
            </a:r>
            <a:r>
              <a:rPr kumimoji="0" lang="es-VE" sz="2000" dirty="0" err="1"/>
              <a:t>Cray</a:t>
            </a:r>
            <a:r>
              <a:rPr kumimoji="0" lang="es-VE" sz="2000" dirty="0"/>
              <a:t> de </a:t>
            </a:r>
            <a:r>
              <a:rPr kumimoji="0" lang="es-VE" sz="2000" dirty="0" err="1"/>
              <a:t>Cray</a:t>
            </a:r>
            <a:r>
              <a:rPr kumimoji="0" lang="es-VE" sz="2000" dirty="0"/>
              <a:t> </a:t>
            </a:r>
            <a:r>
              <a:rPr kumimoji="0" lang="es-VE" sz="2000" dirty="0" err="1"/>
              <a:t>Research</a:t>
            </a:r>
            <a:r>
              <a:rPr kumimoji="0" lang="es-VE" sz="2000" dirty="0"/>
              <a:t>, de </a:t>
            </a:r>
            <a:r>
              <a:rPr kumimoji="0" lang="es-VE" sz="2000" dirty="0" err="1"/>
              <a:t>Eagan</a:t>
            </a:r>
            <a:r>
              <a:rPr kumimoji="0" lang="es-VE" sz="2000" dirty="0"/>
              <a:t>, Minnesota, EEUU) </a:t>
            </a:r>
            <a:r>
              <a:rPr kumimoji="0" lang="es-VE" sz="2000" b="1" dirty="0">
                <a:solidFill>
                  <a:srgbClr val="FFFF66"/>
                </a:solidFill>
              </a:rPr>
              <a:t>fue la primera capaz de ejecutar más de </a:t>
            </a:r>
            <a:r>
              <a:rPr kumimoji="0" lang="es-VE" sz="2000" b="1" dirty="0">
                <a:solidFill>
                  <a:schemeClr val="folHlink"/>
                </a:solidFill>
              </a:rPr>
              <a:t>100 millones de operaciones por segundo</a:t>
            </a:r>
            <a:r>
              <a:rPr kumimoji="0" lang="es-VE" sz="2000" b="1" dirty="0">
                <a:solidFill>
                  <a:srgbClr val="FFFF66"/>
                </a:solidFill>
              </a:rPr>
              <a:t>.,</a:t>
            </a:r>
            <a:r>
              <a:rPr kumimoji="0" lang="es-VE" sz="2000" dirty="0"/>
              <a:t> la Cray-1 sigue utilizándose para estudios matemáticos de problemas muy complejos, como por ejemplo el análisis del habla, la previsión climatológica e interrogantes básicos en física y química. </a:t>
            </a:r>
          </a:p>
          <a:p>
            <a:pPr marL="381000" lvl="2" indent="0">
              <a:spcBef>
                <a:spcPts val="250"/>
              </a:spcBef>
              <a:spcAft>
                <a:spcPts val="250"/>
              </a:spcAft>
              <a:buFont typeface="Wingdings" pitchFamily="2" charset="2"/>
              <a:buNone/>
            </a:pPr>
            <a:r>
              <a:rPr lang="es-VE" sz="2000" dirty="0"/>
              <a:t>.</a:t>
            </a:r>
          </a:p>
          <a:p>
            <a:pPr marL="0" indent="0"/>
            <a:endParaRPr lang="es-VE" sz="2400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2910" y="1714488"/>
            <a:ext cx="3733800" cy="4114800"/>
            <a:chOff x="240" y="1200"/>
            <a:chExt cx="2352" cy="2592"/>
          </a:xfrm>
        </p:grpSpPr>
        <p:pic>
          <p:nvPicPr>
            <p:cNvPr id="141315" name="Picture 3"/>
            <p:cNvPicPr>
              <a:picLocks noChangeAspect="1" noChangeArrowheads="1"/>
            </p:cNvPicPr>
            <p:nvPr/>
          </p:nvPicPr>
          <p:blipFill>
            <a:blip r:embed="rId4"/>
            <a:srcRect r="2000"/>
            <a:stretch>
              <a:fillRect/>
            </a:stretch>
          </p:blipFill>
          <p:spPr bwMode="auto">
            <a:xfrm>
              <a:off x="240" y="1200"/>
              <a:ext cx="2352" cy="2592"/>
            </a:xfrm>
            <a:prstGeom prst="rect">
              <a:avLst/>
            </a:prstGeom>
          </p:spPr>
        </p:pic>
        <p:sp>
          <p:nvSpPr>
            <p:cNvPr id="141321" name="Rectangle 9"/>
            <p:cNvSpPr>
              <a:spLocks noChangeArrowheads="1"/>
            </p:cNvSpPr>
            <p:nvPr/>
          </p:nvSpPr>
          <p:spPr bwMode="auto">
            <a:xfrm>
              <a:off x="240" y="1200"/>
              <a:ext cx="2352" cy="259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6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Introducción a la Computación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77200" cy="914400"/>
          </a:xfrm>
        </p:spPr>
        <p:txBody>
          <a:bodyPr/>
          <a:lstStyle/>
          <a:p>
            <a:r>
              <a:rPr lang="es-ES" sz="4000">
                <a:solidFill>
                  <a:schemeClr val="tx1"/>
                </a:solidFill>
              </a:rPr>
              <a:t>Generaciones de Computadores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1844675"/>
            <a:ext cx="7772400" cy="1143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2400"/>
              <a:t>	Se habla de generaciones en base a los adelantos técnicos logrados con los computadores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838200" y="5562600"/>
            <a:ext cx="2286000" cy="1004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VE">
                <a:solidFill>
                  <a:srgbClr val="FFFF66"/>
                </a:solidFill>
                <a:latin typeface="Times New Roman" pitchFamily="18" charset="0"/>
                <a:hlinkClick r:id="" action="ppaction://noaction"/>
              </a:rPr>
              <a:t>1ra.:Válvulas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VE">
                <a:solidFill>
                  <a:srgbClr val="FFFF66"/>
                </a:solidFill>
                <a:latin typeface="Times New Roman" pitchFamily="18" charset="0"/>
                <a:hlinkClick r:id="" action="ppaction://noaction"/>
              </a:rPr>
              <a:t>de  vacío</a:t>
            </a:r>
            <a:endParaRPr kumimoji="0" lang="es-VE" b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733800" y="5562600"/>
            <a:ext cx="2514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VE">
                <a:solidFill>
                  <a:schemeClr val="tx2"/>
                </a:solidFill>
                <a:latin typeface="Times New Roman" pitchFamily="18" charset="0"/>
                <a:hlinkClick r:id="" action="ppaction://noaction"/>
              </a:rPr>
              <a:t>2da.:Transistores</a:t>
            </a:r>
            <a:endParaRPr kumimoji="0" lang="es-VE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7010400" y="5638800"/>
            <a:ext cx="152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s-VE">
                <a:solidFill>
                  <a:schemeClr val="tx2"/>
                </a:solidFill>
                <a:latin typeface="Times New Roman" pitchFamily="18" charset="0"/>
                <a:hlinkClick r:id="" action="ppaction://noaction"/>
              </a:rPr>
              <a:t>3ra.: Chip</a:t>
            </a:r>
            <a:endParaRPr kumimoji="0" lang="es-VE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38200" y="3048000"/>
            <a:ext cx="2286000" cy="2438400"/>
            <a:chOff x="528" y="1920"/>
            <a:chExt cx="1440" cy="1536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528" y="1920"/>
              <a:ext cx="1436" cy="1536"/>
              <a:chOff x="528" y="1920"/>
              <a:chExt cx="1436" cy="1536"/>
            </a:xfrm>
          </p:grpSpPr>
          <p:sp>
            <p:nvSpPr>
              <p:cNvPr id="49172" name="Rectangle 20"/>
              <p:cNvSpPr>
                <a:spLocks noChangeArrowheads="1"/>
              </p:cNvSpPr>
              <p:nvPr/>
            </p:nvSpPr>
            <p:spPr bwMode="auto">
              <a:xfrm>
                <a:off x="1296" y="2976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CO"/>
              </a:p>
            </p:txBody>
          </p:sp>
          <p:pic>
            <p:nvPicPr>
              <p:cNvPr id="49160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 b="12903"/>
              <a:stretch>
                <a:fillRect/>
              </a:stretch>
            </p:blipFill>
            <p:spPr bwMode="auto">
              <a:xfrm>
                <a:off x="528" y="1920"/>
                <a:ext cx="1436" cy="1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9183" name="Rectangle 31"/>
            <p:cNvSpPr>
              <a:spLocks noChangeArrowheads="1"/>
            </p:cNvSpPr>
            <p:nvPr/>
          </p:nvSpPr>
          <p:spPr bwMode="auto">
            <a:xfrm>
              <a:off x="528" y="1920"/>
              <a:ext cx="1440" cy="153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962400" y="2971800"/>
            <a:ext cx="2057400" cy="2514600"/>
            <a:chOff x="2496" y="1872"/>
            <a:chExt cx="1296" cy="1584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517" y="1872"/>
              <a:ext cx="1275" cy="1584"/>
              <a:chOff x="2517" y="1872"/>
              <a:chExt cx="1275" cy="1584"/>
            </a:xfrm>
          </p:grpSpPr>
          <p:sp>
            <p:nvSpPr>
              <p:cNvPr id="49170" name="Rectangle 18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672" cy="144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s-CO"/>
              </a:p>
            </p:txBody>
          </p:sp>
          <p:pic>
            <p:nvPicPr>
              <p:cNvPr id="49161" name="Picture 9"/>
              <p:cNvPicPr>
                <a:picLocks noChangeAspect="1" noChangeArrowheads="1"/>
              </p:cNvPicPr>
              <p:nvPr/>
            </p:nvPicPr>
            <p:blipFill>
              <a:blip r:embed="rId6"/>
              <a:srcRect l="12000" t="7329" r="39999" b="42592"/>
              <a:stretch>
                <a:fillRect/>
              </a:stretch>
            </p:blipFill>
            <p:spPr bwMode="auto">
              <a:xfrm>
                <a:off x="2517" y="1872"/>
                <a:ext cx="1275" cy="1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9184" name="Rectangle 32"/>
            <p:cNvSpPr>
              <a:spLocks noChangeArrowheads="1"/>
            </p:cNvSpPr>
            <p:nvPr/>
          </p:nvSpPr>
          <p:spPr bwMode="auto">
            <a:xfrm>
              <a:off x="2496" y="1872"/>
              <a:ext cx="1296" cy="158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629400" y="3048000"/>
            <a:ext cx="1981200" cy="2438400"/>
            <a:chOff x="4176" y="1920"/>
            <a:chExt cx="1248" cy="1536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176" y="1920"/>
              <a:ext cx="1248" cy="1536"/>
              <a:chOff x="4176" y="1920"/>
              <a:chExt cx="1248" cy="1536"/>
            </a:xfrm>
          </p:grpSpPr>
          <p:sp>
            <p:nvSpPr>
              <p:cNvPr id="49178" name="Rectangle 26"/>
              <p:cNvSpPr>
                <a:spLocks noChangeArrowheads="1"/>
              </p:cNvSpPr>
              <p:nvPr/>
            </p:nvSpPr>
            <p:spPr bwMode="auto">
              <a:xfrm>
                <a:off x="4368" y="2016"/>
                <a:ext cx="2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O"/>
              </a:p>
            </p:txBody>
          </p:sp>
          <p:pic>
            <p:nvPicPr>
              <p:cNvPr id="49176" name="Picture 24" descr="bios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76" y="1920"/>
                <a:ext cx="1248" cy="1536"/>
              </a:xfrm>
              <a:prstGeom prst="rect">
                <a:avLst/>
              </a:prstGeom>
              <a:noFill/>
            </p:spPr>
          </p:pic>
        </p:grpSp>
        <p:sp>
          <p:nvSpPr>
            <p:cNvPr id="49185" name="Rectangle 33"/>
            <p:cNvSpPr>
              <a:spLocks noChangeArrowheads="1"/>
            </p:cNvSpPr>
            <p:nvPr/>
          </p:nvSpPr>
          <p:spPr bwMode="auto">
            <a:xfrm>
              <a:off x="4176" y="1920"/>
              <a:ext cx="1248" cy="153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6" grpId="0" autoUpdateAnimBg="0"/>
      <p:bldP spid="49165" grpId="0" autoUpdateAnimBg="0"/>
      <p:bldP spid="49166" grpId="0" autoUpdateAnimBg="0"/>
      <p:bldP spid="4916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Historia del computador</a:t>
            </a:r>
            <a:endParaRPr lang="es-E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6477000" cy="1143000"/>
          </a:xfrm>
        </p:spPr>
        <p:txBody>
          <a:bodyPr/>
          <a:lstStyle/>
          <a:p>
            <a:pPr algn="ctr"/>
            <a:r>
              <a:rPr kumimoji="0" lang="es-VE" sz="2400" dirty="0"/>
              <a:t>1ra. </a:t>
            </a:r>
            <a:r>
              <a:rPr kumimoji="0" lang="es-VE" sz="2400" dirty="0" err="1"/>
              <a:t>Generacion</a:t>
            </a:r>
            <a:r>
              <a:rPr kumimoji="0" lang="es-VE" sz="4800" b="0" dirty="0"/>
              <a:t> </a:t>
            </a:r>
            <a:br>
              <a:rPr kumimoji="0" lang="es-VE" sz="4800" b="0" dirty="0"/>
            </a:br>
            <a:r>
              <a:rPr kumimoji="0" lang="es-VE" sz="3600" dirty="0"/>
              <a:t>Antiguos tubos de vacío</a:t>
            </a:r>
            <a:endParaRPr kumimoji="0" lang="es-VE" sz="4800" b="0" dirty="0">
              <a:solidFill>
                <a:schemeClr val="accent1"/>
              </a:solidFill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905000"/>
            <a:ext cx="6934200" cy="3733800"/>
          </a:xfrm>
        </p:spPr>
        <p:txBody>
          <a:bodyPr/>
          <a:lstStyle/>
          <a:p>
            <a:pPr marL="663575" lvl="2" indent="-282575" algn="just">
              <a:spcBef>
                <a:spcPts val="750"/>
              </a:spcBef>
            </a:pPr>
            <a:r>
              <a:rPr kumimoji="0" lang="es-VE" sz="2000"/>
              <a:t>Un modelo de la válvula del físico inglés John Ambrose Fleming ilustra la tecnología que llevó al desarrollo del tubo de vacío, </a:t>
            </a:r>
            <a:r>
              <a:rPr kumimoji="0" lang="es-VE" sz="2000">
                <a:solidFill>
                  <a:schemeClr val="tx2"/>
                </a:solidFill>
              </a:rPr>
              <a:t>uno de los más importantes dispositivos electrónicos antiguos</a:t>
            </a:r>
            <a:r>
              <a:rPr kumimoji="0" lang="es-VE" sz="2000"/>
              <a:t>. Antes de la aparición del transistor, los tubos de vacío se utilizaban profusamente para el funcionamiento de aparatos tales como televisores, radios y computadoras. Fleming experimentó con el tubo de vacío diodo del inventor estadounidense Thomas Edison (un proyecto que no prosiguió) en los primeros años del siglo XX, y  sus válvulas representan los primeros tubos de radio prácticos</a:t>
            </a:r>
            <a:r>
              <a:rPr kumimoji="0" lang="es-VE" sz="1800"/>
              <a:t>.</a:t>
            </a:r>
            <a:r>
              <a:rPr kumimoji="0" lang="es-VE" sz="2000"/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62800" y="1676400"/>
            <a:ext cx="1524000" cy="4267200"/>
            <a:chOff x="4512" y="1392"/>
            <a:chExt cx="1104" cy="2688"/>
          </a:xfrm>
        </p:grpSpPr>
        <p:sp>
          <p:nvSpPr>
            <p:cNvPr id="315397" name="Rectangle 5"/>
            <p:cNvSpPr>
              <a:spLocks noChangeArrowheads="1"/>
            </p:cNvSpPr>
            <p:nvPr/>
          </p:nvSpPr>
          <p:spPr bwMode="auto">
            <a:xfrm>
              <a:off x="4704" y="3456"/>
              <a:ext cx="624" cy="19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315398" name="Picture 6"/>
            <p:cNvPicPr>
              <a:picLocks noChangeAspect="1" noChangeArrowheads="1"/>
            </p:cNvPicPr>
            <p:nvPr/>
          </p:nvPicPr>
          <p:blipFill>
            <a:blip r:embed="rId3"/>
            <a:srcRect l="27272" r="20454" b="-3705"/>
            <a:stretch>
              <a:fillRect/>
            </a:stretch>
          </p:blipFill>
          <p:spPr bwMode="auto">
            <a:xfrm>
              <a:off x="4512" y="1392"/>
              <a:ext cx="1104" cy="2688"/>
            </a:xfrm>
            <a:prstGeom prst="rect">
              <a:avLst/>
            </a:prstGeom>
          </p:spPr>
        </p:pic>
      </p:grpSp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7162800" y="1676400"/>
            <a:ext cx="1524000" cy="4114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315402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781800"/>
          </a:xfrm>
          <a:prstGeom prst="actionButtonRetur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Historia del computador</a:t>
            </a:r>
            <a:endParaRPr lang="es-ES" dirty="0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428604"/>
            <a:ext cx="4419600" cy="1143000"/>
          </a:xfrm>
        </p:spPr>
        <p:txBody>
          <a:bodyPr/>
          <a:lstStyle/>
          <a:p>
            <a:r>
              <a:rPr lang="es-VE" sz="2400" dirty="0"/>
              <a:t>2da. Generación</a:t>
            </a:r>
            <a:br>
              <a:rPr lang="es-VE" sz="2400" dirty="0"/>
            </a:br>
            <a:r>
              <a:rPr lang="es-VE" sz="3600" dirty="0"/>
              <a:t>Transistores</a:t>
            </a:r>
            <a:endParaRPr lang="es-VE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905000"/>
            <a:ext cx="2514600" cy="3581400"/>
            <a:chOff x="240" y="1200"/>
            <a:chExt cx="1584" cy="2256"/>
          </a:xfrm>
        </p:grpSpPr>
        <p:sp>
          <p:nvSpPr>
            <p:cNvPr id="318468" name="Rectangle 4"/>
            <p:cNvSpPr>
              <a:spLocks noChangeArrowheads="1"/>
            </p:cNvSpPr>
            <p:nvPr/>
          </p:nvSpPr>
          <p:spPr bwMode="auto">
            <a:xfrm>
              <a:off x="1008" y="2688"/>
              <a:ext cx="624" cy="336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318469" name="Picture 5"/>
            <p:cNvPicPr>
              <a:picLocks noChangeAspect="1" noChangeArrowheads="1"/>
            </p:cNvPicPr>
            <p:nvPr/>
          </p:nvPicPr>
          <p:blipFill>
            <a:blip r:embed="rId3"/>
            <a:srcRect l="12000" r="39999" b="42592"/>
            <a:stretch>
              <a:fillRect/>
            </a:stretch>
          </p:blipFill>
          <p:spPr bwMode="auto">
            <a:xfrm>
              <a:off x="240" y="1200"/>
              <a:ext cx="1584" cy="2256"/>
            </a:xfrm>
            <a:prstGeom prst="rect">
              <a:avLst/>
            </a:prstGeom>
          </p:spPr>
        </p:pic>
      </p:grpSp>
      <p:sp>
        <p:nvSpPr>
          <p:cNvPr id="3184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905000"/>
            <a:ext cx="5562600" cy="4114800"/>
          </a:xfrm>
        </p:spPr>
        <p:txBody>
          <a:bodyPr/>
          <a:lstStyle/>
          <a:p>
            <a:pPr marL="381000" lvl="2" indent="0" algn="just">
              <a:spcBef>
                <a:spcPts val="750"/>
              </a:spcBef>
            </a:pPr>
            <a:r>
              <a:rPr kumimoji="0" lang="es-VE" sz="2000"/>
              <a:t>. Los transistores que permiten el funcionamiento del circuito están encerrados en unos contenedores redondos plateados. </a:t>
            </a:r>
            <a:r>
              <a:rPr kumimoji="0" lang="es-VE" sz="2000">
                <a:solidFill>
                  <a:schemeClr val="tx2"/>
                </a:solidFill>
              </a:rPr>
              <a:t>Los transistores pueden efectuar diversas funciones, sirviendo, por ejemplo, de amplificadores,  interruptores y osciladores</a:t>
            </a:r>
            <a:r>
              <a:rPr kumimoji="0" lang="es-VE" sz="2000"/>
              <a:t>. Cada transistor consta de un pequeño trozo de </a:t>
            </a:r>
            <a:r>
              <a:rPr kumimoji="0" lang="es-VE" sz="2000">
                <a:solidFill>
                  <a:schemeClr val="tx2"/>
                </a:solidFill>
              </a:rPr>
              <a:t>silicio</a:t>
            </a:r>
            <a:r>
              <a:rPr kumimoji="0" lang="es-VE" sz="2000"/>
              <a:t> al que se le han aplicado átomos de impurezas para crear semiconductores. </a:t>
            </a:r>
            <a:r>
              <a:rPr kumimoji="0" lang="es-VE" sz="2000">
                <a:solidFill>
                  <a:schemeClr val="tx2"/>
                </a:solidFill>
              </a:rPr>
              <a:t>Inventados en 1948, los transistores son un componente fundamental en casi todos los dispositivos electrónicos modernos</a:t>
            </a:r>
            <a:r>
              <a:rPr kumimoji="0" lang="es-VE" sz="2000"/>
              <a:t>. </a:t>
            </a:r>
          </a:p>
          <a:p>
            <a:pPr marL="381000" lvl="2" indent="0">
              <a:spcBef>
                <a:spcPts val="250"/>
              </a:spcBef>
              <a:spcAft>
                <a:spcPts val="250"/>
              </a:spcAft>
            </a:pPr>
            <a:endParaRPr kumimoji="0" lang="es-VE" sz="2000"/>
          </a:p>
        </p:txBody>
      </p:sp>
      <p:sp>
        <p:nvSpPr>
          <p:cNvPr id="318473" name="Rectangle 9"/>
          <p:cNvSpPr>
            <a:spLocks noChangeArrowheads="1"/>
          </p:cNvSpPr>
          <p:nvPr/>
        </p:nvSpPr>
        <p:spPr bwMode="auto">
          <a:xfrm>
            <a:off x="785786" y="1928802"/>
            <a:ext cx="2514600" cy="3581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318474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Retur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85984" y="500042"/>
            <a:ext cx="5000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 smtClean="0"/>
              <a:t>QUE ES ?</a:t>
            </a:r>
            <a:endParaRPr lang="es-CO" sz="6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1538" y="1571612"/>
            <a:ext cx="77152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Es un conjunto de normas, herramientas de Hardware y Software que deben permitir: </a:t>
            </a:r>
          </a:p>
          <a:p>
            <a:endParaRPr lang="es-CO" dirty="0" smtClean="0"/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 </a:t>
            </a:r>
            <a:r>
              <a:rPr lang="es-CO" sz="2800" dirty="0" smtClean="0"/>
              <a:t>Garantizar la conectividad e interoperabilidad entre las instituciones.</a:t>
            </a:r>
          </a:p>
          <a:p>
            <a:pPr>
              <a:buFont typeface="Arial" pitchFamily="34" charset="0"/>
              <a:buChar char="•"/>
            </a:pPr>
            <a:endParaRPr lang="es-CO" dirty="0" smtClean="0"/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 </a:t>
            </a:r>
            <a:r>
              <a:rPr lang="es-CO" sz="2800" dirty="0" smtClean="0"/>
              <a:t>Permitir el funcionamiento y desarrollo de aplicaciones institucionales tales como: financieras, de gestión, portales institucionales, etc. </a:t>
            </a:r>
          </a:p>
          <a:p>
            <a:pPr>
              <a:buFont typeface="Arial" pitchFamily="34" charset="0"/>
              <a:buChar char="•"/>
            </a:pPr>
            <a:endParaRPr lang="es-CO" dirty="0" smtClean="0"/>
          </a:p>
          <a:p>
            <a:pPr>
              <a:buFont typeface="Arial" pitchFamily="34" charset="0"/>
              <a:buChar char="•"/>
            </a:pP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Historia del computador</a:t>
            </a:r>
            <a:endParaRPr lang="es-ES" dirty="0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477000" cy="1143000"/>
          </a:xfrm>
        </p:spPr>
        <p:txBody>
          <a:bodyPr/>
          <a:lstStyle/>
          <a:p>
            <a:pPr algn="ctr"/>
            <a:r>
              <a:rPr lang="es-VE" sz="2400" dirty="0"/>
              <a:t>3ra. Generación</a:t>
            </a:r>
            <a:r>
              <a:rPr lang="es-VE" dirty="0"/>
              <a:t> </a:t>
            </a:r>
            <a:br>
              <a:rPr lang="es-VE" dirty="0"/>
            </a:br>
            <a:r>
              <a:rPr lang="es-VE" sz="3600" dirty="0"/>
              <a:t>Chip o Circuitos Integrados</a:t>
            </a:r>
            <a:endParaRPr lang="es-VE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828800"/>
            <a:ext cx="5334000" cy="4114800"/>
          </a:xfrm>
        </p:spPr>
        <p:txBody>
          <a:bodyPr/>
          <a:lstStyle/>
          <a:p>
            <a:pPr marL="201613" indent="-201613" algn="just"/>
            <a:r>
              <a:rPr lang="es-VE" sz="2400" dirty="0"/>
              <a:t>Posteriormente con el avance de la electrónica, aparece los CIRCUITOS INTEGRADOS O CHIP, que </a:t>
            </a:r>
            <a:r>
              <a:rPr lang="es-VE" sz="2400" dirty="0">
                <a:solidFill>
                  <a:schemeClr val="tx2"/>
                </a:solidFill>
              </a:rPr>
              <a:t>posibilitó la fabricación de </a:t>
            </a:r>
            <a:r>
              <a:rPr lang="es-VE" sz="2400" i="1" dirty="0">
                <a:solidFill>
                  <a:schemeClr val="tx2"/>
                </a:solidFill>
              </a:rPr>
              <a:t>varios transistores en un único sustrato de silicio</a:t>
            </a:r>
            <a:r>
              <a:rPr lang="es-VE" sz="2400" dirty="0"/>
              <a:t> en el que  los cables de interconexión iban soldados. Las computadoras </a:t>
            </a:r>
            <a:r>
              <a:rPr lang="es-VE" sz="2400" dirty="0">
                <a:solidFill>
                  <a:schemeClr val="tx2"/>
                </a:solidFill>
              </a:rPr>
              <a:t>disminuyen su tamaño y su costo.</a:t>
            </a:r>
            <a:endParaRPr lang="es-VE" sz="2400" dirty="0"/>
          </a:p>
        </p:txBody>
      </p:sp>
      <p:pic>
        <p:nvPicPr>
          <p:cNvPr id="319494" name="Picture 6" descr="b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514600"/>
            <a:ext cx="2352675" cy="2514600"/>
          </a:xfrm>
          <a:prstGeom prst="rect">
            <a:avLst/>
          </a:prstGeom>
          <a:noFill/>
        </p:spPr>
      </p:pic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838200" y="2514600"/>
            <a:ext cx="2362200" cy="25146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319498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Return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785813" y="642938"/>
            <a:ext cx="8077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4400" b="1">
                <a:solidFill>
                  <a:srgbClr val="66FF33"/>
                </a:solidFill>
                <a:latin typeface="Tahoma" pitchFamily="34" charset="0"/>
              </a:rPr>
              <a:t>Hardware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807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latin typeface="Tahoma" pitchFamily="34" charset="0"/>
              </a:rPr>
              <a:t>Dispositivos electrónicos interconectados que se usan para la entrada, procesamiento y salida de datos/información.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914400" y="41148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latin typeface="Tahoma" pitchFamily="34" charset="0"/>
              </a:rPr>
              <a:t>En otras palabras, el hardware es todo lo que se puede tocar y se puede …</a:t>
            </a:r>
          </a:p>
        </p:txBody>
      </p:sp>
      <p:pic>
        <p:nvPicPr>
          <p:cNvPr id="108551" name="Picture 7" descr="D:\Clipart\Cartoons\Cartmenp\CMENO08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648200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914400" y="5500688"/>
            <a:ext cx="5029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>
                <a:solidFill>
                  <a:srgbClr val="FF6600"/>
                </a:solidFill>
                <a:latin typeface="Tahoma" pitchFamily="34" charset="0"/>
              </a:rPr>
              <a:t>… pero no se debe hacer 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066800" y="785794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4000" b="1" dirty="0">
                <a:solidFill>
                  <a:srgbClr val="66FF33"/>
                </a:solidFill>
                <a:latin typeface="Tahoma" pitchFamily="34" charset="0"/>
              </a:rPr>
              <a:t>Clasificación del Hardware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066800" y="164305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dirty="0">
                <a:latin typeface="Tahoma" pitchFamily="34" charset="0"/>
              </a:rPr>
              <a:t>Cada pieza de hardware, forma parte de una de </a:t>
            </a:r>
            <a:r>
              <a:rPr kumimoji="0" lang="es-ES_tradnl" dirty="0">
                <a:solidFill>
                  <a:srgbClr val="66FF33"/>
                </a:solidFill>
                <a:latin typeface="Tahoma" pitchFamily="34" charset="0"/>
              </a:rPr>
              <a:t>cinco categorías</a:t>
            </a:r>
            <a:r>
              <a:rPr kumimoji="0" lang="es-ES_tradnl" dirty="0">
                <a:latin typeface="Tahoma" pitchFamily="34" charset="0"/>
              </a:rPr>
              <a:t>: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571604" y="5500702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 b="1" dirty="0">
                <a:latin typeface="Tahoma" pitchFamily="34" charset="0"/>
              </a:rPr>
              <a:t>Procesador</a:t>
            </a:r>
          </a:p>
        </p:txBody>
      </p:sp>
      <p:pic>
        <p:nvPicPr>
          <p:cNvPr id="110600" name="Picture 8" descr="D:\Clipart\Cartoons\Cartobje\DESKC02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143248"/>
            <a:ext cx="1627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9" descr="D:\Clipart\Cartoons\Cartobje\DESKC00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86058"/>
            <a:ext cx="14366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143504" y="5429264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kumimoji="0" lang="es-ES_tradnl" sz="2800" b="1" dirty="0">
                <a:latin typeface="Tahoma" pitchFamily="34" charset="0"/>
              </a:rPr>
              <a:t>Memoria principal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3714752"/>
            <a:ext cx="857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>
                <a:solidFill>
                  <a:srgbClr val="66FF33"/>
                </a:solidFill>
              </a:rPr>
              <a:t>1</a:t>
            </a:r>
            <a:endParaRPr lang="es-CO" sz="6600" b="1" dirty="0">
              <a:solidFill>
                <a:srgbClr val="66FF33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57752" y="3643314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>
                <a:solidFill>
                  <a:srgbClr val="66FF33"/>
                </a:solidFill>
              </a:rPr>
              <a:t>2</a:t>
            </a:r>
            <a:endParaRPr lang="es-CO" sz="66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714348" y="857232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 dirty="0">
                <a:solidFill>
                  <a:srgbClr val="66FF33"/>
                </a:solidFill>
                <a:latin typeface="Tahoma" pitchFamily="34" charset="0"/>
              </a:rPr>
              <a:t>Clasificación del Hardware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428750" y="4929188"/>
            <a:ext cx="243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 b="1" dirty="0">
                <a:latin typeface="Tahoma" pitchFamily="34" charset="0"/>
              </a:rPr>
              <a:t>Dispositivos de entrada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429250" y="4929188"/>
            <a:ext cx="236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 b="1" dirty="0">
                <a:latin typeface="Tahoma" pitchFamily="34" charset="0"/>
              </a:rPr>
              <a:t>Dispositivos de salida</a:t>
            </a:r>
          </a:p>
        </p:txBody>
      </p:sp>
      <p:pic>
        <p:nvPicPr>
          <p:cNvPr id="111625" name="Picture 9" descr="D:\Clipart\Cartoons\Cartobje\DESKC00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20"/>
            <a:ext cx="2286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10" descr="D:\Clipart\Cartoons\Cartobje\DESKC0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500306"/>
            <a:ext cx="18288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214414" y="328612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>
                <a:solidFill>
                  <a:srgbClr val="66FF33"/>
                </a:solidFill>
              </a:rPr>
              <a:t>3</a:t>
            </a:r>
            <a:endParaRPr lang="es-CO" sz="6600" b="1" dirty="0">
              <a:solidFill>
                <a:srgbClr val="66FF33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57752" y="3214686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>
                <a:solidFill>
                  <a:srgbClr val="66FF33"/>
                </a:solidFill>
              </a:rPr>
              <a:t>4</a:t>
            </a:r>
            <a:endParaRPr lang="es-CO" sz="66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785813" y="642938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Clasificación del Hardware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000364" y="1785926"/>
            <a:ext cx="5867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600" b="1" dirty="0">
                <a:latin typeface="Tahoma" pitchFamily="34" charset="0"/>
              </a:rPr>
              <a:t>Dispositivos de </a:t>
            </a:r>
          </a:p>
          <a:p>
            <a:pPr algn="ctr" eaLnBrk="0" hangingPunct="0"/>
            <a:r>
              <a:rPr kumimoji="0" lang="es-ES_tradnl" sz="3600" b="1" dirty="0">
                <a:latin typeface="Tahoma" pitchFamily="34" charset="0"/>
              </a:rPr>
              <a:t>almacenamiento secundario</a:t>
            </a:r>
          </a:p>
        </p:txBody>
      </p:sp>
      <p:pic>
        <p:nvPicPr>
          <p:cNvPr id="112649" name="Picture 9" descr="D:\Clipart\Cartoons\Cartobje\DESKC02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876"/>
            <a:ext cx="22590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1" name="Picture 11" descr="D:\Clipart\Media1\Computer\CLP0011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7883" y="3786190"/>
            <a:ext cx="2653695" cy="202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2" name="Picture 12" descr="D:\Clipart\Media1\Computer\CLP0012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214818"/>
            <a:ext cx="2057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500298" y="1928802"/>
            <a:ext cx="928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>
                <a:solidFill>
                  <a:srgbClr val="66FF33"/>
                </a:solidFill>
              </a:rPr>
              <a:t>5</a:t>
            </a:r>
            <a:endParaRPr lang="es-CO" sz="66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2819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s-VE" b="1" i="1"/>
              <a:t>Hardware</a:t>
            </a:r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>
            <a:off x="2362200" y="1600200"/>
            <a:ext cx="381000" cy="2895600"/>
          </a:xfrm>
          <a:prstGeom prst="leftBrace">
            <a:avLst>
              <a:gd name="adj1" fmla="val 6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CO" b="1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352800" y="1828800"/>
            <a:ext cx="4343400" cy="2590800"/>
          </a:xfrm>
          <a:prstGeom prst="rightArrowCallout">
            <a:avLst>
              <a:gd name="adj1" fmla="val 25000"/>
              <a:gd name="adj2" fmla="val 25000"/>
              <a:gd name="adj3" fmla="val 27941"/>
              <a:gd name="adj4" fmla="val 6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 b="1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743200" y="1752600"/>
            <a:ext cx="3429000" cy="2474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s-VE" b="1" dirty="0"/>
              <a:t> ENTRADA, </a:t>
            </a:r>
          </a:p>
          <a:p>
            <a:pPr algn="l">
              <a:spcBef>
                <a:spcPct val="50000"/>
              </a:spcBef>
            </a:pPr>
            <a:r>
              <a:rPr kumimoji="0" lang="es-VE" b="1" dirty="0"/>
              <a:t> SALIDA, </a:t>
            </a:r>
          </a:p>
          <a:p>
            <a:pPr>
              <a:spcBef>
                <a:spcPct val="50000"/>
              </a:spcBef>
            </a:pPr>
            <a:r>
              <a:rPr kumimoji="0" lang="es-VE" b="1" dirty="0"/>
              <a:t> ALMACENAMIENTO (MEMORIA)</a:t>
            </a:r>
          </a:p>
          <a:p>
            <a:pPr algn="l">
              <a:spcBef>
                <a:spcPct val="50000"/>
              </a:spcBef>
            </a:pPr>
            <a:r>
              <a:rPr kumimoji="0" lang="es-VE" b="1" dirty="0"/>
              <a:t>ENTRADA/SALIDA,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91200" y="2971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None/>
            </a:pPr>
            <a:r>
              <a:rPr lang="es-VE" sz="1800" b="1" dirty="0">
                <a:solidFill>
                  <a:schemeClr val="bg2"/>
                </a:solidFill>
              </a:rPr>
              <a:t>Conectados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95400" y="4648200"/>
            <a:ext cx="541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es-VE" b="1"/>
              <a:t>unidad central de proceso (CPU) del ordenador o microprocesador que controla la computadora y le proporciona capacidad de cálculo.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714752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None/>
            </a:pPr>
            <a:r>
              <a:rPr lang="es-VE"/>
              <a:t>Formado por los componentes: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700384">
            <a:off x="7308866" y="3466860"/>
            <a:ext cx="685800" cy="3276600"/>
          </a:xfrm>
          <a:prstGeom prst="curvedLeftArrow">
            <a:avLst>
              <a:gd name="adj1" fmla="val 95556"/>
              <a:gd name="adj2" fmla="val 191111"/>
              <a:gd name="adj3" fmla="val 333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8124084">
            <a:off x="6520386" y="5077091"/>
            <a:ext cx="240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None/>
            </a:pPr>
            <a:r>
              <a:rPr lang="es-VE" sz="1800" b="1" dirty="0">
                <a:solidFill>
                  <a:srgbClr val="FF0066"/>
                </a:solidFill>
              </a:rPr>
              <a:t>Conectados  con la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643834" y="2786058"/>
            <a:ext cx="12144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VE" sz="4400" b="1" dirty="0" smtClean="0"/>
              <a:t>Bus</a:t>
            </a:r>
            <a:endParaRPr lang="es-VE" sz="44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85918" y="500042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ELEMENTOS MATERIALES DEL HARDWARE</a:t>
            </a:r>
            <a:endParaRPr lang="es-CO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/>
      <p:bldP spid="4" grpId="0" animBg="1"/>
      <p:bldP spid="5" grpId="0" build="p" animBg="1" autoUpdateAnimBg="0" advAuto="0"/>
      <p:bldP spid="6" grpId="0" autoUpdateAnimBg="0"/>
      <p:bldP spid="7" grpId="0" autoUpdateAnimBg="0"/>
      <p:bldP spid="8" grpId="0" autoUpdateAnimBg="0"/>
      <p:bldP spid="9" grpId="0" animBg="1"/>
      <p:bldP spid="1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914400" y="2143125"/>
            <a:ext cx="82296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s-ES" altLang="es-ES_tradnl">
                <a:latin typeface="Tahoma" pitchFamily="34" charset="0"/>
              </a:rPr>
              <a:t>Desde los inicios de la era de la computación se ha buscado un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modelo</a:t>
            </a:r>
            <a:r>
              <a:rPr lang="es-ES" altLang="es-ES_tradnl">
                <a:latin typeface="Tahoma" pitchFamily="34" charset="0"/>
              </a:rPr>
              <a:t> eficiente para </a:t>
            </a:r>
            <a:r>
              <a:rPr lang="es-MX" altLang="es-ES_tradnl">
                <a:solidFill>
                  <a:srgbClr val="66FF33"/>
                </a:solidFill>
                <a:latin typeface="Tahoma" pitchFamily="34" charset="0"/>
              </a:rPr>
              <a:t>procesar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 </a:t>
            </a:r>
            <a:r>
              <a:rPr lang="es-MX" altLang="es-ES_tradnl">
                <a:solidFill>
                  <a:srgbClr val="66FF33"/>
                </a:solidFill>
                <a:latin typeface="Tahoma" pitchFamily="34" charset="0"/>
              </a:rPr>
              <a:t>datos</a:t>
            </a:r>
            <a:r>
              <a:rPr lang="es-MX" altLang="es-ES_tradnl">
                <a:latin typeface="Tahoma" pitchFamily="34" charset="0"/>
              </a:rPr>
              <a:t>,</a:t>
            </a:r>
            <a:r>
              <a:rPr lang="es-ES" altLang="es-ES_tradnl">
                <a:latin typeface="Tahoma" pitchFamily="34" charset="0"/>
              </a:rPr>
              <a:t> </a:t>
            </a:r>
            <a:r>
              <a:rPr lang="es-MX" altLang="es-ES_tradnl">
                <a:latin typeface="Tahoma" pitchFamily="34" charset="0"/>
              </a:rPr>
              <a:t>es decir,</a:t>
            </a:r>
            <a:r>
              <a:rPr lang="es-ES" altLang="es-ES_tradnl">
                <a:latin typeface="Tahoma" pitchFamily="34" charset="0"/>
              </a:rPr>
              <a:t> hardware</a:t>
            </a:r>
            <a:r>
              <a:rPr lang="es-MX" altLang="es-ES_tradnl">
                <a:latin typeface="Tahoma" pitchFamily="34" charset="0"/>
              </a:rPr>
              <a:t> </a:t>
            </a:r>
            <a:r>
              <a:rPr lang="es-ES" altLang="es-ES_tradnl">
                <a:latin typeface="Tahoma" pitchFamily="34" charset="0"/>
              </a:rPr>
              <a:t>capaz de </a:t>
            </a:r>
            <a:r>
              <a:rPr lang="es-MX" altLang="es-ES_tradnl">
                <a:latin typeface="Tahoma" pitchFamily="34" charset="0"/>
              </a:rPr>
              <a:t>“</a:t>
            </a:r>
            <a:r>
              <a:rPr lang="es-ES" altLang="es-ES_tradnl">
                <a:latin typeface="Tahoma" pitchFamily="34" charset="0"/>
              </a:rPr>
              <a:t>memorizar</a:t>
            </a:r>
            <a:r>
              <a:rPr lang="es-MX" altLang="es-ES_tradnl">
                <a:latin typeface="Tahoma" pitchFamily="34" charset="0"/>
              </a:rPr>
              <a:t>” datos, </a:t>
            </a:r>
            <a:r>
              <a:rPr lang="es-ES" altLang="es-ES_tradnl">
                <a:latin typeface="Tahoma" pitchFamily="34" charset="0"/>
              </a:rPr>
              <a:t> </a:t>
            </a:r>
            <a:r>
              <a:rPr lang="es-MX" altLang="es-ES_tradnl">
                <a:latin typeface="Tahoma" pitchFamily="34" charset="0"/>
              </a:rPr>
              <a:t>transformarlos y </a:t>
            </a:r>
            <a:r>
              <a:rPr lang="es-ES" altLang="es-ES_tradnl">
                <a:latin typeface="Tahoma" pitchFamily="34" charset="0"/>
              </a:rPr>
              <a:t>mostrar </a:t>
            </a:r>
            <a:r>
              <a:rPr lang="es-MX" altLang="es-ES_tradnl">
                <a:latin typeface="Tahoma" pitchFamily="34" charset="0"/>
              </a:rPr>
              <a:t>los resultados</a:t>
            </a:r>
            <a:r>
              <a:rPr lang="es-ES" altLang="es-ES_tradnl">
                <a:latin typeface="Tahoma" pitchFamily="34" charset="0"/>
              </a:rPr>
              <a:t>. </a:t>
            </a:r>
            <a:endParaRPr lang="es-MX" altLang="es-ES_tradnl">
              <a:latin typeface="Tahoma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endParaRPr lang="es-MX" altLang="es-ES_tradnl">
              <a:latin typeface="Tahoma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lang="es-ES" altLang="es-ES_tradnl">
                <a:latin typeface="Tahoma" pitchFamily="34" charset="0"/>
              </a:rPr>
              <a:t>Hacia 1950,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John Von Neumann</a:t>
            </a:r>
            <a:r>
              <a:rPr lang="es-ES" altLang="es-ES_tradnl">
                <a:latin typeface="Tahoma" pitchFamily="34" charset="0"/>
              </a:rPr>
              <a:t> tuvo la idea de construir una máquina que "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memorizar</a:t>
            </a:r>
            <a:r>
              <a:rPr lang="es-MX" altLang="es-ES_tradnl">
                <a:solidFill>
                  <a:srgbClr val="66FF33"/>
                </a:solidFill>
                <a:latin typeface="Tahoma" pitchFamily="34" charset="0"/>
              </a:rPr>
              <a:t>a</a:t>
            </a:r>
            <a:r>
              <a:rPr lang="es-ES" altLang="es-ES_tradnl">
                <a:latin typeface="Tahoma" pitchFamily="34" charset="0"/>
              </a:rPr>
              <a:t>" una serie de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órdenes</a:t>
            </a:r>
            <a:r>
              <a:rPr lang="es-ES" altLang="es-ES_tradnl">
                <a:latin typeface="Tahoma" pitchFamily="34" charset="0"/>
              </a:rPr>
              <a:t> y un </a:t>
            </a:r>
            <a:r>
              <a:rPr lang="es-MX" altLang="es-ES_tradnl">
                <a:latin typeface="Tahoma" pitchFamily="34" charset="0"/>
              </a:rPr>
              <a:t>grupo</a:t>
            </a:r>
            <a:r>
              <a:rPr lang="es-ES" altLang="es-ES_tradnl">
                <a:latin typeface="Tahoma" pitchFamily="34" charset="0"/>
              </a:rPr>
              <a:t> de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datos</a:t>
            </a:r>
            <a:r>
              <a:rPr lang="es-ES" altLang="es-ES_tradnl">
                <a:latin typeface="Tahoma" pitchFamily="34" charset="0"/>
              </a:rPr>
              <a:t>, </a:t>
            </a:r>
            <a:r>
              <a:rPr lang="es-MX" altLang="es-ES_tradnl">
                <a:latin typeface="Tahoma" pitchFamily="34" charset="0"/>
              </a:rPr>
              <a:t>para</a:t>
            </a:r>
            <a:r>
              <a:rPr lang="es-ES" altLang="es-ES_tradnl">
                <a:latin typeface="Tahoma" pitchFamily="34" charset="0"/>
              </a:rPr>
              <a:t> que pudiera luego "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trabajar sola</a:t>
            </a:r>
            <a:r>
              <a:rPr lang="es-ES" altLang="es-ES_tradnl">
                <a:latin typeface="Tahoma" pitchFamily="34" charset="0"/>
              </a:rPr>
              <a:t>" hasta lograr </a:t>
            </a:r>
            <a:r>
              <a:rPr lang="es-MX" altLang="es-ES_tradnl">
                <a:latin typeface="Tahoma" pitchFamily="34" charset="0"/>
              </a:rPr>
              <a:t>un</a:t>
            </a:r>
            <a:r>
              <a:rPr lang="es-ES" altLang="es-ES_tradnl">
                <a:latin typeface="Tahoma" pitchFamily="34" charset="0"/>
              </a:rPr>
              <a:t> </a:t>
            </a:r>
            <a:r>
              <a:rPr lang="es-ES" altLang="es-ES_tradnl">
                <a:solidFill>
                  <a:srgbClr val="66FF33"/>
                </a:solidFill>
                <a:latin typeface="Tahoma" pitchFamily="34" charset="0"/>
              </a:rPr>
              <a:t>resultado</a:t>
            </a:r>
            <a:r>
              <a:rPr lang="es-ES" altLang="es-ES_tradnl">
                <a:latin typeface="Tahoma" pitchFamily="34" charset="0"/>
              </a:rPr>
              <a:t>.</a:t>
            </a:r>
            <a:endParaRPr lang="es-ES_tradnl">
              <a:latin typeface="Tahoma" pitchFamily="34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928688" y="85725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Arquitectura Von Neumann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latin typeface="Tahoma" pitchFamily="34" charset="0"/>
              </a:rPr>
              <a:t>Relación entre los elementos de Hardware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3733800" y="3276600"/>
            <a:ext cx="2133600" cy="2233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1143000" y="4154488"/>
            <a:ext cx="1762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Dispositivos</a:t>
            </a:r>
          </a:p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de Entrada</a:t>
            </a:r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6705600" y="4154488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>
                <a:latin typeface="Tahoma" pitchFamily="34" charset="0"/>
              </a:rPr>
              <a:t>Dispositivos de Salida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2970213" y="6324600"/>
            <a:ext cx="398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s-ES_tradnl" altLang="es-ES_tradnl">
                <a:latin typeface="Tahoma" pitchFamily="34" charset="0"/>
              </a:rPr>
              <a:t>Almacenamiento Secundario</a:t>
            </a:r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>
            <a:off x="2971800" y="4559300"/>
            <a:ext cx="609600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>
            <a:off x="6096000" y="4567238"/>
            <a:ext cx="609600" cy="15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 flipV="1">
            <a:off x="5181600" y="5662613"/>
            <a:ext cx="1588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4572000" y="5662613"/>
            <a:ext cx="1588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962400" y="3429000"/>
            <a:ext cx="1677988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s-ES_tradnl" altLang="es-ES_tradnl" dirty="0">
                <a:latin typeface="Tahoma" pitchFamily="34" charset="0"/>
              </a:rPr>
              <a:t>Procesador</a:t>
            </a:r>
          </a:p>
          <a:p>
            <a:pPr algn="ctr" eaLnBrk="0" hangingPunct="0"/>
            <a:r>
              <a:rPr kumimoji="0" lang="es-ES_tradnl" altLang="es-ES_tradnl" dirty="0">
                <a:latin typeface="Tahoma" pitchFamily="34" charset="0"/>
              </a:rPr>
              <a:t>(CPU)</a:t>
            </a:r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4114800" y="4530725"/>
            <a:ext cx="1349375" cy="831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s-ES_tradnl" altLang="es-ES_tradnl" dirty="0">
                <a:latin typeface="Tahoma" pitchFamily="34" charset="0"/>
              </a:rPr>
              <a:t>Memoria</a:t>
            </a:r>
          </a:p>
          <a:p>
            <a:pPr eaLnBrk="0" hangingPunct="0"/>
            <a:r>
              <a:rPr kumimoji="0" lang="es-ES_tradnl" altLang="es-ES_tradnl" dirty="0">
                <a:latin typeface="Tahoma" pitchFamily="34" charset="0"/>
              </a:rPr>
              <a:t>Principal</a:t>
            </a: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914400" y="2452688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solidFill>
                  <a:srgbClr val="66FF33"/>
                </a:solidFill>
                <a:latin typeface="Tahoma" pitchFamily="34" charset="0"/>
              </a:rPr>
              <a:t>Arquitectura Von Neumann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785813" y="1714500"/>
            <a:ext cx="8229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>
                <a:latin typeface="Tahoma" pitchFamily="34" charset="0"/>
              </a:rPr>
              <a:t>Es el procedimiento mediante el cual los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datos</a:t>
            </a:r>
            <a:r>
              <a:rPr kumimoji="0" lang="es-ES_tradnl">
                <a:latin typeface="Tahoma" pitchFamily="34" charset="0"/>
              </a:rPr>
              <a:t> crudos se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transforman</a:t>
            </a:r>
            <a:r>
              <a:rPr kumimoji="0" lang="es-ES_tradnl">
                <a:latin typeface="Tahoma" pitchFamily="34" charset="0"/>
              </a:rPr>
              <a:t> en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información</a:t>
            </a:r>
            <a:r>
              <a:rPr kumimoji="0" lang="es-ES_tradnl">
                <a:latin typeface="Tahoma" pitchFamily="34" charset="0"/>
              </a:rPr>
              <a:t> útil.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Para realizar esta transformación, </a:t>
            </a:r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intervienen</a:t>
            </a:r>
            <a:r>
              <a:rPr kumimoji="0" lang="es-ES_tradnl">
                <a:latin typeface="Tahoma" pitchFamily="34" charset="0"/>
              </a:rPr>
              <a:t> dos componentes de hardware: </a:t>
            </a:r>
          </a:p>
          <a:p>
            <a:pPr algn="ctr" eaLnBrk="0" hangingPunct="0"/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El procesador y la memoria principal</a:t>
            </a:r>
            <a:r>
              <a:rPr kumimoji="0" lang="es-ES_tradnl">
                <a:latin typeface="Tahoma" pitchFamily="34" charset="0"/>
              </a:rPr>
              <a:t> </a:t>
            </a:r>
          </a:p>
          <a:p>
            <a:pPr algn="ctr" eaLnBrk="0" hangingPunct="0"/>
            <a:endParaRPr kumimoji="0" lang="es-ES_tradnl">
              <a:latin typeface="Tahoma" pitchFamily="34" charset="0"/>
            </a:endParaRPr>
          </a:p>
          <a:p>
            <a:pPr algn="ctr" eaLnBrk="0" hangingPunct="0"/>
            <a:r>
              <a:rPr kumimoji="0" lang="es-ES_tradnl">
                <a:latin typeface="Tahoma" pitchFamily="34" charset="0"/>
              </a:rPr>
              <a:t>El procesador también se conoce como: </a:t>
            </a:r>
          </a:p>
          <a:p>
            <a:pPr algn="ctr" eaLnBrk="0" hangingPunct="0"/>
            <a:r>
              <a:rPr kumimoji="0" lang="es-ES_tradnl">
                <a:solidFill>
                  <a:srgbClr val="66FF33"/>
                </a:solidFill>
                <a:latin typeface="Tahoma" pitchFamily="34" charset="0"/>
              </a:rPr>
              <a:t>Unidad Central de Procesamiento (CPU)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928688" y="28575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600" b="1">
                <a:solidFill>
                  <a:srgbClr val="66FF33"/>
                </a:solidFill>
                <a:latin typeface="Tahoma" pitchFamily="34" charset="0"/>
              </a:rPr>
              <a:t>Procesamiento de datos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28688" y="2357438"/>
            <a:ext cx="5638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Físicamente, son pequeños chips llamados microprocesadores.</a:t>
            </a:r>
          </a:p>
          <a:p>
            <a:pPr eaLnBrk="0" hangingPunct="0">
              <a:buFontTx/>
              <a:buChar char="•"/>
            </a:pPr>
            <a:endParaRPr kumimoji="0" lang="es-ES_tradnl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Es el “</a:t>
            </a:r>
            <a:r>
              <a:rPr kumimoji="0" lang="es-ES_tradnl" dirty="0">
                <a:solidFill>
                  <a:srgbClr val="66FF33"/>
                </a:solidFill>
                <a:latin typeface="Tahoma" pitchFamily="34" charset="0"/>
              </a:rPr>
              <a:t>Cerebro</a:t>
            </a:r>
            <a:r>
              <a:rPr kumimoji="0" lang="es-ES_tradnl" dirty="0">
                <a:latin typeface="Tahoma" pitchFamily="34" charset="0"/>
              </a:rPr>
              <a:t>” de la computadora.</a:t>
            </a:r>
          </a:p>
          <a:p>
            <a:pPr eaLnBrk="0" hangingPunct="0">
              <a:buFontTx/>
              <a:buChar char="•"/>
            </a:pPr>
            <a:endParaRPr kumimoji="0" lang="es-ES_tradnl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Es el lugar donde se </a:t>
            </a:r>
            <a:r>
              <a:rPr kumimoji="0" lang="es-ES_tradnl" dirty="0">
                <a:solidFill>
                  <a:srgbClr val="66FF33"/>
                </a:solidFill>
                <a:latin typeface="Tahoma" pitchFamily="34" charset="0"/>
              </a:rPr>
              <a:t>manipulan los datos</a:t>
            </a:r>
            <a:r>
              <a:rPr kumimoji="0" lang="es-ES_tradnl" dirty="0">
                <a:latin typeface="Tahoma" pitchFamily="34" charset="0"/>
              </a:rPr>
              <a:t>.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85813" y="1000125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El procesador o CPU</a:t>
            </a:r>
          </a:p>
        </p:txBody>
      </p:sp>
      <p:pic>
        <p:nvPicPr>
          <p:cNvPr id="14340" name="Picture 10" descr="cpu-assor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786063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537845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Compuesto por dos elementos: </a:t>
            </a:r>
            <a:r>
              <a:rPr kumimoji="0" lang="es-ES_tradnl" dirty="0">
                <a:solidFill>
                  <a:srgbClr val="66FF33"/>
                </a:solidFill>
                <a:latin typeface="Tahoma" pitchFamily="34" charset="0"/>
              </a:rPr>
              <a:t>La Unidad de Control y la Unidad Aritmética-Lógica</a:t>
            </a:r>
            <a:r>
              <a:rPr kumimoji="0" lang="es-ES_tradnl" dirty="0"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428604"/>
            <a:ext cx="75009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800" dirty="0" smtClean="0"/>
              <a:t>Capacidad de trabajo interactivo entre varios actores mediante la implementación de sistemas de colaboración por medios electrónicos. </a:t>
            </a:r>
          </a:p>
          <a:p>
            <a:endParaRPr lang="es-CO" sz="2800" dirty="0" smtClean="0"/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Acceder a contenidos y servicios de las instituciones del estado. </a:t>
            </a:r>
          </a:p>
          <a:p>
            <a:pPr>
              <a:buFont typeface="Arial" pitchFamily="34" charset="0"/>
              <a:buChar char="•"/>
            </a:pPr>
            <a:endParaRPr lang="es-CO" sz="2800" dirty="0" smtClean="0"/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Automatizar procesos y trámites para colocarlos en Línea. </a:t>
            </a:r>
          </a:p>
          <a:p>
            <a:endParaRPr lang="es-CO" sz="2800" dirty="0" smtClean="0"/>
          </a:p>
          <a:p>
            <a:pPr>
              <a:buFont typeface="Arial" pitchFamily="34" charset="0"/>
              <a:buChar char="•"/>
            </a:pPr>
            <a:r>
              <a:rPr lang="es-CO" sz="2800" dirty="0" smtClean="0"/>
              <a:t> Identificar ventajas de cómo el estado puede conseguir poder de negociación ante los fabricantes o proveedores de infraestructura y servicios.</a:t>
            </a:r>
            <a:br>
              <a:rPr lang="es-CO" sz="2800" dirty="0" smtClean="0"/>
            </a:br>
            <a:endParaRPr lang="es-CO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838200" y="2357430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 Administra los recursos del computador, es decir, la memoria, los dispositivos de entrada, los de salida y los de almacenamiento.</a:t>
            </a:r>
          </a:p>
          <a:p>
            <a:pPr eaLnBrk="0" hangingPunct="0"/>
            <a:endParaRPr kumimoji="0" lang="es-ES_tradnl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 Contiene un conjunto de instrucciones básicas que permiten tal administración</a:t>
            </a:r>
          </a:p>
          <a:p>
            <a:pPr eaLnBrk="0" hangingPunct="0"/>
            <a:endParaRPr kumimoji="0" lang="es-ES_tradnl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  Transfiere los datos a la Unidad Aritmética-Lógica, para su procesamiento.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857224" y="285728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 dirty="0">
                <a:solidFill>
                  <a:srgbClr val="66FF33"/>
                </a:solidFill>
                <a:latin typeface="Tahoma" pitchFamily="34" charset="0"/>
              </a:rPr>
              <a:t>El procesador o CPU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28662" y="1428736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 b="1" dirty="0">
                <a:latin typeface="Tahoma" pitchFamily="34" charset="0"/>
              </a:rPr>
              <a:t>La Unidad de Control (UC)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838200" y="2643182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 Ejecuta operaciones aritméticas y pruebas lógicas entre operandos.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Procesa los datos mediante la manipulación de números, letras y símbolos.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14348" y="428604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 dirty="0">
                <a:solidFill>
                  <a:srgbClr val="66FF33"/>
                </a:solidFill>
                <a:latin typeface="Tahoma" pitchFamily="34" charset="0"/>
              </a:rPr>
              <a:t>El procesador o CPU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857224" y="1714488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 b="1" dirty="0">
                <a:latin typeface="Tahoma" pitchFamily="34" charset="0"/>
              </a:rPr>
              <a:t>La Unidad Aritmética-Lógica (UAL)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838200" y="235743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Presente en computadoras IBM y compatibles.</a:t>
            </a:r>
          </a:p>
          <a:p>
            <a:pPr eaLnBrk="0" hangingPunct="0">
              <a:buFontTx/>
              <a:buChar char="•"/>
            </a:pPr>
            <a:endParaRPr kumimoji="0" lang="es-ES_tradnl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Modelos:	8086 (año 1981), …286, 386, 486</a:t>
            </a:r>
          </a:p>
          <a:p>
            <a:pPr eaLnBrk="0" hangingPunct="0"/>
            <a:r>
              <a:rPr kumimoji="0" lang="es-ES_tradnl" dirty="0">
                <a:latin typeface="Tahoma" pitchFamily="34" charset="0"/>
              </a:rPr>
              <a:t>		Pentium, Pentium Pro, …, Pentium IV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57224" y="285728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 dirty="0">
                <a:solidFill>
                  <a:srgbClr val="66FF33"/>
                </a:solidFill>
                <a:latin typeface="Tahoma" pitchFamily="34" charset="0"/>
              </a:rPr>
              <a:t>El procesador o CPU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928662" y="1357298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 dirty="0">
                <a:latin typeface="Tahoma" pitchFamily="34" charset="0"/>
              </a:rPr>
              <a:t>Tecnología INTEL</a:t>
            </a:r>
          </a:p>
        </p:txBody>
      </p:sp>
      <p:pic>
        <p:nvPicPr>
          <p:cNvPr id="123910" name="Picture 6" descr="pag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00570"/>
            <a:ext cx="24384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14942" y="928670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dirty="0" smtClean="0">
                <a:solidFill>
                  <a:srgbClr val="66FF33"/>
                </a:solidFill>
              </a:rPr>
              <a:t>Intel </a:t>
            </a:r>
            <a:r>
              <a:rPr lang="es-CO" sz="3600" dirty="0" err="1" smtClean="0">
                <a:solidFill>
                  <a:srgbClr val="66FF33"/>
                </a:solidFill>
              </a:rPr>
              <a:t>core</a:t>
            </a:r>
            <a:r>
              <a:rPr lang="es-CO" sz="3600" dirty="0" smtClean="0">
                <a:solidFill>
                  <a:srgbClr val="66FF33"/>
                </a:solidFill>
              </a:rPr>
              <a:t> </a:t>
            </a:r>
            <a:r>
              <a:rPr lang="es-CO" sz="3600" dirty="0" err="1" smtClean="0">
                <a:solidFill>
                  <a:srgbClr val="66FF33"/>
                </a:solidFill>
              </a:rPr>
              <a:t>duo</a:t>
            </a:r>
            <a:endParaRPr lang="es-CO" sz="3600" dirty="0">
              <a:solidFill>
                <a:srgbClr val="66FF33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000628" y="1928802"/>
          <a:ext cx="3429024" cy="24688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63173"/>
                <a:gridCol w="1165851"/>
              </a:tblGrid>
              <a:tr h="0">
                <a:tc>
                  <a:txBody>
                    <a:bodyPr/>
                    <a:lstStyle/>
                    <a:p>
                      <a:r>
                        <a:rPr lang="es-CO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Producción: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Desde 2006 hasta 2008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O">
                          <a:ln>
                            <a:solidFill>
                              <a:schemeClr val="tx1"/>
                            </a:solidFill>
                          </a:ln>
                        </a:rPr>
                        <a:t>Fabricante: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>
                          <a:ln>
                            <a:solidFill>
                              <a:schemeClr val="tx1"/>
                            </a:solidFill>
                          </a:ln>
                          <a:hlinkClick r:id="rId2" action="ppaction://hlinkfile" tooltip="Intel"/>
                        </a:rPr>
                        <a:t>Intel</a:t>
                      </a:r>
                      <a:endParaRPr lang="es-CO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CO" dirty="0">
                          <a:ln>
                            <a:solidFill>
                              <a:schemeClr val="tx1"/>
                            </a:solidFill>
                          </a:ln>
                          <a:hlinkClick r:id="rId3" action="ppaction://hlinkfile" tooltip="Frecuencia de reloj"/>
                        </a:rPr>
                        <a:t>Velocidad</a:t>
                      </a:r>
                      <a:r>
                        <a:rPr lang="es-CO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de </a:t>
                      </a:r>
                      <a:r>
                        <a:rPr lang="es-CO" dirty="0">
                          <a:ln>
                            <a:solidFill>
                              <a:schemeClr val="tx1"/>
                            </a:solidFill>
                          </a:ln>
                          <a:hlinkClick r:id="rId4" action="ppaction://hlinkfile" tooltip="CPU"/>
                        </a:rPr>
                        <a:t>CPU</a:t>
                      </a:r>
                      <a:r>
                        <a:rPr lang="es-CO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1.06 </a:t>
                      </a:r>
                      <a:r>
                        <a:rPr lang="pt-BR" dirty="0">
                          <a:ln>
                            <a:solidFill>
                              <a:schemeClr val="tx1"/>
                            </a:solidFill>
                          </a:ln>
                          <a:hlinkClick r:id="rId5" action="ppaction://hlinkfile" tooltip="GHz"/>
                        </a:rPr>
                        <a:t>GHz</a:t>
                      </a:r>
                      <a:r>
                        <a:rPr lang="pt-BR" dirty="0">
                          <a:ln>
                            <a:solidFill>
                              <a:schemeClr val="tx1"/>
                            </a:solidFill>
                          </a:ln>
                        </a:rPr>
                        <a:t> a 2.50 </a:t>
                      </a:r>
                      <a:r>
                        <a:rPr lang="pt-BR" dirty="0">
                          <a:ln>
                            <a:solidFill>
                              <a:schemeClr val="tx1"/>
                            </a:solidFill>
                          </a:ln>
                          <a:hlinkClick r:id="rId5" action="ppaction://hlinkfile" tooltip="GHz"/>
                        </a:rPr>
                        <a:t>GHz</a:t>
                      </a:r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571604" y="1000108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dirty="0" smtClean="0">
                <a:solidFill>
                  <a:srgbClr val="66FF33"/>
                </a:solidFill>
              </a:rPr>
              <a:t>Pentium  IV</a:t>
            </a:r>
            <a:endParaRPr lang="es-CO" sz="3600" dirty="0">
              <a:solidFill>
                <a:srgbClr val="66FF33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142976" y="1928802"/>
          <a:ext cx="3000396" cy="2434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00198"/>
                <a:gridCol w="1500198"/>
              </a:tblGrid>
              <a:tr h="1331671">
                <a:tc>
                  <a:txBody>
                    <a:bodyPr/>
                    <a:lstStyle/>
                    <a:p>
                      <a:r>
                        <a:rPr lang="es-CO" dirty="0"/>
                        <a:t>Producción: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/>
                        <a:t>Desde 2000 hasta 2008</a:t>
                      </a:r>
                    </a:p>
                  </a:txBody>
                  <a:tcPr anchor="ctr"/>
                </a:tc>
              </a:tr>
              <a:tr h="401065">
                <a:tc>
                  <a:txBody>
                    <a:bodyPr/>
                    <a:lstStyle/>
                    <a:p>
                      <a:r>
                        <a:rPr lang="es-CO"/>
                        <a:t>Fabricante: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>
                          <a:hlinkClick r:id="rId2" action="ppaction://hlinkfile" tooltip="Intel"/>
                        </a:rPr>
                        <a:t>Intel</a:t>
                      </a:r>
                      <a:endParaRPr lang="es-CO"/>
                    </a:p>
                  </a:txBody>
                  <a:tcPr anchor="ctr"/>
                </a:tc>
              </a:tr>
              <a:tr h="701864">
                <a:tc>
                  <a:txBody>
                    <a:bodyPr/>
                    <a:lstStyle/>
                    <a:p>
                      <a:r>
                        <a:rPr lang="es-CO">
                          <a:hlinkClick r:id="rId3" action="ppaction://hlinkfile" tooltip="Frecuencia de reloj"/>
                        </a:rPr>
                        <a:t>Velocidad</a:t>
                      </a:r>
                      <a:r>
                        <a:rPr lang="es-CO"/>
                        <a:t> de </a:t>
                      </a:r>
                      <a:r>
                        <a:rPr lang="es-CO">
                          <a:hlinkClick r:id="rId4" action="ppaction://hlinkfile" tooltip="CPU"/>
                        </a:rPr>
                        <a:t>CPU</a:t>
                      </a:r>
                      <a:r>
                        <a:rPr lang="es-CO"/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1,3 </a:t>
                      </a:r>
                      <a:r>
                        <a:rPr lang="pt-BR" dirty="0">
                          <a:hlinkClick r:id="rId5" action="ppaction://hlinkfile" tooltip="GHz"/>
                        </a:rPr>
                        <a:t>GHz</a:t>
                      </a:r>
                      <a:r>
                        <a:rPr lang="pt-BR" dirty="0"/>
                        <a:t> a 3,8 </a:t>
                      </a:r>
                      <a:r>
                        <a:rPr lang="pt-BR" dirty="0">
                          <a:hlinkClick r:id="rId5" action="ppaction://hlinkfile" tooltip="GHz"/>
                        </a:rPr>
                        <a:t>GHz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857224" y="2500306"/>
            <a:ext cx="3657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Similar a INTEL.</a:t>
            </a:r>
          </a:p>
          <a:p>
            <a:pPr eaLnBrk="0" hangingPunct="0">
              <a:buFontTx/>
              <a:buChar char="•"/>
            </a:pPr>
            <a:endParaRPr kumimoji="0" lang="es-ES_tradnl" dirty="0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Modelos:	5x86</a:t>
            </a:r>
          </a:p>
          <a:p>
            <a:pPr eaLnBrk="0" hangingPunct="0"/>
            <a:r>
              <a:rPr kumimoji="0" lang="es-ES_tradnl" dirty="0">
                <a:latin typeface="Tahoma" pitchFamily="34" charset="0"/>
              </a:rPr>
              <a:t>		K5</a:t>
            </a:r>
          </a:p>
          <a:p>
            <a:pPr eaLnBrk="0" hangingPunct="0"/>
            <a:r>
              <a:rPr kumimoji="0" lang="es-ES_tradnl" dirty="0">
                <a:latin typeface="Tahoma" pitchFamily="34" charset="0"/>
              </a:rPr>
              <a:t>		K6</a:t>
            </a:r>
          </a:p>
          <a:p>
            <a:pPr eaLnBrk="0" hangingPunct="0"/>
            <a:r>
              <a:rPr kumimoji="0" lang="es-ES_tradnl" dirty="0">
                <a:latin typeface="Tahoma" pitchFamily="34" charset="0"/>
              </a:rPr>
              <a:t>		K7 o </a:t>
            </a:r>
            <a:r>
              <a:rPr kumimoji="0" lang="es-ES_tradnl" dirty="0" err="1" smtClean="0">
                <a:latin typeface="Tahoma" pitchFamily="34" charset="0"/>
              </a:rPr>
              <a:t>Athlon</a:t>
            </a:r>
            <a:endParaRPr kumimoji="0" lang="es-ES_tradnl" dirty="0" smtClean="0">
              <a:latin typeface="Tahoma" pitchFamily="34" charset="0"/>
            </a:endParaRPr>
          </a:p>
          <a:p>
            <a:pPr eaLnBrk="0" hangingPunct="0"/>
            <a:endParaRPr kumimoji="0" lang="es-ES_tradnl" dirty="0">
              <a:latin typeface="Tahoma" pitchFamily="34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57224" y="57148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 dirty="0">
                <a:solidFill>
                  <a:srgbClr val="66FF33"/>
                </a:solidFill>
                <a:latin typeface="Tahoma" pitchFamily="34" charset="0"/>
              </a:rPr>
              <a:t>El procesador o CPU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066800" y="1714488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 b="1" dirty="0">
                <a:latin typeface="Tahoma" pitchFamily="34" charset="0"/>
              </a:rPr>
              <a:t>Tecnología AMD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929190" y="4000504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dirty="0">
                <a:latin typeface="Tahoma" pitchFamily="34" charset="0"/>
              </a:rPr>
              <a:t>Todos equivalentes a modelos Pentium</a:t>
            </a:r>
          </a:p>
        </p:txBody>
      </p:sp>
      <p:sp>
        <p:nvSpPr>
          <p:cNvPr id="125960" name="AutoShape 8"/>
          <p:cNvSpPr>
            <a:spLocks/>
          </p:cNvSpPr>
          <p:nvPr/>
        </p:nvSpPr>
        <p:spPr bwMode="auto">
          <a:xfrm>
            <a:off x="4495800" y="3810000"/>
            <a:ext cx="228600" cy="1447800"/>
          </a:xfrm>
          <a:prstGeom prst="rightBrace">
            <a:avLst>
              <a:gd name="adj1" fmla="val 52778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125961" name="Picture 9" descr="pag60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953000"/>
            <a:ext cx="1828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928662" y="5643578"/>
            <a:ext cx="4600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Procesador AMD </a:t>
            </a:r>
            <a:r>
              <a:rPr lang="es-CO" b="1" dirty="0" err="1" smtClean="0"/>
              <a:t>Athlon</a:t>
            </a:r>
            <a:r>
              <a:rPr lang="es-CO" b="1" dirty="0" smtClean="0"/>
              <a:t>™ Dual-</a:t>
            </a:r>
            <a:r>
              <a:rPr lang="es-CO" b="1" dirty="0" err="1" smtClean="0"/>
              <a:t>Core</a:t>
            </a:r>
            <a:endParaRPr lang="es-C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928688" y="3286125"/>
            <a:ext cx="5257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Se iniciaron como fabricantes de coprocesadores matemáticos.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Orientados a PC de bajo costo y bajo desempeño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57250" y="1071563"/>
            <a:ext cx="807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600" b="1">
                <a:solidFill>
                  <a:srgbClr val="66FF33"/>
                </a:solidFill>
                <a:latin typeface="Tahoma" pitchFamily="34" charset="0"/>
              </a:rPr>
              <a:t>El procesador o CPU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85813" y="207168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2800">
                <a:latin typeface="Tahoma" pitchFamily="34" charset="0"/>
              </a:rPr>
              <a:t>Tecnología Cyrix</a:t>
            </a:r>
          </a:p>
        </p:txBody>
      </p:sp>
      <p:pic>
        <p:nvPicPr>
          <p:cNvPr id="126985" name="Picture 9" descr="pag60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286125"/>
            <a:ext cx="1828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928688" y="1928813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Físicamente, son pequeños chips conectados a la tarjeta principal de la computadora.</a:t>
            </a:r>
          </a:p>
          <a:p>
            <a:pPr eaLnBrk="0" hangingPunct="0">
              <a:buFontTx/>
              <a:buChar char="•"/>
            </a:pPr>
            <a:endParaRPr kumimoji="0" lang="es-ES_tradnl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Almacena información vital para la operación de la computadora y para el procesamiento de los datos.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85813" y="85725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Memoria principal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928688" y="4286250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kumimoji="0" lang="es-ES_tradnl">
                <a:latin typeface="Tahoma" pitchFamily="34" charset="0"/>
              </a:rPr>
              <a:t>Tipos de memoria principal:</a:t>
            </a:r>
          </a:p>
          <a:p>
            <a:pPr marL="457200" indent="-457200" eaLnBrk="0" hangingPunct="0"/>
            <a:endParaRPr kumimoji="0" lang="es-ES_tradnl">
              <a:latin typeface="Tahoma" pitchFamily="34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kumimoji="0" lang="es-ES_tradnl">
                <a:latin typeface="Tahoma" pitchFamily="34" charset="0"/>
              </a:rPr>
              <a:t>Memoria ROM (Read Only Memory)</a:t>
            </a:r>
          </a:p>
          <a:p>
            <a:pPr marL="457200" indent="-457200" eaLnBrk="0" hangingPunct="0">
              <a:buFontTx/>
              <a:buAutoNum type="arabicPeriod"/>
            </a:pPr>
            <a:r>
              <a:rPr kumimoji="0" lang="es-ES_tradnl">
                <a:latin typeface="Tahoma" pitchFamily="34" charset="0"/>
              </a:rPr>
              <a:t>Memoria RAM (Random Access Memory)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14400" y="2139950"/>
            <a:ext cx="5715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Sólo de lectura.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Permanente (No volátil).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Los datos no pueden cambiarse.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Contiene toda la información necesaria para iniciar la operación del computador.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Su contenido lo graba el fabricante.</a:t>
            </a:r>
          </a:p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Puede tener dos variantes:</a:t>
            </a:r>
          </a:p>
          <a:p>
            <a:pPr lvl="1" eaLnBrk="0" hangingPunct="0">
              <a:buFontTx/>
              <a:buChar char="–"/>
            </a:pPr>
            <a:r>
              <a:rPr kumimoji="0" lang="es-ES_tradnl" altLang="es-ES_tradnl">
                <a:latin typeface="Tahoma" pitchFamily="34" charset="0"/>
              </a:rPr>
              <a:t> PROM : No puede ser modificada </a:t>
            </a:r>
          </a:p>
          <a:p>
            <a:pPr lvl="1" eaLnBrk="0" hangingPunct="0">
              <a:buFontTx/>
              <a:buChar char="–"/>
            </a:pPr>
            <a:r>
              <a:rPr kumimoji="0" lang="es-ES_tradnl" altLang="es-ES_tradnl">
                <a:latin typeface="Tahoma" pitchFamily="34" charset="0"/>
              </a:rPr>
              <a:t> EPROM: chip que puede ser borrado con luz  ultra violeta.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Forma parte de la categoría conocida como “</a:t>
            </a:r>
            <a:r>
              <a:rPr kumimoji="0" lang="es-ES_tradnl" i="1">
                <a:latin typeface="Tahoma" pitchFamily="34" charset="0"/>
              </a:rPr>
              <a:t>firmware</a:t>
            </a:r>
            <a:r>
              <a:rPr kumimoji="0" lang="es-ES_tradnl">
                <a:latin typeface="Tahoma" pitchFamily="34" charset="0"/>
              </a:rPr>
              <a:t>”.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629400" y="2870200"/>
            <a:ext cx="2133600" cy="3048000"/>
            <a:chOff x="4176" y="1488"/>
            <a:chExt cx="1344" cy="1920"/>
          </a:xfrm>
        </p:grpSpPr>
        <p:sp>
          <p:nvSpPr>
            <p:cNvPr id="22533" name="Rectangle 8"/>
            <p:cNvSpPr>
              <a:spLocks noChangeArrowheads="1"/>
            </p:cNvSpPr>
            <p:nvPr/>
          </p:nvSpPr>
          <p:spPr bwMode="auto">
            <a:xfrm>
              <a:off x="4224" y="1536"/>
              <a:ext cx="1296" cy="187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22534" name="Picture 6" descr="A:\pag50-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76" y="1488"/>
              <a:ext cx="1287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928688" y="85725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Memoria 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642910" y="1928802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MX" dirty="0">
                <a:latin typeface="Arial" charset="0"/>
              </a:rPr>
              <a:t>En las computadoras personales, es el firmware encargado de cargar el sistema operativo del computador y verificar los componentes de hardware disponibles</a:t>
            </a:r>
            <a:r>
              <a:rPr kumimoji="0" lang="es-ES_tradnl" altLang="es-ES_tradnl" dirty="0">
                <a:latin typeface="Tahoma" pitchFamily="34" charset="0"/>
              </a:rPr>
              <a:t>.</a:t>
            </a:r>
            <a:endParaRPr kumimoji="0" lang="es-ES_tradnl" dirty="0">
              <a:latin typeface="Tahoma" pitchFamily="34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857250" y="785813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El BIOS (Basic Input/Output System)</a:t>
            </a:r>
          </a:p>
        </p:txBody>
      </p:sp>
      <p:pic>
        <p:nvPicPr>
          <p:cNvPr id="130056" name="Picture 8" descr="http://static.howstuffworks.com/gif/bi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929063"/>
            <a:ext cx="28463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7" name="Picture 9" descr="http://static.howstuffworks.com/gif/bios-scree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214813"/>
            <a:ext cx="4572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38200" y="4071938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De acceso aleatorio.</a:t>
            </a:r>
          </a:p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Temporal (Volátil).</a:t>
            </a:r>
          </a:p>
          <a:p>
            <a:pPr eaLnBrk="0" hangingPunct="0">
              <a:buFontTx/>
              <a:buChar char="•"/>
            </a:pPr>
            <a:r>
              <a:rPr kumimoji="0" lang="es-ES_tradnl" dirty="0">
                <a:latin typeface="Tahoma" pitchFamily="34" charset="0"/>
              </a:rPr>
              <a:t> Los datos pueden cambiarse.</a:t>
            </a:r>
          </a:p>
          <a:p>
            <a:pPr eaLnBrk="0" hangingPunct="0">
              <a:buFontTx/>
              <a:buChar char="•"/>
            </a:pPr>
            <a:r>
              <a:rPr kumimoji="0" lang="es-ES_tradnl" altLang="es-ES_tradnl" dirty="0">
                <a:latin typeface="Tahoma" pitchFamily="34" charset="0"/>
              </a:rPr>
              <a:t> Durante el procesamiento, todos los programas y datos deben ser transferidos a la memoria RAM, desde un dispositivo de entrada o de almacenamiento secundario.</a:t>
            </a:r>
            <a:endParaRPr kumimoji="0" lang="es-ES_tradnl" dirty="0">
              <a:latin typeface="Tahoma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72066" y="1881190"/>
            <a:ext cx="3886200" cy="1905000"/>
            <a:chOff x="3120" y="1296"/>
            <a:chExt cx="2448" cy="1200"/>
          </a:xfrm>
        </p:grpSpPr>
        <p:sp>
          <p:nvSpPr>
            <p:cNvPr id="24581" name="Rectangle 8"/>
            <p:cNvSpPr>
              <a:spLocks noChangeArrowheads="1"/>
            </p:cNvSpPr>
            <p:nvPr/>
          </p:nvSpPr>
          <p:spPr bwMode="auto">
            <a:xfrm>
              <a:off x="3168" y="1344"/>
              <a:ext cx="2400" cy="11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24582" name="Picture 6" descr="A:\pag50-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0" y="1296"/>
              <a:ext cx="2400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928688" y="928688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Memoria 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57232"/>
            <a:ext cx="8458200" cy="1143000"/>
          </a:xfrm>
        </p:spPr>
        <p:txBody>
          <a:bodyPr/>
          <a:lstStyle/>
          <a:p>
            <a:r>
              <a:rPr lang="es-VE" dirty="0"/>
              <a:t>Ordenadores o Computadoras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1524000"/>
          </a:xfrm>
        </p:spPr>
        <p:txBody>
          <a:bodyPr/>
          <a:lstStyle/>
          <a:p>
            <a:r>
              <a:rPr lang="es-VE" sz="3200" dirty="0"/>
              <a:t>Historia y Evolución</a:t>
            </a:r>
            <a:endParaRPr lang="es-VE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90600" y="3657600"/>
            <a:ext cx="6781800" cy="2289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VE" sz="3600" b="0">
                <a:latin typeface="Book Antiqua" pitchFamily="18" charset="0"/>
              </a:rPr>
              <a:t>De los Ordenadores Analógicos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VE" sz="3600" b="0">
                <a:latin typeface="Book Antiqua" pitchFamily="18" charset="0"/>
              </a:rPr>
              <a:t> a los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VE" sz="3600" b="0">
                <a:latin typeface="Book Antiqua" pitchFamily="18" charset="0"/>
              </a:rPr>
              <a:t> Ordenadores Digitales</a:t>
            </a:r>
            <a:endParaRPr lang="es-VE" sz="1600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 advAuto="0"/>
      <p:bldP spid="31747" grpId="0" autoUpdateAnimBg="0"/>
      <p:bldP spid="31748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838200" y="45720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Todos los datos e instrucciones tiene una ubicación específica en la RAM, que se denomina dirección.</a:t>
            </a:r>
          </a:p>
          <a:p>
            <a:pPr eaLnBrk="0" hangingPunct="0">
              <a:buFontTx/>
              <a:buChar char="•"/>
            </a:pPr>
            <a:r>
              <a:rPr kumimoji="0" lang="es-ES_tradnl" altLang="es-ES_tradnl">
                <a:latin typeface="Tahoma" pitchFamily="34" charset="0"/>
              </a:rPr>
              <a:t> El contenido que se encuentra en cada dirección cambia constantemente, conforme se ejecutan diferentes programas y se procesan nuevos datos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785813" y="5715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Memoria RAM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95600" y="2438400"/>
            <a:ext cx="3886200" cy="1905000"/>
            <a:chOff x="3120" y="1296"/>
            <a:chExt cx="2448" cy="1200"/>
          </a:xfrm>
        </p:grpSpPr>
        <p:sp>
          <p:nvSpPr>
            <p:cNvPr id="25605" name="Rectangle 9"/>
            <p:cNvSpPr>
              <a:spLocks noChangeArrowheads="1"/>
            </p:cNvSpPr>
            <p:nvPr/>
          </p:nvSpPr>
          <p:spPr bwMode="auto">
            <a:xfrm>
              <a:off x="3168" y="1344"/>
              <a:ext cx="2400" cy="115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25606" name="Picture 10" descr="A:\pag50-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20" y="1296"/>
              <a:ext cx="2400" cy="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38200" y="257175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Son placas que contienen los chips de memoria y que se conectan a la tarjeta principal de la computadora. Son las piezas que se adquieren, para ampliar la memoria RAM del computador.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14375" y="785813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Memoria RAM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38200" y="17145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Módulos de memoria</a:t>
            </a:r>
            <a:endParaRPr kumimoji="0" lang="es-ES_tradnl" sz="2800">
              <a:latin typeface="Tahoma" pitchFamily="34" charset="0"/>
            </a:endParaRPr>
          </a:p>
        </p:txBody>
      </p:sp>
      <p:pic>
        <p:nvPicPr>
          <p:cNvPr id="131081" name="Picture 9" descr="di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4214813"/>
            <a:ext cx="3817938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build="p" autoUpdateAnimBg="0"/>
      <p:bldP spid="13108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38200" y="31400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SIMM: </a:t>
            </a:r>
            <a:r>
              <a:rPr lang="es-ES">
                <a:latin typeface="Tahoma" pitchFamily="34" charset="0"/>
              </a:rPr>
              <a:t>módulo simple de memoria en línea (single in-line memory module)</a:t>
            </a:r>
            <a:r>
              <a:rPr kumimoji="0" lang="es-ES_tradnl" altLang="es-ES_tradnl">
                <a:latin typeface="Tahoma" pitchFamily="34" charset="0"/>
              </a:rPr>
              <a:t>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85813" y="928688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Memoria RAM</a:t>
            </a: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838200" y="1857375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Tipos de módulos de memoria</a:t>
            </a:r>
            <a:endParaRPr kumimoji="0" lang="es-ES_tradnl" sz="2800">
              <a:latin typeface="Tahoma" pitchFamily="34" charset="0"/>
            </a:endParaRPr>
          </a:p>
        </p:txBody>
      </p:sp>
      <p:pic>
        <p:nvPicPr>
          <p:cNvPr id="132103" name="Picture 7" descr="SI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70375"/>
            <a:ext cx="36576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8" descr="http://static.howstuffworks.com/gif/ram-si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410200"/>
            <a:ext cx="36576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10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000125" y="2643188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_tradnl" altLang="es-ES_tradnl">
                <a:latin typeface="Tahoma" pitchFamily="34" charset="0"/>
              </a:rPr>
              <a:t>DIMM: </a:t>
            </a:r>
            <a:r>
              <a:rPr lang="es-ES">
                <a:latin typeface="Tahoma" pitchFamily="34" charset="0"/>
              </a:rPr>
              <a:t>módulo doble de memoria en línea (dual in-line memory module)</a:t>
            </a:r>
            <a:r>
              <a:rPr kumimoji="0" lang="es-ES_tradnl" altLang="es-ES_tradnl">
                <a:latin typeface="Tahoma" pitchFamily="34" charset="0"/>
              </a:rPr>
              <a:t>.</a:t>
            </a:r>
            <a:endParaRPr kumimoji="0" lang="es-ES_tradnl">
              <a:latin typeface="Tahoma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57250" y="785813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Memoria RAM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838200" y="17145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>
                <a:latin typeface="Tahoma" pitchFamily="34" charset="0"/>
              </a:rPr>
              <a:t>Tipos de módulos de memoria</a:t>
            </a:r>
            <a:endParaRPr kumimoji="0" lang="es-ES_tradnl" sz="2800">
              <a:latin typeface="Tahoma" pitchFamily="34" charset="0"/>
            </a:endParaRPr>
          </a:p>
        </p:txBody>
      </p:sp>
      <p:pic>
        <p:nvPicPr>
          <p:cNvPr id="133129" name="Picture 9" descr="http://static.howstuffworks.com/gif/ram-di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929063"/>
            <a:ext cx="52276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14348" y="285728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 dirty="0">
                <a:solidFill>
                  <a:srgbClr val="66FF33"/>
                </a:solidFill>
                <a:latin typeface="Tahoma" pitchFamily="34" charset="0"/>
              </a:rPr>
              <a:t>Memoria RAM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838200" y="1214422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 b="1" dirty="0">
                <a:latin typeface="Tahoma" pitchFamily="34" charset="0"/>
              </a:rPr>
              <a:t>Tipos de módulos de memoria</a:t>
            </a:r>
            <a:endParaRPr kumimoji="0" lang="es-ES_tradnl" sz="2800" b="1" dirty="0">
              <a:latin typeface="Tahoma" pitchFamily="34" charset="0"/>
            </a:endParaRPr>
          </a:p>
        </p:txBody>
      </p:sp>
      <p:pic>
        <p:nvPicPr>
          <p:cNvPr id="6" name="5 Imagen" descr="tipos%20de%20RAM%20que%20se%20utiliz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714488"/>
            <a:ext cx="7229490" cy="4929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857250" y="642938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4000" b="1">
                <a:solidFill>
                  <a:srgbClr val="66FF33"/>
                </a:solidFill>
                <a:latin typeface="Tahoma" pitchFamily="34" charset="0"/>
              </a:rPr>
              <a:t>Memoria RAM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838200" y="1500174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2800" dirty="0">
                <a:latin typeface="Tahoma" pitchFamily="34" charset="0"/>
              </a:rPr>
              <a:t>Tecnologías de memoria RAM</a:t>
            </a:r>
            <a:endParaRPr kumimoji="0" lang="es-ES_tradnl" sz="2800" dirty="0">
              <a:latin typeface="Tahoma" pitchFamily="34" charset="0"/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838200" y="2285992"/>
            <a:ext cx="8305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ES" sz="1800" b="1" dirty="0">
                <a:solidFill>
                  <a:srgbClr val="66FF33"/>
                </a:solidFill>
                <a:latin typeface="Arial" charset="0"/>
              </a:rPr>
              <a:t>FPM DRAM</a:t>
            </a:r>
            <a:r>
              <a:rPr kumimoji="0" lang="es-MX" sz="1800" b="1" dirty="0">
                <a:solidFill>
                  <a:srgbClr val="66FF33"/>
                </a:solidFill>
                <a:latin typeface="Arial" charset="0"/>
              </a:rPr>
              <a:t> </a:t>
            </a:r>
            <a:r>
              <a:rPr kumimoji="0" lang="es-MX" sz="1800" b="1" dirty="0">
                <a:latin typeface="Arial" charset="0"/>
              </a:rPr>
              <a:t>(</a:t>
            </a:r>
            <a:r>
              <a:rPr kumimoji="0" lang="es-ES" sz="1800" b="1" dirty="0" err="1">
                <a:latin typeface="Arial" charset="0"/>
              </a:rPr>
              <a:t>Fast</a:t>
            </a:r>
            <a:r>
              <a:rPr kumimoji="0" lang="es-ES" sz="1800" b="1" dirty="0">
                <a:latin typeface="Arial" charset="0"/>
              </a:rPr>
              <a:t> page </a:t>
            </a:r>
            <a:r>
              <a:rPr kumimoji="0" lang="es-ES" sz="1800" b="1" dirty="0" err="1">
                <a:latin typeface="Arial" charset="0"/>
              </a:rPr>
              <a:t>mode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dynamic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random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access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memory</a:t>
            </a:r>
            <a:r>
              <a:rPr kumimoji="0" lang="es-MX" sz="1800" b="1" dirty="0">
                <a:latin typeface="Arial" charset="0"/>
              </a:rPr>
              <a:t>)</a:t>
            </a:r>
          </a:p>
          <a:p>
            <a:pPr eaLnBrk="0" hangingPunct="0"/>
            <a:r>
              <a:rPr kumimoji="0" lang="es-MX" sz="1800" b="1" dirty="0">
                <a:latin typeface="Arial" charset="0"/>
              </a:rPr>
              <a:t>	</a:t>
            </a:r>
            <a:endParaRPr kumimoji="0" lang="es-MX" sz="1800" dirty="0">
              <a:latin typeface="Arial" charset="0"/>
            </a:endParaRPr>
          </a:p>
          <a:p>
            <a:pPr eaLnBrk="0" hangingPunct="0"/>
            <a:endParaRPr kumimoji="0" lang="es-MX" sz="1800" dirty="0">
              <a:latin typeface="Arial" charset="0"/>
            </a:endParaRPr>
          </a:p>
          <a:p>
            <a:pPr eaLnBrk="0" hangingPunct="0"/>
            <a:r>
              <a:rPr kumimoji="0" lang="es-ES" sz="1800" b="1" dirty="0">
                <a:solidFill>
                  <a:srgbClr val="66FF33"/>
                </a:solidFill>
                <a:latin typeface="Arial" charset="0"/>
              </a:rPr>
              <a:t>EDO DRAM</a:t>
            </a:r>
            <a:r>
              <a:rPr kumimoji="0" lang="es-MX" sz="1800" dirty="0">
                <a:latin typeface="Arial" charset="0"/>
              </a:rPr>
              <a:t> </a:t>
            </a:r>
            <a:r>
              <a:rPr kumimoji="0" lang="es-MX" sz="1800" b="1" dirty="0">
                <a:latin typeface="Arial" charset="0"/>
              </a:rPr>
              <a:t>(E</a:t>
            </a:r>
            <a:r>
              <a:rPr kumimoji="0" lang="es-ES" sz="1800" b="1" dirty="0" err="1">
                <a:latin typeface="Arial" charset="0"/>
              </a:rPr>
              <a:t>xtended</a:t>
            </a:r>
            <a:r>
              <a:rPr kumimoji="0" lang="es-ES" sz="1800" b="1" dirty="0">
                <a:latin typeface="Arial" charset="0"/>
              </a:rPr>
              <a:t> data-</a:t>
            </a:r>
            <a:r>
              <a:rPr kumimoji="0" lang="es-ES" sz="1800" b="1" dirty="0" err="1">
                <a:latin typeface="Arial" charset="0"/>
              </a:rPr>
              <a:t>out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dynamic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random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access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memory</a:t>
            </a:r>
            <a:r>
              <a:rPr kumimoji="0" lang="es-MX" sz="1800" b="1" dirty="0">
                <a:latin typeface="Arial" charset="0"/>
              </a:rPr>
              <a:t>)</a:t>
            </a:r>
          </a:p>
          <a:p>
            <a:pPr eaLnBrk="0" hangingPunct="0"/>
            <a:r>
              <a:rPr kumimoji="0" lang="es-MX" sz="1800" b="1" dirty="0">
                <a:latin typeface="Arial" charset="0"/>
              </a:rPr>
              <a:t>	</a:t>
            </a:r>
            <a:endParaRPr kumimoji="0" lang="es-MX" sz="1800" dirty="0">
              <a:latin typeface="Arial" charset="0"/>
            </a:endParaRPr>
          </a:p>
          <a:p>
            <a:pPr eaLnBrk="0" hangingPunct="0"/>
            <a:endParaRPr kumimoji="0" lang="es-MX" sz="1800" dirty="0">
              <a:latin typeface="Arial" charset="0"/>
            </a:endParaRPr>
          </a:p>
          <a:p>
            <a:pPr eaLnBrk="0" hangingPunct="0"/>
            <a:r>
              <a:rPr kumimoji="0" lang="es-ES" sz="1800" b="1" dirty="0">
                <a:solidFill>
                  <a:srgbClr val="66FF33"/>
                </a:solidFill>
                <a:latin typeface="Arial" charset="0"/>
              </a:rPr>
              <a:t>SDRAM</a:t>
            </a:r>
            <a:r>
              <a:rPr kumimoji="0" lang="es-MX" sz="1800" dirty="0">
                <a:latin typeface="Arial" charset="0"/>
              </a:rPr>
              <a:t> </a:t>
            </a:r>
            <a:r>
              <a:rPr kumimoji="0" lang="es-MX" sz="1800" b="1" dirty="0">
                <a:latin typeface="Arial" charset="0"/>
              </a:rPr>
              <a:t>(S</a:t>
            </a:r>
            <a:r>
              <a:rPr kumimoji="0" lang="es-ES" sz="1800" b="1" dirty="0" err="1">
                <a:latin typeface="Arial" charset="0"/>
              </a:rPr>
              <a:t>ynchronous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dynamic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random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access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memory</a:t>
            </a:r>
            <a:r>
              <a:rPr kumimoji="0" lang="es-MX" sz="1800" b="1" dirty="0">
                <a:latin typeface="Arial" charset="0"/>
              </a:rPr>
              <a:t>)</a:t>
            </a:r>
            <a:r>
              <a:rPr kumimoji="0" lang="es-ES" sz="1800" dirty="0">
                <a:latin typeface="Arial" charset="0"/>
              </a:rPr>
              <a:t> </a:t>
            </a:r>
            <a:endParaRPr kumimoji="0" lang="es-MX" sz="1800" dirty="0">
              <a:latin typeface="Arial" charset="0"/>
            </a:endParaRPr>
          </a:p>
          <a:p>
            <a:pPr eaLnBrk="0" hangingPunct="0"/>
            <a:r>
              <a:rPr kumimoji="0" lang="es-MX" sz="1800" dirty="0">
                <a:latin typeface="Arial" charset="0"/>
              </a:rPr>
              <a:t>	 (133 MHz)</a:t>
            </a:r>
          </a:p>
          <a:p>
            <a:pPr eaLnBrk="0" hangingPunct="0"/>
            <a:endParaRPr kumimoji="0" lang="es-ES" sz="1800" dirty="0">
              <a:latin typeface="Arial" charset="0"/>
            </a:endParaRPr>
          </a:p>
          <a:p>
            <a:pPr eaLnBrk="0" hangingPunct="0"/>
            <a:r>
              <a:rPr kumimoji="0" lang="es-MX" sz="1800" b="1" dirty="0">
                <a:solidFill>
                  <a:srgbClr val="66FF33"/>
                </a:solidFill>
                <a:latin typeface="Arial" charset="0"/>
              </a:rPr>
              <a:t>DDR SDRAM </a:t>
            </a:r>
            <a:r>
              <a:rPr kumimoji="0" lang="es-MX" sz="1800" b="1" dirty="0">
                <a:latin typeface="Arial" charset="0"/>
              </a:rPr>
              <a:t>(</a:t>
            </a:r>
            <a:r>
              <a:rPr kumimoji="0" lang="es-MX" sz="1800" b="1" dirty="0" err="1">
                <a:latin typeface="Arial" charset="0"/>
              </a:rPr>
              <a:t>Double</a:t>
            </a:r>
            <a:r>
              <a:rPr kumimoji="0" lang="es-MX" sz="1800" b="1" dirty="0">
                <a:latin typeface="Arial" charset="0"/>
              </a:rPr>
              <a:t>-data-</a:t>
            </a:r>
            <a:r>
              <a:rPr kumimoji="0" lang="es-MX" sz="1800" b="1" dirty="0" err="1">
                <a:latin typeface="Arial" charset="0"/>
              </a:rPr>
              <a:t>rate</a:t>
            </a:r>
            <a:r>
              <a:rPr kumimoji="0" lang="es-MX" sz="1800" b="1" dirty="0">
                <a:latin typeface="Arial" charset="0"/>
              </a:rPr>
              <a:t> SDRAM)</a:t>
            </a:r>
          </a:p>
          <a:p>
            <a:pPr eaLnBrk="0" hangingPunct="0"/>
            <a:r>
              <a:rPr kumimoji="0" lang="es-MX" sz="1800" b="1" dirty="0">
                <a:latin typeface="Arial" charset="0"/>
              </a:rPr>
              <a:t>	</a:t>
            </a:r>
            <a:r>
              <a:rPr kumimoji="0" lang="es-MX" sz="1800" dirty="0">
                <a:latin typeface="Arial" charset="0"/>
              </a:rPr>
              <a:t>(166 MHz)</a:t>
            </a:r>
          </a:p>
          <a:p>
            <a:pPr eaLnBrk="0" hangingPunct="0"/>
            <a:r>
              <a:rPr kumimoji="0" lang="es-MX" sz="1800" b="1" dirty="0">
                <a:latin typeface="Arial" charset="0"/>
              </a:rPr>
              <a:t> </a:t>
            </a:r>
          </a:p>
          <a:p>
            <a:pPr eaLnBrk="0" hangingPunct="0"/>
            <a:r>
              <a:rPr kumimoji="0" lang="es-ES" sz="1800" b="1" dirty="0">
                <a:solidFill>
                  <a:srgbClr val="66FF33"/>
                </a:solidFill>
                <a:latin typeface="Arial" charset="0"/>
              </a:rPr>
              <a:t>RDRAM</a:t>
            </a:r>
            <a:r>
              <a:rPr kumimoji="0" lang="es-MX" sz="1800" dirty="0">
                <a:latin typeface="Arial" charset="0"/>
              </a:rPr>
              <a:t> </a:t>
            </a:r>
            <a:r>
              <a:rPr kumimoji="0" lang="es-MX" sz="1800" b="1" dirty="0">
                <a:latin typeface="Arial" charset="0"/>
              </a:rPr>
              <a:t>(R</a:t>
            </a:r>
            <a:r>
              <a:rPr kumimoji="0" lang="es-ES" sz="1800" b="1" dirty="0" err="1">
                <a:latin typeface="Arial" charset="0"/>
              </a:rPr>
              <a:t>ambus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dynamic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random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access</a:t>
            </a:r>
            <a:r>
              <a:rPr kumimoji="0" lang="es-ES" sz="1800" b="1" dirty="0">
                <a:latin typeface="Arial" charset="0"/>
              </a:rPr>
              <a:t> </a:t>
            </a:r>
            <a:r>
              <a:rPr kumimoji="0" lang="es-ES" sz="1800" b="1" dirty="0" err="1">
                <a:latin typeface="Arial" charset="0"/>
              </a:rPr>
              <a:t>memory</a:t>
            </a:r>
            <a:r>
              <a:rPr kumimoji="0" lang="es-MX" sz="1800" b="1" dirty="0">
                <a:latin typeface="Arial" charset="0"/>
              </a:rPr>
              <a:t>)</a:t>
            </a:r>
            <a:r>
              <a:rPr kumimoji="0" lang="es-ES" sz="1800" dirty="0">
                <a:latin typeface="Arial" charset="0"/>
              </a:rPr>
              <a:t> </a:t>
            </a:r>
            <a:endParaRPr kumimoji="0" lang="es-MX" sz="1800" dirty="0">
              <a:latin typeface="Arial" charset="0"/>
            </a:endParaRPr>
          </a:p>
          <a:p>
            <a:pPr eaLnBrk="0" hangingPunct="0"/>
            <a:r>
              <a:rPr kumimoji="0" lang="es-MX" sz="1800" dirty="0">
                <a:latin typeface="Arial" charset="0"/>
              </a:rPr>
              <a:t>	(1066 MHz)</a:t>
            </a:r>
            <a:endParaRPr kumimoji="0" lang="es-ES" sz="1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 autoUpdateAnimBg="0"/>
      <p:bldP spid="13517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785813" y="1928813"/>
            <a:ext cx="8077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Alta velocidad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Puede residir en dos ubicaciones: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Dentro de la CPU (Caché L1)</a:t>
            </a:r>
          </a:p>
          <a:p>
            <a:pPr eaLnBrk="0" hangingPunct="0"/>
            <a:r>
              <a:rPr kumimoji="0" lang="es-ES_tradnl">
                <a:latin typeface="Tahoma" pitchFamily="34" charset="0"/>
              </a:rPr>
              <a:t>	Entre la CPU y la memoria RAM (Caché L2)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Almacena datos e instrucciones que la computadora usa frecuentemente.</a:t>
            </a:r>
          </a:p>
          <a:p>
            <a:pPr eaLnBrk="0" hangingPunct="0">
              <a:buFontTx/>
              <a:buChar char="•"/>
            </a:pPr>
            <a:r>
              <a:rPr kumimoji="0" lang="es-ES_tradnl">
                <a:latin typeface="Tahoma" pitchFamily="34" charset="0"/>
              </a:rPr>
              <a:t> La CPU recupera datos e instrucciones de la caché, con mayor rapidez que de la memoria RAM o de un dispositivo de almacenamiento secundario.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785813" y="428625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4000" b="1">
                <a:solidFill>
                  <a:srgbClr val="66FF33"/>
                </a:solidFill>
                <a:latin typeface="Tahoma" pitchFamily="34" charset="0"/>
              </a:rPr>
              <a:t>Memoria Caché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85813" y="785813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sz="3200" b="1">
                <a:solidFill>
                  <a:srgbClr val="66FF33"/>
                </a:solidFill>
                <a:latin typeface="Tahoma" pitchFamily="34" charset="0"/>
              </a:rPr>
              <a:t>Tecnologías recientes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838200" y="1785938"/>
            <a:ext cx="8305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es-ES_tradnl" altLang="es-ES_tradnl" sz="3600" b="1">
                <a:latin typeface="Tahoma" pitchFamily="34" charset="0"/>
              </a:rPr>
              <a:t>Memoria Flash</a:t>
            </a:r>
            <a:endParaRPr kumimoji="0" lang="es-ES_tradnl" sz="3600" b="1">
              <a:latin typeface="Tahoma" pitchFamily="34" charset="0"/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857250" y="2928938"/>
            <a:ext cx="5105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s-MX">
                <a:latin typeface="Arial" charset="0"/>
                <a:cs typeface="Arial" charset="0"/>
              </a:rPr>
              <a:t>Memoria no volátil y re-escribible que funciona como una mezcla de RAM y disco duro</a:t>
            </a:r>
            <a:r>
              <a:rPr kumimoji="0" lang="es-ES">
                <a:latin typeface="Arial" charset="0"/>
                <a:cs typeface="Arial" charset="0"/>
              </a:rPr>
              <a:t>. </a:t>
            </a:r>
            <a:endParaRPr kumimoji="0" lang="es-MX">
              <a:latin typeface="Arial" charset="0"/>
              <a:cs typeface="Arial" charset="0"/>
            </a:endParaRPr>
          </a:p>
          <a:p>
            <a:pPr eaLnBrk="0" hangingPunct="0"/>
            <a:endParaRPr kumimoji="0" lang="es-MX">
              <a:latin typeface="Arial" charset="0"/>
              <a:cs typeface="Arial" charset="0"/>
            </a:endParaRPr>
          </a:p>
          <a:p>
            <a:pPr eaLnBrk="0" hangingPunct="0"/>
            <a:r>
              <a:rPr kumimoji="0" lang="es-MX">
                <a:latin typeface="Arial" charset="0"/>
                <a:cs typeface="Arial" charset="0"/>
              </a:rPr>
              <a:t>A causa de su alta velocidad , durabilidad y bajos requerimientos, son ideales para camaras digitales, telefonos celulares, impresoras, palmPCs, pagers, etc.</a:t>
            </a:r>
            <a:endParaRPr kumimoji="0" lang="es-ES_tradnl">
              <a:latin typeface="Arial" charset="0"/>
              <a:cs typeface="Arial" charset="0"/>
            </a:endParaRPr>
          </a:p>
        </p:txBody>
      </p:sp>
      <p:pic>
        <p:nvPicPr>
          <p:cNvPr id="139270" name="Picture 6" descr="http://www.kingston.com/tools/umg/images/page6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352800"/>
            <a:ext cx="2971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14480" y="500042"/>
            <a:ext cx="5867400" cy="5029200"/>
            <a:chOff x="1152" y="1104"/>
            <a:chExt cx="3696" cy="3168"/>
          </a:xfrm>
        </p:grpSpPr>
        <p:sp>
          <p:nvSpPr>
            <p:cNvPr id="39940" name="Rectangle 11"/>
            <p:cNvSpPr>
              <a:spLocks noChangeArrowheads="1"/>
            </p:cNvSpPr>
            <p:nvPr/>
          </p:nvSpPr>
          <p:spPr bwMode="auto">
            <a:xfrm>
              <a:off x="1200" y="1248"/>
              <a:ext cx="3648" cy="302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39941" name="Picture 7" descr="C:\NortonSlides\art07\fig7_5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104"/>
              <a:ext cx="3648" cy="3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s-VE" sz="4000" dirty="0">
                <a:solidFill>
                  <a:srgbClr val="66FF33"/>
                </a:solidFill>
              </a:rPr>
              <a:t>Dispositivos de Entrada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2209800" y="25146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VE"/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1371600" y="1828800"/>
            <a:ext cx="6400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>
              <a:buFont typeface="Wingdings" pitchFamily="2" charset="2"/>
              <a:buNone/>
            </a:pPr>
            <a:r>
              <a:rPr kumimoji="0" lang="es-VE" b="0"/>
              <a:t>Lápiz óptico </a:t>
            </a:r>
          </a:p>
          <a:p>
            <a:pPr marL="342900" indent="-342900">
              <a:buFont typeface="Wingdings" pitchFamily="2" charset="2"/>
              <a:buNone/>
            </a:pPr>
            <a:r>
              <a:rPr lang="es-VE" b="0"/>
              <a:t>Disco compacto, </a:t>
            </a:r>
            <a:r>
              <a:rPr kumimoji="0" lang="es-VE" b="0"/>
              <a:t>CD-ROM</a:t>
            </a:r>
          </a:p>
          <a:p>
            <a:pPr marL="342900" indent="-342900">
              <a:buFont typeface="Wingdings" pitchFamily="2" charset="2"/>
              <a:buNone/>
            </a:pPr>
            <a:r>
              <a:rPr kumimoji="0" lang="es-VE" b="0"/>
              <a:t>Teclado</a:t>
            </a:r>
          </a:p>
          <a:p>
            <a:pPr marL="342900" indent="-342900">
              <a:buFont typeface="Wingdings" pitchFamily="2" charset="2"/>
              <a:buNone/>
            </a:pPr>
            <a:r>
              <a:rPr kumimoji="0" lang="es-VE" b="0"/>
              <a:t>Ratón o Mouse</a:t>
            </a:r>
          </a:p>
          <a:p>
            <a:pPr marL="342900" indent="-342900">
              <a:buFont typeface="Wingdings" pitchFamily="2" charset="2"/>
              <a:buNone/>
            </a:pPr>
            <a:r>
              <a:rPr kumimoji="0" lang="es-VE" b="0" i="1"/>
              <a:t>Joystick</a:t>
            </a:r>
            <a:r>
              <a:rPr kumimoji="0" lang="es-VE" b="0"/>
              <a:t> o Palanca de Juegos</a:t>
            </a:r>
            <a:endParaRPr kumimoji="0" lang="es-VE"/>
          </a:p>
          <a:p>
            <a:pPr marL="342900" indent="-342900">
              <a:buFont typeface="Wingdings" pitchFamily="2" charset="2"/>
              <a:buNone/>
            </a:pPr>
            <a:r>
              <a:rPr kumimoji="0" lang="es-VE" b="0"/>
              <a:t>Tableta digitalizadora</a:t>
            </a:r>
          </a:p>
          <a:p>
            <a:pPr marL="342900" indent="-342900">
              <a:buFont typeface="Wingdings" pitchFamily="2" charset="2"/>
              <a:buNone/>
            </a:pPr>
            <a:r>
              <a:rPr kumimoji="0" lang="es-VE" b="0"/>
              <a:t>Escáner</a:t>
            </a:r>
          </a:p>
          <a:p>
            <a:pPr marL="342900" indent="-342900">
              <a:buFont typeface="Wingdings" pitchFamily="2" charset="2"/>
              <a:buNone/>
            </a:pPr>
            <a:r>
              <a:rPr lang="es-VE" b="0"/>
              <a:t>Micrófono </a:t>
            </a:r>
          </a:p>
          <a:p>
            <a:pPr marL="342900" indent="-342900">
              <a:buFont typeface="Wingdings" pitchFamily="2" charset="2"/>
              <a:buNone/>
            </a:pPr>
            <a:r>
              <a:rPr lang="es-VE" b="0"/>
              <a:t>Cámara de Video Digital</a:t>
            </a:r>
          </a:p>
          <a:p>
            <a:pPr marL="342900" indent="-342900">
              <a:buFont typeface="Wingdings" pitchFamily="2" charset="2"/>
              <a:buNone/>
            </a:pPr>
            <a:r>
              <a:rPr lang="es-VE" b="0"/>
              <a:t> El Lector de Código de Barras</a:t>
            </a:r>
          </a:p>
          <a:p>
            <a:pPr marL="342900" indent="-342900">
              <a:buFont typeface="Wingdings" pitchFamily="2" charset="2"/>
              <a:buNone/>
            </a:pPr>
            <a:r>
              <a:rPr lang="es-VE" b="0"/>
              <a:t>Cámara Fotográfica Digital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1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1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1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1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1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1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1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1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1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1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1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1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1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10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autoUpdateAnimBg="0"/>
      <p:bldP spid="301061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3143248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VE" sz="4000" dirty="0"/>
              <a:t>1ras. Máquinas de Calcular Mecánicas</a:t>
            </a:r>
            <a:endParaRPr lang="es-VE" sz="3200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838200"/>
            <a:ext cx="6400800" cy="1524000"/>
          </a:xfrm>
        </p:spPr>
        <p:txBody>
          <a:bodyPr/>
          <a:lstStyle/>
          <a:p>
            <a:r>
              <a:rPr lang="es-VE" sz="3600"/>
              <a:t>Ordenadores Analógicos</a:t>
            </a:r>
            <a:endParaRPr lang="es-VE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utoUpdateAnimBg="0"/>
      <p:bldP spid="161795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143000"/>
          </a:xfrm>
        </p:spPr>
        <p:txBody>
          <a:bodyPr/>
          <a:lstStyle/>
          <a:p>
            <a:pPr algn="ctr"/>
            <a:r>
              <a:rPr kumimoji="0" lang="es-VE" sz="3600" dirty="0">
                <a:solidFill>
                  <a:schemeClr val="tx1"/>
                </a:solidFill>
              </a:rPr>
              <a:t>Lápiz óptico</a:t>
            </a:r>
            <a:endParaRPr kumimoji="0" lang="es-VE" b="0" dirty="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295400"/>
            <a:ext cx="5129242" cy="4724400"/>
          </a:xfrm>
        </p:spPr>
        <p:txBody>
          <a:bodyPr/>
          <a:lstStyle/>
          <a:p>
            <a:pPr marL="381000" lvl="2" indent="0" algn="just">
              <a:spcBef>
                <a:spcPts val="750"/>
              </a:spcBef>
            </a:pPr>
            <a:endParaRPr kumimoji="0" lang="es-VE" sz="2000" dirty="0"/>
          </a:p>
          <a:p>
            <a:pPr marL="381000" lvl="2" indent="0" algn="just">
              <a:spcBef>
                <a:spcPts val="250"/>
              </a:spcBef>
              <a:spcAft>
                <a:spcPts val="250"/>
              </a:spcAft>
            </a:pPr>
            <a:r>
              <a:rPr kumimoji="0" lang="es-VE" dirty="0"/>
              <a:t>Es un instrumento en forma de lápiz que por medio de un sistema óptico, ubicado en su extremo, </a:t>
            </a:r>
            <a:r>
              <a:rPr kumimoji="0" lang="es-VE" b="1" dirty="0">
                <a:solidFill>
                  <a:srgbClr val="FFFF66"/>
                </a:solidFill>
              </a:rPr>
              <a:t>permite la entrada de datos directamente a la pantalla</a:t>
            </a:r>
            <a:r>
              <a:rPr kumimoji="0" lang="es-VE" dirty="0"/>
              <a:t>. Para elaborar dibujos, basta con mover el lápiz frente a la pantalla y en ella va apareciendo una línea que describe dicho movimiento. También sirve  para señalar ítems de los menús al igual que el mouse.</a:t>
            </a:r>
            <a:r>
              <a:rPr kumimoji="0" lang="es-VE" sz="2000" dirty="0"/>
              <a:t> </a:t>
            </a:r>
          </a:p>
        </p:txBody>
      </p:sp>
      <p:sp>
        <p:nvSpPr>
          <p:cNvPr id="6963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477000"/>
            <a:ext cx="1447800" cy="3810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6964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553200" y="6477000"/>
            <a:ext cx="1219200" cy="3810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29322" y="1643050"/>
            <a:ext cx="3048000" cy="3886200"/>
            <a:chOff x="3600" y="1200"/>
            <a:chExt cx="1920" cy="2592"/>
          </a:xfrm>
        </p:grpSpPr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" y="1200"/>
              <a:ext cx="1920" cy="2592"/>
            </a:xfrm>
            <a:prstGeom prst="rect">
              <a:avLst/>
            </a:prstGeom>
          </p:spPr>
        </p:pic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3600" y="1200"/>
              <a:ext cx="1920" cy="2592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00042"/>
            <a:ext cx="7772400" cy="1143000"/>
          </a:xfrm>
        </p:spPr>
        <p:txBody>
          <a:bodyPr/>
          <a:lstStyle/>
          <a:p>
            <a:pPr algn="ctr"/>
            <a:r>
              <a:rPr lang="es-VE" sz="4000" dirty="0"/>
              <a:t>1.- El Abaco</a:t>
            </a:r>
            <a:endParaRPr lang="es-VE" sz="48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3810000" cy="4114800"/>
          </a:xfrm>
        </p:spPr>
        <p:txBody>
          <a:bodyPr/>
          <a:lstStyle/>
          <a:p>
            <a:pPr algn="just"/>
            <a:r>
              <a:rPr lang="es-VE" b="0"/>
              <a:t>El Abaco</a:t>
            </a:r>
            <a:r>
              <a:rPr lang="es-VE" sz="2400" b="0"/>
              <a:t>, se atribuye a los chinos  su invención, </a:t>
            </a:r>
            <a:r>
              <a:rPr lang="es-VE" sz="2400">
                <a:solidFill>
                  <a:schemeClr val="folHlink"/>
                </a:solidFill>
              </a:rPr>
              <a:t>se remonta a unos cinco mil años antes de Jesús</a:t>
            </a:r>
            <a:r>
              <a:rPr lang="es-VE" sz="2400"/>
              <a:t>.</a:t>
            </a:r>
            <a:r>
              <a:rPr lang="es-VE" sz="2400" b="0"/>
              <a:t> fue el 1er. Aparato mecánico usado para facilitar el cálculo. Consiste en un tablero con cuerditas de alambre y bolitas.</a:t>
            </a:r>
            <a:endParaRPr lang="es-VE" sz="2400"/>
          </a:p>
        </p:txBody>
      </p:sp>
      <p:sp>
        <p:nvSpPr>
          <p:cNvPr id="358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477000"/>
            <a:ext cx="1143000" cy="3810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sp>
        <p:nvSpPr>
          <p:cNvPr id="3584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781800" y="6477000"/>
            <a:ext cx="1219200" cy="3810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O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76800" y="2209800"/>
            <a:ext cx="3810000" cy="3429000"/>
            <a:chOff x="3072" y="1392"/>
            <a:chExt cx="2400" cy="2160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4"/>
            <a:srcRect l="5084" t="7408" r="10170" b="9259"/>
            <a:stretch>
              <a:fillRect/>
            </a:stretch>
          </p:blipFill>
          <p:spPr bwMode="auto">
            <a:xfrm>
              <a:off x="3072" y="1392"/>
              <a:ext cx="2400" cy="2160"/>
            </a:xfrm>
            <a:prstGeom prst="rect">
              <a:avLst/>
            </a:prstGeom>
          </p:spPr>
        </p:pic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3072" y="1392"/>
              <a:ext cx="2400" cy="216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571480"/>
            <a:ext cx="5334000" cy="685800"/>
          </a:xfrm>
        </p:spPr>
        <p:txBody>
          <a:bodyPr/>
          <a:lstStyle/>
          <a:p>
            <a:r>
              <a:rPr lang="es-VE" sz="3600" dirty="0"/>
              <a:t>2.-La Regla de Cálculo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515" y="1785926"/>
            <a:ext cx="4495800" cy="4114800"/>
          </a:xfrm>
          <a:noFill/>
        </p:spPr>
        <p:txBody>
          <a:bodyPr/>
          <a:lstStyle/>
          <a:p>
            <a:r>
              <a:rPr lang="es-VE" sz="2000" dirty="0">
                <a:solidFill>
                  <a:schemeClr val="tx2"/>
                </a:solidFill>
              </a:rPr>
              <a:t>La Regla de Cálculo, siglo XVI, John </a:t>
            </a:r>
            <a:r>
              <a:rPr lang="es-VE" sz="2000" dirty="0" err="1">
                <a:solidFill>
                  <a:schemeClr val="tx2"/>
                </a:solidFill>
              </a:rPr>
              <a:t>Napier</a:t>
            </a:r>
            <a:r>
              <a:rPr lang="es-VE" sz="2000" dirty="0"/>
              <a:t>, </a:t>
            </a:r>
            <a:r>
              <a:rPr kumimoji="0" lang="es-VE" sz="2000" dirty="0"/>
              <a:t> El instrumento, dotado de una sección central móvil, aprovecha el principio de que todos los cálculos matemáticos pueden realizarse mediante escalas lineales y logarítmicas deslizantes.</a:t>
            </a:r>
            <a:r>
              <a:rPr lang="es-VE" sz="2000" dirty="0"/>
              <a:t>. Se logró</a:t>
            </a:r>
            <a:r>
              <a:rPr kumimoji="0" lang="es-VE" sz="2000" dirty="0"/>
              <a:t> cálculos complicados con gran rapidez. </a:t>
            </a:r>
            <a:r>
              <a:rPr kumimoji="0" lang="es-VE" sz="2000" dirty="0">
                <a:solidFill>
                  <a:schemeClr val="folHlink"/>
                </a:solidFill>
              </a:rPr>
              <a:t>Se empleó aproximadamente hasta finales de la década de 1960</a:t>
            </a:r>
            <a:r>
              <a:rPr kumimoji="0" lang="es-VE" sz="2000" dirty="0"/>
              <a:t>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072066" y="1928802"/>
            <a:ext cx="3810000" cy="3581400"/>
            <a:chOff x="2928" y="1536"/>
            <a:chExt cx="2400" cy="2256"/>
          </a:xfrm>
        </p:grpSpPr>
        <p:pic>
          <p:nvPicPr>
            <p:cNvPr id="167941" name="Picture 5"/>
            <p:cNvPicPr>
              <a:picLocks noChangeAspect="1" noChangeArrowheads="1"/>
            </p:cNvPicPr>
            <p:nvPr/>
          </p:nvPicPr>
          <p:blipFill>
            <a:blip r:embed="rId4"/>
            <a:srcRect t="12964"/>
            <a:stretch>
              <a:fillRect/>
            </a:stretch>
          </p:blipFill>
          <p:spPr bwMode="auto">
            <a:xfrm>
              <a:off x="2928" y="1536"/>
              <a:ext cx="2400" cy="225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67944" name="Rectangle 8"/>
            <p:cNvSpPr>
              <a:spLocks noChangeArrowheads="1"/>
            </p:cNvSpPr>
            <p:nvPr/>
          </p:nvSpPr>
          <p:spPr bwMode="auto">
            <a:xfrm>
              <a:off x="2928" y="1536"/>
              <a:ext cx="2400" cy="2256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1071538" y="142852"/>
            <a:ext cx="492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Historia de los computadores </a:t>
            </a:r>
            <a:endParaRPr lang="es-CO" sz="1200" dirty="0"/>
          </a:p>
        </p:txBody>
      </p: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utoUpdateAnimBg="0"/>
      <p:bldP spid="1679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O" dirty="0" smtClean="0"/>
              <a:t>Historia de los computadores </a:t>
            </a:r>
            <a:endParaRPr lang="es-CO" dirty="0"/>
          </a:p>
        </p:txBody>
      </p:sp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609600"/>
          </a:xfrm>
        </p:spPr>
        <p:txBody>
          <a:bodyPr/>
          <a:lstStyle/>
          <a:p>
            <a:pPr algn="ctr"/>
            <a:r>
              <a:rPr kumimoji="0" lang="es-VE" sz="3600" dirty="0"/>
              <a:t>Calculadora de Pascal</a:t>
            </a:r>
          </a:p>
        </p:txBody>
      </p:sp>
      <p:sp>
        <p:nvSpPr>
          <p:cNvPr id="168966" name="Rectangle 1030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500174"/>
            <a:ext cx="5224490" cy="3790960"/>
          </a:xfrm>
          <a:noFill/>
          <a:ln/>
        </p:spPr>
        <p:txBody>
          <a:bodyPr/>
          <a:lstStyle/>
          <a:p>
            <a:pPr marL="582613" lvl="2" indent="-201613">
              <a:spcBef>
                <a:spcPct val="0"/>
              </a:spcBef>
            </a:pPr>
            <a:r>
              <a:rPr kumimoji="0" lang="es-VE" sz="2000" b="1" dirty="0"/>
              <a:t>3. En </a:t>
            </a:r>
            <a:r>
              <a:rPr kumimoji="0" lang="es-VE" sz="2000" b="1" dirty="0">
                <a:solidFill>
                  <a:schemeClr val="folHlink"/>
                </a:solidFill>
              </a:rPr>
              <a:t>1642</a:t>
            </a:r>
            <a:r>
              <a:rPr kumimoji="0" lang="es-VE" sz="2000" b="1" dirty="0"/>
              <a:t>, </a:t>
            </a:r>
            <a:r>
              <a:rPr kumimoji="0" lang="es-VE" sz="2000" b="1" dirty="0" err="1"/>
              <a:t>Blaise</a:t>
            </a:r>
            <a:r>
              <a:rPr kumimoji="0" lang="es-VE" sz="2000" b="1" dirty="0"/>
              <a:t> Pascal, Matemático francés desarrolló </a:t>
            </a:r>
            <a:r>
              <a:rPr kumimoji="0" lang="es-VE" sz="2000" b="1" dirty="0">
                <a:solidFill>
                  <a:schemeClr val="folHlink"/>
                </a:solidFill>
              </a:rPr>
              <a:t>una calculadora </a:t>
            </a:r>
            <a:r>
              <a:rPr kumimoji="0" lang="es-VE" sz="2000" b="1" dirty="0" smtClean="0">
                <a:solidFill>
                  <a:schemeClr val="folHlink"/>
                </a:solidFill>
              </a:rPr>
              <a:t>mecánica</a:t>
            </a:r>
            <a:r>
              <a:rPr kumimoji="0" lang="es-VE" sz="2000" b="1" dirty="0" smtClean="0"/>
              <a:t>.</a:t>
            </a:r>
            <a:r>
              <a:rPr lang="es-VE" sz="2000" b="1" dirty="0" smtClean="0"/>
              <a:t> </a:t>
            </a:r>
            <a:r>
              <a:rPr lang="es-VE" sz="2000" b="1" dirty="0"/>
              <a:t>Precursor del ordenador digital, utilizaba una serie de ruedas de diez dientes en las que cada uno de los dientes representaba un dígito del 0 al 9. Las ruedas estaban conectadas de la manera que </a:t>
            </a:r>
            <a:r>
              <a:rPr lang="es-VE" sz="2000" b="1" dirty="0">
                <a:solidFill>
                  <a:schemeClr val="folHlink"/>
                </a:solidFill>
              </a:rPr>
              <a:t>podían sumarse  números</a:t>
            </a:r>
            <a:r>
              <a:rPr lang="es-VE" sz="2000" b="1" dirty="0"/>
              <a:t> haciéndola avanzar el número de dientes correcto. </a:t>
            </a:r>
            <a:r>
              <a:rPr kumimoji="0" lang="es-VE" sz="2000" b="1" dirty="0"/>
              <a:t>Los números se introducen en las ruedas metálicas delanteras y las soluciones aparecen en las </a:t>
            </a:r>
            <a:r>
              <a:rPr kumimoji="0" lang="es-VE" sz="2000" b="1" dirty="0" smtClean="0"/>
              <a:t>ventanas  </a:t>
            </a:r>
            <a:r>
              <a:rPr kumimoji="0" lang="es-VE" sz="2000" b="1" dirty="0"/>
              <a:t>superiores. </a:t>
            </a:r>
          </a:p>
          <a:p>
            <a:pPr marL="582613" lvl="2" indent="-201613">
              <a:spcBef>
                <a:spcPct val="0"/>
              </a:spcBef>
              <a:spcAft>
                <a:spcPts val="250"/>
              </a:spcAft>
            </a:pPr>
            <a:endParaRPr lang="es-VE" sz="2000" b="1" dirty="0"/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6215074" y="1643050"/>
            <a:ext cx="2714612" cy="3143248"/>
            <a:chOff x="3360" y="1584"/>
            <a:chExt cx="2400" cy="2160"/>
          </a:xfrm>
        </p:grpSpPr>
        <p:pic>
          <p:nvPicPr>
            <p:cNvPr id="168965" name="Picture 1029"/>
            <p:cNvPicPr>
              <a:picLocks noChangeAspect="1" noChangeArrowheads="1"/>
            </p:cNvPicPr>
            <p:nvPr/>
          </p:nvPicPr>
          <p:blipFill>
            <a:blip r:embed="rId4"/>
            <a:srcRect t="17593" b="-926"/>
            <a:stretch>
              <a:fillRect/>
            </a:stretch>
          </p:blipFill>
          <p:spPr bwMode="auto">
            <a:xfrm>
              <a:off x="3360" y="1584"/>
              <a:ext cx="2400" cy="21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68969" name="Rectangle 1033"/>
            <p:cNvSpPr>
              <a:spLocks noChangeArrowheads="1"/>
            </p:cNvSpPr>
            <p:nvPr/>
          </p:nvSpPr>
          <p:spPr bwMode="auto">
            <a:xfrm>
              <a:off x="3360" y="1584"/>
              <a:ext cx="2400" cy="216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</p:spTree>
  </p:cSld>
  <p:clrMapOvr>
    <a:masterClrMapping/>
  </p:clrMapOvr>
  <p:transition spd="slow">
    <p:sndAc>
      <p:stSnd>
        <p:snd r:embed="rId2" name="CLIC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utoUpdateAnimBg="0"/>
      <p:bldP spid="16896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096000" cy="1143000"/>
          </a:xfrm>
        </p:spPr>
        <p:txBody>
          <a:bodyPr/>
          <a:lstStyle/>
          <a:p>
            <a:r>
              <a:rPr lang="es-VE" sz="3600" dirty="0"/>
              <a:t>Leibniz y Jacquard</a:t>
            </a:r>
            <a:endParaRPr lang="es-VE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786" y="2000240"/>
            <a:ext cx="8077200" cy="3200400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s-VE" dirty="0" smtClean="0"/>
              <a:t>  En </a:t>
            </a:r>
            <a:r>
              <a:rPr lang="es-VE" dirty="0"/>
              <a:t>1670, el matemático alemán </a:t>
            </a:r>
            <a:r>
              <a:rPr lang="es-VE" dirty="0" err="1"/>
              <a:t>Gottfried</a:t>
            </a:r>
            <a:r>
              <a:rPr lang="es-VE" dirty="0"/>
              <a:t> W. Leibniz la perfecciona, logrando que  multiplique.</a:t>
            </a:r>
          </a:p>
          <a:p>
            <a:pPr algn="just">
              <a:buFont typeface="Wingdings" pitchFamily="2" charset="2"/>
              <a:buNone/>
            </a:pPr>
            <a:endParaRPr lang="es-VE" dirty="0"/>
          </a:p>
          <a:p>
            <a:pPr algn="just">
              <a:buFont typeface="Wingdings" pitchFamily="2" charset="2"/>
              <a:buNone/>
            </a:pPr>
            <a:r>
              <a:rPr lang="es-VE" dirty="0" smtClean="0"/>
              <a:t>   Francés </a:t>
            </a:r>
            <a:r>
              <a:rPr lang="es-VE" dirty="0"/>
              <a:t>Joseph Marie Jacquard, siglo XIX diseña un telar automático con delgadas placas de madera perforada con diseños complejos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85786" y="142852"/>
            <a:ext cx="2135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dirty="0" smtClean="0"/>
              <a:t>Historia de los computadores </a:t>
            </a:r>
            <a:endParaRPr lang="es-CO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IL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1" grpId="0" build="p" autoUpdateAnimBg="0" advAuto="0"/>
    </p:bldLst>
  </p:timing>
</p:sld>
</file>

<file path=ppt/theme/theme1.xml><?xml version="1.0" encoding="utf-8"?>
<a:theme xmlns:a="http://schemas.openxmlformats.org/drawingml/2006/main" name="Fábrica">
  <a:themeElements>
    <a:clrScheme name="Fábrica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ábri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Fábrica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ábrica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ábrica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presentaciones\Fábrica.pot</Template>
  <TotalTime>2379</TotalTime>
  <Words>2237</Words>
  <Application>Microsoft PowerPoint</Application>
  <PresentationFormat>Presentación en pantalla (4:3)</PresentationFormat>
  <Paragraphs>290</Paragraphs>
  <Slides>50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Fábrica</vt:lpstr>
      <vt:lpstr>Diapositiva 1</vt:lpstr>
      <vt:lpstr>Diapositiva 2</vt:lpstr>
      <vt:lpstr>Diapositiva 3</vt:lpstr>
      <vt:lpstr>Ordenadores o Computadoras</vt:lpstr>
      <vt:lpstr>1ras. Máquinas de Calcular Mecánicas</vt:lpstr>
      <vt:lpstr>1.- El Abaco</vt:lpstr>
      <vt:lpstr>2.-La Regla de Cálculo</vt:lpstr>
      <vt:lpstr>Calculadora de Pascal</vt:lpstr>
      <vt:lpstr>Leibniz y Jacquard</vt:lpstr>
      <vt:lpstr>Ordenadores Digitales</vt:lpstr>
      <vt:lpstr>Herman Hollerith</vt:lpstr>
      <vt:lpstr>Charles Babbage</vt:lpstr>
      <vt:lpstr>Colussus</vt:lpstr>
      <vt:lpstr>Diapositiva 14</vt:lpstr>
      <vt:lpstr>UNIVAC I</vt:lpstr>
      <vt:lpstr>La supercomputadora Cray-1 </vt:lpstr>
      <vt:lpstr>Generaciones de Computadores</vt:lpstr>
      <vt:lpstr>1ra. Generacion  Antiguos tubos de vacío</vt:lpstr>
      <vt:lpstr>2da. Generación Transistores</vt:lpstr>
      <vt:lpstr>3ra. Generación  Chip o Circuitos Integrados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Dispositivos de Entrada</vt:lpstr>
      <vt:lpstr>Lápiz óptico</vt:lpstr>
    </vt:vector>
  </TitlesOfParts>
  <Company>Compaq Computer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Compaq Computer Corporation</dc:creator>
  <cp:lastModifiedBy>ESAP</cp:lastModifiedBy>
  <cp:revision>172</cp:revision>
  <dcterms:created xsi:type="dcterms:W3CDTF">2001-09-11T21:39:29Z</dcterms:created>
  <dcterms:modified xsi:type="dcterms:W3CDTF">2009-08-21T16:43:28Z</dcterms:modified>
</cp:coreProperties>
</file>