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67" r:id="rId4"/>
    <p:sldId id="269" r:id="rId5"/>
    <p:sldId id="262" r:id="rId6"/>
    <p:sldId id="270" r:id="rId7"/>
    <p:sldId id="263" r:id="rId8"/>
    <p:sldId id="264" r:id="rId9"/>
    <p:sldId id="266" r:id="rId10"/>
  </p:sldIdLst>
  <p:sldSz cx="9144000" cy="5143500" type="screen16x9"/>
  <p:notesSz cx="6858000" cy="9144000"/>
  <p:embeddedFontLst>
    <p:embeddedFont>
      <p:font typeface="Gill Sans MT Condensed" charset="0"/>
      <p:regular r:id="rId12"/>
    </p:embeddedFont>
    <p:embeddedFont>
      <p:font typeface="Hind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794489E-FBEB-4589-BF9B-B8BD1D8859E1}">
  <a:tblStyle styleId="{5794489E-FBEB-4589-BF9B-B8BD1D8859E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9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876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 rot="5400000" flipH="1">
            <a:off x="6177274" y="-42337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 rot="5400000" flipH="1">
            <a:off x="-698074" y="3247199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rot="-5400000" flipH="1">
            <a:off x="-428544" y="2831031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rot="-5400000" flipH="1">
            <a:off x="563747" y="2068298"/>
            <a:ext cx="1518899" cy="9254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rot="5400000">
            <a:off x="-253698" y="2260564"/>
            <a:ext cx="1297199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-5400000">
            <a:off x="-192598" y="1950592"/>
            <a:ext cx="985799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5400000" flipH="1">
            <a:off x="7217674" y="1270025"/>
            <a:ext cx="2394600" cy="14588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rot="-5400000">
            <a:off x="7922499" y="2744289"/>
            <a:ext cx="1518600" cy="925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 flipH="1">
            <a:off x="7315902" y="2802274"/>
            <a:ext cx="1027799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rot="-5400000" flipH="1">
            <a:off x="6337825" y="578874"/>
            <a:ext cx="1520099" cy="9260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6" name="Shape 66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Shape 71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72" name="Shape 72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ma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7934862" y="4"/>
            <a:ext cx="1209178" cy="2774602"/>
            <a:chOff x="7395202" y="-6"/>
            <a:chExt cx="1748884" cy="4013021"/>
          </a:xfrm>
        </p:grpSpPr>
        <p:sp>
          <p:nvSpPr>
            <p:cNvPr id="124" name="Shape 124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0" y="2232486"/>
            <a:ext cx="874633" cy="2911267"/>
            <a:chOff x="3" y="2750304"/>
            <a:chExt cx="722479" cy="2404814"/>
          </a:xfrm>
        </p:grpSpPr>
        <p:sp>
          <p:nvSpPr>
            <p:cNvPr id="130" name="Shape 130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37" name="Shape 137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rot="5400000">
            <a:off x="-262151" y="1526812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rot="-5400000" flipH="1">
            <a:off x="-358954" y="3663588"/>
            <a:ext cx="1838400" cy="1120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rot="-5400000">
            <a:off x="-199051" y="1206481"/>
            <a:ext cx="1018799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rot="-5400000" flipH="1">
            <a:off x="472233" y="3024660"/>
            <a:ext cx="1271999" cy="7751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zeSzZ8rgCQ" TargetMode="Externa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2340745" y="2211710"/>
            <a:ext cx="44877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C000"/>
                </a:solidFill>
                <a:latin typeface="Gill Sans MT Condensed" pitchFamily="34" charset="0"/>
              </a:rPr>
              <a:t>Sesión: </a:t>
            </a:r>
            <a:r>
              <a:rPr lang="en" sz="4000" dirty="0" smtClean="0">
                <a:solidFill>
                  <a:srgbClr val="FFC000"/>
                </a:solidFill>
                <a:latin typeface="Gill Sans MT Condensed" pitchFamily="34" charset="0"/>
              </a:rPr>
              <a:t>Uso Respons</a:t>
            </a:r>
            <a:r>
              <a:rPr lang="es-ES" sz="4000" dirty="0">
                <a:solidFill>
                  <a:srgbClr val="FFC000"/>
                </a:solidFill>
                <a:latin typeface="Gill Sans MT Condensed" pitchFamily="34" charset="0"/>
              </a:rPr>
              <a:t>a</a:t>
            </a:r>
            <a:r>
              <a:rPr lang="en" sz="4000" dirty="0" smtClean="0">
                <a:solidFill>
                  <a:srgbClr val="FFC000"/>
                </a:solidFill>
                <a:latin typeface="Gill Sans MT Condensed" pitchFamily="34" charset="0"/>
              </a:rPr>
              <a:t>ble de Redes Sociales e Internet. Grooming y Marco Legal</a:t>
            </a:r>
            <a:br>
              <a:rPr lang="en" sz="4000" dirty="0" smtClean="0">
                <a:solidFill>
                  <a:srgbClr val="FFC000"/>
                </a:solidFill>
                <a:latin typeface="Gill Sans MT Condensed" pitchFamily="34" charset="0"/>
              </a:rPr>
            </a:br>
            <a:endParaRPr lang="en" sz="4000" dirty="0">
              <a:solidFill>
                <a:srgbClr val="FFC000"/>
              </a:solidFill>
              <a:latin typeface="Gill Sans MT 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15" y="267494"/>
            <a:ext cx="2195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509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03" y="411507"/>
            <a:ext cx="37244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40152" y="413349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accent3"/>
                </a:solidFill>
              </a:rPr>
              <a:t>Psicóloga Daniela González R.</a:t>
            </a:r>
            <a:endParaRPr lang="es-E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067087" y="3032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7030A0"/>
                </a:solidFill>
              </a:rPr>
              <a:t>Para Reflexionar…</a:t>
            </a:r>
            <a:endParaRPr lang="en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15" y="975531"/>
            <a:ext cx="2455217" cy="312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419622"/>
            <a:ext cx="20162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27784" y="4227934"/>
            <a:ext cx="4201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www.youtube.com/watch?v=VzeSzZ8rgCQ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-152481"/>
            <a:ext cx="5972100" cy="635999"/>
          </a:xfrm>
        </p:spPr>
        <p:txBody>
          <a:bodyPr/>
          <a:lstStyle/>
          <a:p>
            <a:pPr algn="ctr"/>
            <a:r>
              <a:rPr lang="es-ES" sz="2400" dirty="0" err="1" smtClean="0">
                <a:solidFill>
                  <a:srgbClr val="C00000"/>
                </a:solidFill>
              </a:rPr>
              <a:t>Grooming</a:t>
            </a:r>
            <a:r>
              <a:rPr lang="es-ES" sz="2400" dirty="0" smtClean="0">
                <a:solidFill>
                  <a:srgbClr val="C00000"/>
                </a:solidFill>
              </a:rPr>
              <a:t>: Acoso </a:t>
            </a:r>
            <a:r>
              <a:rPr lang="es-ES" sz="2400" dirty="0">
                <a:solidFill>
                  <a:srgbClr val="C00000"/>
                </a:solidFill>
              </a:rPr>
              <a:t>V</a:t>
            </a:r>
            <a:r>
              <a:rPr lang="es-ES" sz="2400" dirty="0" smtClean="0">
                <a:solidFill>
                  <a:srgbClr val="C00000"/>
                </a:solidFill>
              </a:rPr>
              <a:t>irtual </a:t>
            </a:r>
            <a:r>
              <a:rPr lang="es-ES" sz="2400" dirty="0">
                <a:solidFill>
                  <a:srgbClr val="C00000"/>
                </a:solidFill>
              </a:rPr>
              <a:t>i</a:t>
            </a:r>
            <a:r>
              <a:rPr lang="es-ES" sz="2400" dirty="0" smtClean="0">
                <a:solidFill>
                  <a:srgbClr val="C00000"/>
                </a:solidFill>
              </a:rPr>
              <a:t>nfantil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8856984" cy="4464496"/>
          </a:xfrm>
        </p:spPr>
        <p:txBody>
          <a:bodyPr/>
          <a:lstStyle/>
          <a:p>
            <a:pPr algn="just">
              <a:buNone/>
            </a:pPr>
            <a:r>
              <a:rPr lang="es-ES" sz="2000" dirty="0">
                <a:solidFill>
                  <a:schemeClr val="bg1"/>
                </a:solidFill>
              </a:rPr>
              <a:t>S</a:t>
            </a:r>
            <a:r>
              <a:rPr lang="es-ES" sz="2000" dirty="0" smtClean="0">
                <a:solidFill>
                  <a:schemeClr val="bg1"/>
                </a:solidFill>
              </a:rPr>
              <a:t>ituaciones </a:t>
            </a:r>
            <a:r>
              <a:rPr lang="es-ES" sz="2000" dirty="0">
                <a:solidFill>
                  <a:schemeClr val="bg1"/>
                </a:solidFill>
              </a:rPr>
              <a:t>de abuso sexual de niños por parte de adultos a través de internet, usando los chats y las webcams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es-ES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1) Contacto </a:t>
            </a:r>
            <a:r>
              <a:rPr lang="es-ES" sz="2000" dirty="0" smtClean="0">
                <a:solidFill>
                  <a:srgbClr val="00B050"/>
                </a:solidFill>
              </a:rPr>
              <a:t>del menor a través de rede sociales (chat, </a:t>
            </a:r>
            <a:r>
              <a:rPr lang="es-ES" sz="2000" dirty="0" err="1" smtClean="0">
                <a:solidFill>
                  <a:srgbClr val="00B050"/>
                </a:solidFill>
              </a:rPr>
              <a:t>facebook</a:t>
            </a:r>
            <a:r>
              <a:rPr lang="es-ES" sz="2000" dirty="0" smtClean="0">
                <a:solidFill>
                  <a:srgbClr val="00B050"/>
                </a:solidFill>
              </a:rPr>
              <a:t>, otros) generalmente haciéndose pasar por otro niño.</a:t>
            </a:r>
          </a:p>
          <a:p>
            <a:pPr algn="just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" sz="2000" b="1" dirty="0" smtClean="0">
                <a:solidFill>
                  <a:srgbClr val="7030A0"/>
                </a:solidFill>
              </a:rPr>
              <a:t>2) </a:t>
            </a:r>
            <a:r>
              <a:rPr lang="es-ES" sz="2000" dirty="0" smtClean="0">
                <a:solidFill>
                  <a:srgbClr val="7030A0"/>
                </a:solidFill>
              </a:rPr>
              <a:t>Crear </a:t>
            </a:r>
            <a:r>
              <a:rPr lang="es-ES" sz="2000" b="1" dirty="0" smtClean="0">
                <a:solidFill>
                  <a:srgbClr val="7030A0"/>
                </a:solidFill>
              </a:rPr>
              <a:t>lazo de confianza y amistad </a:t>
            </a:r>
            <a:r>
              <a:rPr lang="es-ES" sz="2000" dirty="0" smtClean="0">
                <a:solidFill>
                  <a:srgbClr val="7030A0"/>
                </a:solidFill>
              </a:rPr>
              <a:t>con el menor para recabar información personal.</a:t>
            </a:r>
          </a:p>
          <a:p>
            <a:pPr algn="just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ES" sz="2000" b="1" dirty="0" smtClean="0">
                <a:solidFill>
                  <a:srgbClr val="00B0F0"/>
                </a:solidFill>
              </a:rPr>
              <a:t>3) </a:t>
            </a:r>
            <a:r>
              <a:rPr lang="es-ES" sz="2000" dirty="0">
                <a:solidFill>
                  <a:srgbClr val="00B0F0"/>
                </a:solidFill>
              </a:rPr>
              <a:t>D</a:t>
            </a:r>
            <a:r>
              <a:rPr lang="es-ES" sz="2000" dirty="0" smtClean="0">
                <a:solidFill>
                  <a:srgbClr val="00B0F0"/>
                </a:solidFill>
              </a:rPr>
              <a:t>isminuir inhibiciones </a:t>
            </a:r>
            <a:r>
              <a:rPr lang="es-ES" sz="2000" dirty="0">
                <a:solidFill>
                  <a:srgbClr val="00B0F0"/>
                </a:solidFill>
              </a:rPr>
              <a:t>del niño o niña, a veces mostrándole imágenes de contenido pornográfico, hasta lograr que el o la menor se desnude frente a la webcam o le envíe fotografías de tipo </a:t>
            </a:r>
            <a:r>
              <a:rPr lang="es-ES" sz="2000" dirty="0" smtClean="0">
                <a:solidFill>
                  <a:srgbClr val="00B0F0"/>
                </a:solidFill>
              </a:rPr>
              <a:t>sexual.</a:t>
            </a:r>
          </a:p>
          <a:p>
            <a:pPr algn="just">
              <a:buNone/>
            </a:pPr>
            <a:endParaRPr lang="es-ES" sz="2000" dirty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4) Chantaje</a:t>
            </a:r>
            <a:r>
              <a:rPr lang="es-ES" sz="2000" dirty="0" smtClean="0">
                <a:solidFill>
                  <a:srgbClr val="00B050"/>
                </a:solidFill>
              </a:rPr>
              <a:t>: </a:t>
            </a:r>
            <a:r>
              <a:rPr lang="es-ES" sz="2000" dirty="0">
                <a:solidFill>
                  <a:srgbClr val="00B050"/>
                </a:solidFill>
              </a:rPr>
              <a:t>el abusador amenaza con hacer públicas las fotografías si el niño no accede a enviarle más, y en ocasiones busca concertar una reunión para abusar sexualmente de él o ella.</a:t>
            </a:r>
          </a:p>
        </p:txBody>
      </p:sp>
    </p:spTree>
    <p:extLst>
      <p:ext uri="{BB962C8B-B14F-4D97-AF65-F5344CB8AC3E}">
        <p14:creationId xmlns:p14="http://schemas.microsoft.com/office/powerpoint/2010/main" val="28715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090"/>
            <a:ext cx="7704856" cy="460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subTitle" idx="4294967295"/>
          </p:nvPr>
        </p:nvSpPr>
        <p:spPr>
          <a:xfrm>
            <a:off x="899592" y="58759"/>
            <a:ext cx="7632848" cy="6407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 dirty="0" smtClean="0">
                <a:solidFill>
                  <a:schemeClr val="bg1"/>
                </a:solidFill>
              </a:rPr>
              <a:t>Recomendaciones para Evitar Grooming </a:t>
            </a:r>
            <a:endParaRPr lang="en" sz="28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483518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endParaRPr lang="es-ES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8601" y="555526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 smtClean="0">
                <a:solidFill>
                  <a:srgbClr val="00B0F0"/>
                </a:solidFill>
                <a:latin typeface="Hind" charset="0"/>
                <a:cs typeface="Hind" charset="0"/>
              </a:rPr>
              <a:t>• No </a:t>
            </a:r>
            <a:r>
              <a:rPr lang="es-ES" sz="1800" b="1" dirty="0">
                <a:solidFill>
                  <a:srgbClr val="00B0F0"/>
                </a:solidFill>
                <a:latin typeface="Hind" charset="0"/>
                <a:cs typeface="Hind" charset="0"/>
              </a:rPr>
              <a:t>des tus datos personales o los de tu familia (nombres, dirección, teléfonos) por Internet ni entregues tus claves a cualquier persona</a:t>
            </a:r>
            <a:r>
              <a:rPr lang="es-ES" sz="1800" b="1" dirty="0" smtClean="0">
                <a:solidFill>
                  <a:srgbClr val="00B0F0"/>
                </a:solidFill>
                <a:latin typeface="Hind" charset="0"/>
                <a:cs typeface="Hind" charset="0"/>
              </a:rPr>
              <a:t>.</a:t>
            </a:r>
          </a:p>
          <a:p>
            <a:pPr algn="just"/>
            <a:r>
              <a:rPr lang="es-ES" sz="1800" b="1" dirty="0">
                <a:solidFill>
                  <a:schemeClr val="bg1"/>
                </a:solidFill>
                <a:latin typeface="Hind" charset="0"/>
                <a:cs typeface="Hind" charset="0"/>
              </a:rPr>
              <a:t/>
            </a:r>
            <a:br>
              <a:rPr lang="es-ES" sz="1800" b="1" dirty="0">
                <a:solidFill>
                  <a:schemeClr val="bg1"/>
                </a:solidFill>
                <a:latin typeface="Hind" charset="0"/>
                <a:cs typeface="Hind" charset="0"/>
              </a:rPr>
            </a:br>
            <a:r>
              <a:rPr lang="es-ES" sz="1800" b="1" dirty="0" smtClean="0">
                <a:solidFill>
                  <a:srgbClr val="00B050"/>
                </a:solidFill>
                <a:latin typeface="Hind" charset="0"/>
                <a:cs typeface="Hind" charset="0"/>
              </a:rPr>
              <a:t>• No </a:t>
            </a:r>
            <a:r>
              <a:rPr lang="es-ES" sz="1800" b="1" dirty="0">
                <a:solidFill>
                  <a:srgbClr val="00B050"/>
                </a:solidFill>
                <a:latin typeface="Hind" charset="0"/>
                <a:cs typeface="Hind" charset="0"/>
              </a:rPr>
              <a:t>te juntes con personas que conociste por intermedio del chat sin el conocimiento o autorización de tus papás. Hay personas que mienten sobre la edad que tienen y que podrían hacerte daño</a:t>
            </a:r>
            <a:r>
              <a:rPr lang="es-ES" sz="1800" b="1" dirty="0" smtClean="0">
                <a:solidFill>
                  <a:srgbClr val="00B050"/>
                </a:solidFill>
                <a:latin typeface="Hind" charset="0"/>
                <a:cs typeface="Hind" charset="0"/>
              </a:rPr>
              <a:t>.</a:t>
            </a:r>
          </a:p>
          <a:p>
            <a:pPr algn="just"/>
            <a:r>
              <a:rPr lang="es-ES" sz="1800" b="1" dirty="0">
                <a:solidFill>
                  <a:schemeClr val="bg1"/>
                </a:solidFill>
                <a:latin typeface="Hind" charset="0"/>
                <a:cs typeface="Hind" charset="0"/>
              </a:rPr>
              <a:t/>
            </a:r>
            <a:br>
              <a:rPr lang="es-ES" sz="1800" b="1" dirty="0">
                <a:solidFill>
                  <a:schemeClr val="bg1"/>
                </a:solidFill>
                <a:latin typeface="Hind" charset="0"/>
                <a:cs typeface="Hind" charset="0"/>
              </a:rPr>
            </a:br>
            <a:r>
              <a:rPr lang="es-ES" sz="1800" b="1" dirty="0" smtClean="0">
                <a:solidFill>
                  <a:srgbClr val="7030A0"/>
                </a:solidFill>
                <a:latin typeface="Hind" charset="0"/>
                <a:cs typeface="Hind" charset="0"/>
              </a:rPr>
              <a:t>• No </a:t>
            </a:r>
            <a:r>
              <a:rPr lang="es-ES" sz="1800" b="1" dirty="0">
                <a:solidFill>
                  <a:srgbClr val="7030A0"/>
                </a:solidFill>
                <a:latin typeface="Hind" charset="0"/>
                <a:cs typeface="Hind" charset="0"/>
              </a:rPr>
              <a:t>contestes mensajes que te hagan sentir incómodo o avergonzado, y cuéntales a tus papás si esto ocurre</a:t>
            </a:r>
            <a:r>
              <a:rPr lang="es-ES" sz="1800" b="1" dirty="0" smtClean="0">
                <a:solidFill>
                  <a:srgbClr val="7030A0"/>
                </a:solidFill>
                <a:latin typeface="Hind" charset="0"/>
                <a:cs typeface="Hind" charset="0"/>
              </a:rPr>
              <a:t>.</a:t>
            </a:r>
          </a:p>
          <a:p>
            <a:pPr algn="just"/>
            <a:r>
              <a:rPr lang="es-ES" sz="1800" b="1" dirty="0">
                <a:solidFill>
                  <a:srgbClr val="FFC000"/>
                </a:solidFill>
                <a:latin typeface="Hind" charset="0"/>
                <a:cs typeface="Hind" charset="0"/>
              </a:rPr>
              <a:t/>
            </a:r>
            <a:br>
              <a:rPr lang="es-ES" sz="1800" b="1" dirty="0">
                <a:solidFill>
                  <a:srgbClr val="FFC000"/>
                </a:solidFill>
                <a:latin typeface="Hind" charset="0"/>
                <a:cs typeface="Hind" charset="0"/>
              </a:rPr>
            </a:br>
            <a:r>
              <a:rPr lang="es-ES" sz="1800" b="1" dirty="0" smtClean="0">
                <a:solidFill>
                  <a:srgbClr val="FFC000"/>
                </a:solidFill>
                <a:latin typeface="Hind" charset="0"/>
                <a:cs typeface="Hind" charset="0"/>
              </a:rPr>
              <a:t>• No </a:t>
            </a:r>
            <a:r>
              <a:rPr lang="es-ES" sz="1800" b="1" dirty="0">
                <a:solidFill>
                  <a:srgbClr val="FFC000"/>
                </a:solidFill>
                <a:latin typeface="Hind" charset="0"/>
                <a:cs typeface="Hind" charset="0"/>
              </a:rPr>
              <a:t>envíes fotos tuyas o de tu familia a contactos que no conoces</a:t>
            </a:r>
            <a:r>
              <a:rPr lang="es-ES" sz="1800" b="1" dirty="0" smtClean="0">
                <a:solidFill>
                  <a:srgbClr val="FFC000"/>
                </a:solidFill>
                <a:latin typeface="Hind" charset="0"/>
                <a:cs typeface="Hind" charset="0"/>
              </a:rPr>
              <a:t>.</a:t>
            </a:r>
          </a:p>
          <a:p>
            <a:pPr algn="just"/>
            <a:r>
              <a:rPr lang="es-ES" sz="1800" b="1" dirty="0">
                <a:solidFill>
                  <a:srgbClr val="00B0F0"/>
                </a:solidFill>
                <a:latin typeface="Hind" charset="0"/>
                <a:cs typeface="Hind" charset="0"/>
              </a:rPr>
              <a:t/>
            </a:r>
            <a:br>
              <a:rPr lang="es-ES" sz="1800" b="1" dirty="0">
                <a:solidFill>
                  <a:srgbClr val="00B0F0"/>
                </a:solidFill>
                <a:latin typeface="Hind" charset="0"/>
                <a:cs typeface="Hind" charset="0"/>
              </a:rPr>
            </a:br>
            <a:r>
              <a:rPr lang="es-ES" sz="1800" b="1" dirty="0" smtClean="0">
                <a:solidFill>
                  <a:srgbClr val="00B0F0"/>
                </a:solidFill>
                <a:latin typeface="Hind" charset="0"/>
                <a:cs typeface="Hind" charset="0"/>
              </a:rPr>
              <a:t>• Ignora </a:t>
            </a:r>
            <a:r>
              <a:rPr lang="es-ES" sz="1800" b="1" dirty="0">
                <a:solidFill>
                  <a:srgbClr val="00B0F0"/>
                </a:solidFill>
                <a:latin typeface="Hind" charset="0"/>
                <a:cs typeface="Hind" charset="0"/>
              </a:rPr>
              <a:t>el </a:t>
            </a:r>
            <a:r>
              <a:rPr lang="es-ES" sz="1800" b="1" dirty="0" err="1">
                <a:solidFill>
                  <a:srgbClr val="00B0F0"/>
                </a:solidFill>
                <a:latin typeface="Hind" charset="0"/>
                <a:cs typeface="Hind" charset="0"/>
              </a:rPr>
              <a:t>Spam</a:t>
            </a:r>
            <a:r>
              <a:rPr lang="es-ES" sz="1800" b="1" dirty="0">
                <a:solidFill>
                  <a:srgbClr val="00B0F0"/>
                </a:solidFill>
                <a:latin typeface="Hind" charset="0"/>
                <a:cs typeface="Hind" charset="0"/>
              </a:rPr>
              <a:t> y no abras archivos de desconocidos. Es posible que a través de estos medios alguien descifre tus claves de MSN y de correo electrónico</a:t>
            </a:r>
            <a:r>
              <a:rPr lang="es-ES" sz="1800" b="1" dirty="0" smtClean="0">
                <a:solidFill>
                  <a:srgbClr val="00B0F0"/>
                </a:solidFill>
                <a:latin typeface="Hind" charset="0"/>
                <a:cs typeface="Hind" charset="0"/>
              </a:rPr>
              <a:t>.</a:t>
            </a:r>
          </a:p>
          <a:p>
            <a:pPr algn="just"/>
            <a:r>
              <a:rPr lang="es-ES" sz="1800" b="1" dirty="0">
                <a:solidFill>
                  <a:srgbClr val="00B050"/>
                </a:solidFill>
                <a:latin typeface="Hind" charset="0"/>
                <a:cs typeface="Hind" charset="0"/>
              </a:rPr>
              <a:t/>
            </a:r>
            <a:br>
              <a:rPr lang="es-ES" sz="1800" b="1" dirty="0">
                <a:solidFill>
                  <a:srgbClr val="00B050"/>
                </a:solidFill>
                <a:latin typeface="Hind" charset="0"/>
                <a:cs typeface="Hind" charset="0"/>
              </a:rPr>
            </a:br>
            <a:r>
              <a:rPr lang="es-ES" sz="1800" b="1" dirty="0" smtClean="0">
                <a:solidFill>
                  <a:srgbClr val="00B050"/>
                </a:solidFill>
                <a:latin typeface="Hind" charset="0"/>
                <a:cs typeface="Hind" charset="0"/>
              </a:rPr>
              <a:t>• No </a:t>
            </a:r>
            <a:r>
              <a:rPr lang="es-ES" sz="1800" b="1" dirty="0">
                <a:solidFill>
                  <a:srgbClr val="00B050"/>
                </a:solidFill>
                <a:latin typeface="Hind" charset="0"/>
                <a:cs typeface="Hind" charset="0"/>
              </a:rPr>
              <a:t>utilices cámara web para chatear.</a:t>
            </a:r>
            <a:r>
              <a:rPr lang="es-ES" sz="1800" dirty="0">
                <a:solidFill>
                  <a:srgbClr val="00B050"/>
                </a:solidFill>
                <a:latin typeface="Hind" charset="0"/>
                <a:cs typeface="Hind" charset="0"/>
              </a:rPr>
              <a:t/>
            </a:r>
            <a:br>
              <a:rPr lang="es-ES" sz="1800" dirty="0">
                <a:solidFill>
                  <a:srgbClr val="00B050"/>
                </a:solidFill>
                <a:latin typeface="Hind" charset="0"/>
                <a:cs typeface="Hind" charset="0"/>
              </a:rPr>
            </a:br>
            <a:endParaRPr lang="es-ES" sz="1800" dirty="0">
              <a:solidFill>
                <a:srgbClr val="00B050"/>
              </a:solidFill>
              <a:latin typeface="Hind" charset="0"/>
              <a:cs typeface="Hind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7494"/>
            <a:ext cx="8352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solidFill>
                  <a:srgbClr val="00B0F0"/>
                </a:solidFill>
                <a:latin typeface="Hind" charset="0"/>
                <a:cs typeface="Hind" charset="0"/>
              </a:rPr>
              <a:t>•No te identifiques con un Nick que de cuenta de tu año de nacimiento o edad</a:t>
            </a:r>
            <a:r>
              <a:rPr lang="es-ES" sz="1800" b="1" dirty="0" smtClean="0">
                <a:solidFill>
                  <a:schemeClr val="bg1"/>
                </a:solidFill>
                <a:latin typeface="Hind" charset="0"/>
                <a:cs typeface="Hind" charset="0"/>
              </a:rPr>
              <a:t>.</a:t>
            </a:r>
          </a:p>
          <a:p>
            <a:pPr algn="just"/>
            <a:r>
              <a:rPr lang="es-ES" sz="1800" b="1" dirty="0">
                <a:solidFill>
                  <a:srgbClr val="00B050"/>
                </a:solidFill>
                <a:latin typeface="Hind" charset="0"/>
                <a:cs typeface="Hind" charset="0"/>
              </a:rPr>
              <a:t/>
            </a:r>
            <a:br>
              <a:rPr lang="es-ES" sz="1800" b="1" dirty="0">
                <a:solidFill>
                  <a:srgbClr val="00B050"/>
                </a:solidFill>
                <a:latin typeface="Hind" charset="0"/>
                <a:cs typeface="Hind" charset="0"/>
              </a:rPr>
            </a:br>
            <a:r>
              <a:rPr lang="es-ES" sz="1800" b="1" dirty="0">
                <a:solidFill>
                  <a:srgbClr val="00B050"/>
                </a:solidFill>
                <a:latin typeface="Hind" charset="0"/>
                <a:cs typeface="Hind" charset="0"/>
              </a:rPr>
              <a:t>•En redes sociales como Facebook no aceptes como amigos a personas que no conoces y establece privacidad de tu perfil sólo a tus amigos.</a:t>
            </a:r>
          </a:p>
          <a:p>
            <a:pPr algn="just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5646"/>
            <a:ext cx="4968552" cy="33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67544" y="915566"/>
            <a:ext cx="8280920" cy="38884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" sz="2000" dirty="0" smtClean="0"/>
              <a:t>Nace </a:t>
            </a:r>
            <a:r>
              <a:rPr lang="es-ES" sz="2000" dirty="0"/>
              <a:t>frente a la necesidad de nuestros ciudadanos de contar con organismos policiales dedicados a la </a:t>
            </a:r>
            <a:r>
              <a:rPr lang="es-ES" sz="2000" b="1" dirty="0"/>
              <a:t>investigación y solución de sus problemas en el mundo virtual</a:t>
            </a:r>
            <a:r>
              <a:rPr lang="es-ES" sz="2000" dirty="0"/>
              <a:t>, en una potente señal de que los temas del mundo globalizado son también de nuestro país.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8136904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7030A0"/>
                </a:solidFill>
              </a:rPr>
              <a:t>PDI: Brigada Investigadora del Cibercrimen</a:t>
            </a:r>
            <a:endParaRPr lang="en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35358"/>
            <a:ext cx="3816424" cy="254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-20538"/>
            <a:ext cx="5972100" cy="635999"/>
          </a:xfrm>
        </p:spPr>
        <p:txBody>
          <a:bodyPr/>
          <a:lstStyle/>
          <a:p>
            <a:pPr algn="ctr"/>
            <a:r>
              <a:rPr lang="es-ES" sz="3200" dirty="0" smtClean="0">
                <a:solidFill>
                  <a:srgbClr val="7030A0"/>
                </a:solidFill>
              </a:rPr>
              <a:t>Áreas de Trabajo</a:t>
            </a:r>
            <a:endParaRPr lang="es-ES" sz="3200" dirty="0">
              <a:solidFill>
                <a:srgbClr val="7030A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568952" cy="4392488"/>
          </a:xfrm>
        </p:spPr>
        <p:txBody>
          <a:bodyPr/>
          <a:lstStyle/>
          <a:p>
            <a:pPr algn="just">
              <a:buNone/>
            </a:pPr>
            <a:r>
              <a:rPr lang="es-ES" dirty="0"/>
              <a:t>● </a:t>
            </a:r>
            <a:r>
              <a:rPr lang="es-ES" b="1" dirty="0"/>
              <a:t>Delitos contra menores en Internet:</a:t>
            </a:r>
            <a:r>
              <a:rPr lang="es-ES" dirty="0"/>
              <a:t> Comprende todos aquellos ilícitos que atentan contra la </a:t>
            </a:r>
            <a:r>
              <a:rPr lang="es-ES" b="1" dirty="0"/>
              <a:t>seguridad y la indemnidad sexual de los menores en la red</a:t>
            </a:r>
            <a:r>
              <a:rPr lang="es-ES" dirty="0"/>
              <a:t>, como la </a:t>
            </a:r>
            <a:r>
              <a:rPr lang="es-ES" b="1" dirty="0"/>
              <a:t>pedofilia y el abuso sexual impropio </a:t>
            </a:r>
            <a:r>
              <a:rPr lang="es-ES" dirty="0"/>
              <a:t>(</a:t>
            </a:r>
            <a:r>
              <a:rPr lang="es-ES" dirty="0" err="1"/>
              <a:t>grooming</a:t>
            </a:r>
            <a:r>
              <a:rPr lang="es-ES" dirty="0"/>
              <a:t>) cometido a través de medios tecnológicos</a:t>
            </a:r>
            <a:r>
              <a:rPr lang="es-ES" dirty="0" smtClean="0"/>
              <a:t>.</a:t>
            </a:r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r>
              <a:rPr lang="es-ES" dirty="0"/>
              <a:t>● </a:t>
            </a:r>
            <a:r>
              <a:rPr lang="es-ES" b="1" dirty="0"/>
              <a:t>Delitos computacionales:</a:t>
            </a:r>
            <a:r>
              <a:rPr lang="es-ES" dirty="0"/>
              <a:t> Se ocupa de todos los delitos en que la tecnología se ha empleado como especial forma de comisión, especialmente aquellos que afectan la seguridad y patrimonio de los adultos, como </a:t>
            </a:r>
            <a:r>
              <a:rPr lang="es-ES" b="1" dirty="0"/>
              <a:t>la estafa, las amenazas, las injurias y calumnias, la usurpación de nombre, la apropiación y uso fraudulento de cuentas de correo y redes sociales</a:t>
            </a:r>
            <a:r>
              <a:rPr lang="es-ES" dirty="0"/>
              <a:t>, entre otros</a:t>
            </a:r>
            <a:r>
              <a:rPr lang="es-ES" dirty="0" smtClean="0"/>
              <a:t>.</a:t>
            </a:r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r>
              <a:rPr lang="es-ES" dirty="0"/>
              <a:t>● </a:t>
            </a:r>
            <a:r>
              <a:rPr lang="es-ES" b="1" dirty="0"/>
              <a:t>Investigación forense-informática:</a:t>
            </a:r>
            <a:r>
              <a:rPr lang="es-ES" dirty="0"/>
              <a:t> Se preocupa de aquellas figuras contempladas en la Ley sobre Delitos Informáticos, como el </a:t>
            </a:r>
            <a:r>
              <a:rPr lang="es-ES" b="1" dirty="0"/>
              <a:t>acceso indebido, el web </a:t>
            </a:r>
            <a:r>
              <a:rPr lang="es-ES" b="1" dirty="0" err="1"/>
              <a:t>defacing</a:t>
            </a:r>
            <a:r>
              <a:rPr lang="es-ES" b="1" dirty="0"/>
              <a:t> y el daño informático</a:t>
            </a:r>
            <a:r>
              <a:rPr lang="es-ES" dirty="0"/>
              <a:t>, entre otros. Además, realiza investigación forense sobre medios tecnológicos buscando evidencias que pueden ser utilizadas como pruebas en el proceso penal.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8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23478"/>
            <a:ext cx="5972100" cy="63599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Cifras Nacionales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627534"/>
            <a:ext cx="8280920" cy="4104456"/>
          </a:xfrm>
        </p:spPr>
        <p:txBody>
          <a:bodyPr/>
          <a:lstStyle/>
          <a:p>
            <a:pPr algn="just" fontAlgn="ctr">
              <a:lnSpc>
                <a:spcPct val="150000"/>
              </a:lnSpc>
              <a:buNone/>
            </a:pPr>
            <a:r>
              <a:rPr lang="es-ES" dirty="0"/>
              <a:t>En lo que va del año, la PDI ha investigado </a:t>
            </a:r>
            <a:r>
              <a:rPr lang="es-ES" b="1" dirty="0"/>
              <a:t>60 casos </a:t>
            </a:r>
            <a:r>
              <a:rPr lang="es-ES" dirty="0"/>
              <a:t>vinculados a </a:t>
            </a:r>
            <a:r>
              <a:rPr lang="es-ES" b="1" dirty="0" err="1"/>
              <a:t>grooming</a:t>
            </a:r>
            <a:r>
              <a:rPr lang="es-ES" b="1" dirty="0"/>
              <a:t>,</a:t>
            </a:r>
            <a:r>
              <a:rPr lang="es-ES" dirty="0"/>
              <a:t> principalmente a través de la Brigada del </a:t>
            </a:r>
            <a:r>
              <a:rPr lang="es-ES" dirty="0" err="1"/>
              <a:t>Ciber</a:t>
            </a:r>
            <a:r>
              <a:rPr lang="es-ES" dirty="0"/>
              <a:t> Crimen de Santiago y de Valparaíso. En </a:t>
            </a:r>
            <a:r>
              <a:rPr lang="es-ES" dirty="0" smtClean="0"/>
              <a:t>2015, </a:t>
            </a:r>
            <a:r>
              <a:rPr lang="es-ES" dirty="0"/>
              <a:t>en tanto, se investigaron </a:t>
            </a:r>
            <a:r>
              <a:rPr lang="es-ES" b="1" dirty="0"/>
              <a:t>390 delitos</a:t>
            </a:r>
            <a:r>
              <a:rPr lang="es-ES" dirty="0"/>
              <a:t>, los que permitieron detener a </a:t>
            </a:r>
            <a:r>
              <a:rPr lang="es-ES" b="1" dirty="0"/>
              <a:t>15 personas</a:t>
            </a:r>
            <a:r>
              <a:rPr lang="es-ES" dirty="0"/>
              <a:t>. Esta cifra supera a los casos registrados en el </a:t>
            </a:r>
            <a:r>
              <a:rPr lang="es-ES" dirty="0" smtClean="0"/>
              <a:t>2014, </a:t>
            </a:r>
            <a:r>
              <a:rPr lang="es-ES" dirty="0"/>
              <a:t>año en que se realizaron </a:t>
            </a:r>
            <a:r>
              <a:rPr lang="es-ES" b="1" dirty="0"/>
              <a:t>368 investigaciones </a:t>
            </a:r>
            <a:r>
              <a:rPr lang="es-ES" dirty="0"/>
              <a:t>sobre la materia. </a:t>
            </a:r>
          </a:p>
          <a:p>
            <a:pPr algn="just" fontAlgn="ctr">
              <a:lnSpc>
                <a:spcPct val="150000"/>
              </a:lnSpc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92431"/>
            <a:ext cx="3024336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92431"/>
            <a:ext cx="3007494" cy="19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347</Words>
  <Application>Microsoft Office PowerPoint</Application>
  <PresentationFormat>Presentación en pantalla (16:9)</PresentationFormat>
  <Paragraphs>33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Gill Sans MT Condensed</vt:lpstr>
      <vt:lpstr>Hind</vt:lpstr>
      <vt:lpstr>Calibri</vt:lpstr>
      <vt:lpstr>Dumaine</vt:lpstr>
      <vt:lpstr>Sesión: Uso Responsable de Redes Sociales e Internet. Grooming y Marco Legal </vt:lpstr>
      <vt:lpstr>Para Reflexionar…</vt:lpstr>
      <vt:lpstr>Grooming: Acoso Virtual infantil</vt:lpstr>
      <vt:lpstr>Presentación de PowerPoint</vt:lpstr>
      <vt:lpstr>Presentación de PowerPoint</vt:lpstr>
      <vt:lpstr>Presentación de PowerPoint</vt:lpstr>
      <vt:lpstr>PDI: Brigada Investigadora del Cibercrimen</vt:lpstr>
      <vt:lpstr>Áreas de Trabajo</vt:lpstr>
      <vt:lpstr>Cifras Nacionales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Charla Apoderados: Uso Responsable de Redes Sociales e Internet</dc:title>
  <dc:creator>Pie2</dc:creator>
  <cp:lastModifiedBy>usuario</cp:lastModifiedBy>
  <cp:revision>31</cp:revision>
  <dcterms:modified xsi:type="dcterms:W3CDTF">2016-10-15T15:28:23Z</dcterms:modified>
</cp:coreProperties>
</file>