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1" r:id="rId2"/>
    <p:sldId id="308" r:id="rId3"/>
    <p:sldId id="337" r:id="rId4"/>
    <p:sldId id="312" r:id="rId5"/>
    <p:sldId id="313" r:id="rId6"/>
    <p:sldId id="314" r:id="rId7"/>
    <p:sldId id="338" r:id="rId8"/>
    <p:sldId id="339" r:id="rId9"/>
    <p:sldId id="340" r:id="rId10"/>
    <p:sldId id="341" r:id="rId11"/>
    <p:sldId id="355" r:id="rId12"/>
    <p:sldId id="343" r:id="rId13"/>
    <p:sldId id="347" r:id="rId14"/>
    <p:sldId id="344" r:id="rId15"/>
    <p:sldId id="345" r:id="rId16"/>
    <p:sldId id="346" r:id="rId17"/>
    <p:sldId id="326" r:id="rId18"/>
    <p:sldId id="349" r:id="rId19"/>
    <p:sldId id="351" r:id="rId20"/>
    <p:sldId id="352" r:id="rId21"/>
    <p:sldId id="353" r:id="rId22"/>
    <p:sldId id="354" r:id="rId23"/>
    <p:sldId id="348" r:id="rId24"/>
    <p:sldId id="358" r:id="rId25"/>
    <p:sldId id="350" r:id="rId26"/>
    <p:sldId id="361" r:id="rId27"/>
    <p:sldId id="356" r:id="rId28"/>
    <p:sldId id="359" r:id="rId29"/>
    <p:sldId id="360" r:id="rId30"/>
    <p:sldId id="311" r:id="rId31"/>
    <p:sldId id="357" r:id="rId32"/>
    <p:sldId id="307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5C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08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39A80-141A-4384-A47A-CF4AF0C9C5D5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A6FA4-D937-4F2E-BB7F-E00E89B3D5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6FA4-D937-4F2E-BB7F-E00E89B3D56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1A6E-4FD6-4518-A4E8-5DD1002090AC}" type="datetimeFigureOut">
              <a:rPr lang="es-ES" smtClean="0"/>
              <a:pPr/>
              <a:t>27/12/2018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4118-CC7D-4360-8ADB-F9CB96522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uXKk8OXldZw/SwytOP-tYsI/AAAAAAAABps/7NthZpfPfhY/s160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3.bp.blogspot.com/_mBwR3jwHvbY/SvOh44UGTeI/AAAAAAAAABk/zI1nXdsjoYU/s320/JeanPiaget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homas_Kuh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homas_Kuhn" TargetMode="External"/><Relationship Id="rId2" Type="http://schemas.openxmlformats.org/officeDocument/2006/relationships/hyperlink" Target="http://www.slideshare.net/adrysilvav/paradigmas-y-modelos-educativos-i-842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dhacks.com/blog/2007/12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s/martinen/historia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s.wikipedia.org/wiki/Burrhus_Frederic_Skinner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07767" y="2214554"/>
            <a:ext cx="5928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Paradigmas y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Modelos Educativos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El modelo de enseñanza - aprendizaje en el conductismo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3857620" y="1785926"/>
            <a:ext cx="5072098" cy="378621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La enseñanza  - “adiestrar-condicionar” </a:t>
            </a:r>
          </a:p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Aprender - almacenar información  </a:t>
            </a:r>
          </a:p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La programación es un instrumento </a:t>
            </a:r>
          </a:p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El adiestramiento  para “cumplir con el programa oficial”.</a:t>
            </a:r>
          </a:p>
          <a:p>
            <a:pPr algn="ctr"/>
            <a:r>
              <a:rPr lang="es-ES" sz="2200" dirty="0" smtClean="0">
                <a:solidFill>
                  <a:schemeClr val="tx1"/>
                </a:solidFill>
              </a:rPr>
              <a:t>La premisa es: “basta con programar adecuadamente los insumos educativos, para que se logre el aprendizaje de conductas académicas deseables”.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9611"/>
            <a:ext cx="3214709" cy="2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7"/>
          <p:cNvSpPr txBox="1"/>
          <p:nvPr/>
        </p:nvSpPr>
        <p:spPr>
          <a:xfrm>
            <a:off x="500034" y="5715016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b="1" dirty="0" smtClean="0"/>
              <a:t>modelo de enseñanza-aprendizaje</a:t>
            </a:r>
            <a:r>
              <a:rPr lang="es-ES" sz="2000" dirty="0" smtClean="0"/>
              <a:t>:  el centro es la enseñanza, con profesores expertos en enseñar y en el saber y con alumnos que aprenden para llegar a ser expertos (ya que son inexpertos).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Desarrollo del proceso en el aula</a:t>
            </a:r>
            <a:br>
              <a:rPr lang="es-CO" b="1" dirty="0" smtClean="0">
                <a:solidFill>
                  <a:schemeClr val="tx2"/>
                </a:solidFill>
              </a:rPr>
            </a:br>
            <a:r>
              <a:rPr lang="es-CO" b="1" dirty="0" smtClean="0">
                <a:solidFill>
                  <a:schemeClr val="tx2"/>
                </a:solidFill>
              </a:rPr>
              <a:t>Modelo conductista  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500034" y="1785926"/>
            <a:ext cx="8358246" cy="20717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</a:rPr>
              <a:t>disciplina</a:t>
            </a:r>
            <a:r>
              <a:rPr lang="es-ES" sz="2400" dirty="0" smtClean="0">
                <a:solidFill>
                  <a:schemeClr val="tx1"/>
                </a:solidFill>
              </a:rPr>
              <a:t> es una tarea importante y cuando ésta falla se recomienda recurrir a las técnicas de modificación de conducta.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Ante situaciones complejas y complicadas se refuerzan los reglamentos de disciplina debido a la existencia de muchos alumnos que “no aprenden y molestan”.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10"/>
          <p:cNvSpPr/>
          <p:nvPr/>
        </p:nvSpPr>
        <p:spPr>
          <a:xfrm>
            <a:off x="571472" y="4000504"/>
            <a:ext cx="8143932" cy="9286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El individualismo </a:t>
            </a:r>
            <a:r>
              <a:rPr lang="es-ES" sz="2400" dirty="0" smtClean="0">
                <a:solidFill>
                  <a:schemeClr val="tx1"/>
                </a:solidFill>
              </a:rPr>
              <a:t>prima sobre la cooperación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571472" y="5143512"/>
            <a:ext cx="8215370" cy="11430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La motivación es externa </a:t>
            </a:r>
            <a:r>
              <a:rPr lang="es-ES" sz="2400" dirty="0" smtClean="0">
                <a:solidFill>
                  <a:schemeClr val="tx1"/>
                </a:solidFill>
              </a:rPr>
              <a:t>o extrínseca y se apoya en premios o castigos como reforzadores del aprendizaje. 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357158" y="2887682"/>
            <a:ext cx="628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Se enfoca  en una o más de las dimensiones de lo cognitivo (atención, percepción, memoria, inteligencia, lenguaje, pensamiento, etc.).</a:t>
            </a:r>
          </a:p>
          <a:p>
            <a:pPr algn="just"/>
            <a:r>
              <a:rPr lang="es-ES" sz="2800" dirty="0" smtClean="0"/>
              <a:t>Considera al ser humano como un organismo que realiza una actividad basada fundamentalmente en el </a:t>
            </a:r>
            <a:r>
              <a:rPr lang="es-ES" sz="2800" b="1" dirty="0" smtClean="0"/>
              <a:t>procesamiento de la información</a:t>
            </a:r>
          </a:p>
          <a:p>
            <a:pPr algn="just"/>
            <a:endParaRPr lang="es-ES" sz="2800" b="1" dirty="0" smtClean="0"/>
          </a:p>
        </p:txBody>
      </p:sp>
      <p:sp>
        <p:nvSpPr>
          <p:cNvPr id="5" name="Rounded Rectangle 6"/>
          <p:cNvSpPr/>
          <p:nvPr/>
        </p:nvSpPr>
        <p:spPr>
          <a:xfrm>
            <a:off x="2000232" y="214290"/>
            <a:ext cx="5357850" cy="8572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3200" b="1" dirty="0" smtClean="0">
              <a:solidFill>
                <a:schemeClr val="tx1"/>
              </a:solidFill>
            </a:endParaRPr>
          </a:p>
          <a:p>
            <a:pPr algn="ctr"/>
            <a:endParaRPr lang="es-E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Paradigma Cognitivo</a:t>
            </a:r>
          </a:p>
          <a:p>
            <a:pPr algn="ctr"/>
            <a:endParaRPr lang="es-ES" sz="3200" b="1" dirty="0" smtClean="0">
              <a:solidFill>
                <a:schemeClr val="tx1"/>
              </a:solidFill>
            </a:endParaRPr>
          </a:p>
          <a:p>
            <a:pPr algn="ctr"/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http://4.bp.blogspot.com/_uXKk8OXldZw/SwytOP-tYsI/AAAAAAAABps/7NthZpfPfhY/s1600/TERAPIA+cognitivo+conductual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14686"/>
            <a:ext cx="2071686" cy="2247901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 rot="5400000">
            <a:off x="4838437" y="4909938"/>
            <a:ext cx="80725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Imagen tomada de:</a:t>
            </a:r>
          </a:p>
          <a:p>
            <a:r>
              <a:rPr lang="es-ES" sz="1100" dirty="0" smtClean="0">
                <a:hlinkClick r:id="rId3"/>
              </a:rPr>
              <a:t>http://4.bp.blogspot.com/_uXKk8OXldZw/SwytOP-tYsI/AAAAAAAABps/7NthZpfPfhY/s1600</a:t>
            </a:r>
            <a:r>
              <a:rPr lang="es-ES" sz="1100" dirty="0" smtClean="0"/>
              <a:t> </a:t>
            </a:r>
            <a:endParaRPr lang="es-ES" sz="1100" dirty="0"/>
          </a:p>
        </p:txBody>
      </p:sp>
      <p:sp>
        <p:nvSpPr>
          <p:cNvPr id="8" name="7 Rectángulo"/>
          <p:cNvSpPr/>
          <p:nvPr/>
        </p:nvSpPr>
        <p:spPr>
          <a:xfrm>
            <a:off x="285720" y="1285860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/>
              <a:t>Es un enfoque m</a:t>
            </a:r>
            <a:r>
              <a:rPr lang="es-ES" sz="2800" dirty="0" smtClean="0"/>
              <a:t>uy diferente a la visión reactiva y simplista que hasta entonces había defendido y divulgado el conductismo.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642910" y="2285992"/>
            <a:ext cx="8001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El conocimiento – es la interpretación activa de datos  obtenidos de la experiencia y procesados mediante unas estructuras o esquemas previos. </a:t>
            </a:r>
          </a:p>
          <a:p>
            <a:pPr algn="just"/>
            <a:endParaRPr lang="es-CO" sz="2800" dirty="0" smtClean="0"/>
          </a:p>
          <a:p>
            <a:pPr algn="just"/>
            <a:r>
              <a:rPr lang="es-CO" sz="2800" dirty="0" smtClean="0"/>
              <a:t>El aprendizaje – es el proceso en el cual se presenta la modificación de significados de manera interna e intencional en el individuo como resultado de la interacción entre la información que proviene del medio y el sujeto activo.</a:t>
            </a:r>
          </a:p>
          <a:p>
            <a:pPr algn="just"/>
            <a:endParaRPr lang="es-CO" sz="2800" dirty="0" smtClean="0"/>
          </a:p>
        </p:txBody>
      </p:sp>
      <p:sp>
        <p:nvSpPr>
          <p:cNvPr id="5" name="Rounded Rectangle 6"/>
          <p:cNvSpPr/>
          <p:nvPr/>
        </p:nvSpPr>
        <p:spPr>
          <a:xfrm>
            <a:off x="1214414" y="571480"/>
            <a:ext cx="6858048" cy="1428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Paradigma Cognitivo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302" t="3"/>
          <a:stretch>
            <a:fillRect/>
          </a:stretch>
        </p:blipFill>
        <p:spPr bwMode="auto">
          <a:xfrm>
            <a:off x="0" y="0"/>
            <a:ext cx="1857388" cy="7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1357298"/>
            <a:ext cx="6643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Las personas </a:t>
            </a:r>
            <a:r>
              <a:rPr lang="es-ES" sz="2400" b="1" dirty="0" smtClean="0"/>
              <a:t>organizan, filtran, codifican, categorizan, y evalúan la información. </a:t>
            </a:r>
          </a:p>
          <a:p>
            <a:pPr algn="just"/>
            <a:r>
              <a:rPr lang="es-ES" sz="2400" b="1" dirty="0" smtClean="0"/>
              <a:t>Estas herramientas, estructuras o esquemas mentales son empleadas para acceder e interpretar la realidad.</a:t>
            </a:r>
            <a:endParaRPr lang="es-ES" sz="2400" dirty="0" smtClean="0"/>
          </a:p>
          <a:p>
            <a:pPr algn="just"/>
            <a:r>
              <a:rPr lang="es-ES" sz="2400" dirty="0" smtClean="0"/>
              <a:t>Los individuos tienen diferentes representaciones del mundo, las cuales dependerán de sus propios esquemas y de su interacción con la realidad, e irán cambiando y serán cada vez más sofisticadas.</a:t>
            </a:r>
          </a:p>
        </p:txBody>
      </p:sp>
      <p:sp>
        <p:nvSpPr>
          <p:cNvPr id="8" name="Rounded Rectangle 6"/>
          <p:cNvSpPr/>
          <p:nvPr/>
        </p:nvSpPr>
        <p:spPr>
          <a:xfrm>
            <a:off x="2214546" y="285728"/>
            <a:ext cx="6715172" cy="8572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Cognitivismo – </a:t>
            </a:r>
            <a:r>
              <a:rPr lang="es-ES" sz="3200" b="1" dirty="0" err="1" smtClean="0">
                <a:solidFill>
                  <a:schemeClr val="tx1"/>
                </a:solidFill>
              </a:rPr>
              <a:t>Piaget</a:t>
            </a:r>
            <a:endParaRPr lang="es-ES" sz="3200" b="1" dirty="0" smtClean="0">
              <a:solidFill>
                <a:schemeClr val="tx1"/>
              </a:solidFill>
            </a:endParaRPr>
          </a:p>
        </p:txBody>
      </p:sp>
      <p:pic>
        <p:nvPicPr>
          <p:cNvPr id="14" name="Picture 2" descr="http://3.bp.blogspot.com/_mBwR3jwHvbY/SvOh44UGTeI/AAAAAAAAABk/zI1nXdsjoYU/s320/JeanPia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1714512" cy="2286016"/>
          </a:xfrm>
          <a:prstGeom prst="rect">
            <a:avLst/>
          </a:prstGeom>
          <a:noFill/>
        </p:spPr>
      </p:pic>
      <p:sp>
        <p:nvSpPr>
          <p:cNvPr id="15" name="TextBox 6"/>
          <p:cNvSpPr txBox="1"/>
          <p:nvPr/>
        </p:nvSpPr>
        <p:spPr>
          <a:xfrm rot="16200000">
            <a:off x="-3045433" y="1830963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Imagen tomada de:</a:t>
            </a:r>
          </a:p>
          <a:p>
            <a:r>
              <a:rPr lang="es-ES" sz="800" dirty="0" smtClean="0">
                <a:hlinkClick r:id="rId4"/>
              </a:rPr>
              <a:t>http://3.bp.blogspot.com/_mBwR3jwHvbY/SvOh44UGTeI/AAAAAAAAABk/zI1nXdsjoYU/s320/JeanPiaget.jpg</a:t>
            </a:r>
            <a:endParaRPr lang="es-ES" sz="800" dirty="0"/>
          </a:p>
        </p:txBody>
      </p:sp>
      <p:sp>
        <p:nvSpPr>
          <p:cNvPr id="10" name="9 Rectángulo"/>
          <p:cNvSpPr/>
          <p:nvPr/>
        </p:nvSpPr>
        <p:spPr>
          <a:xfrm>
            <a:off x="285720" y="485776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El conocimiento se construye en lugar de tomarlo ya hecho en respuesta a la experiencia o  a la instrucción. 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67962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Los niños son buscadores de conocimiento:</a:t>
            </a:r>
          </a:p>
          <a:p>
            <a:pPr lvl="1" algn="just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desarrollan sus propias teorías acerca del mundo que les rodea y las someten a prueba</a:t>
            </a:r>
            <a:r>
              <a:rPr lang="es-ES" sz="2400" dirty="0" smtClean="0"/>
              <a:t>. </a:t>
            </a:r>
          </a:p>
          <a:p>
            <a:pPr lvl="2" algn="just"/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Ejecutan ciertos experimentos de pensamiento, cuestionan sus propias suposiciones básicas, proporcionan contraejemplos </a:t>
            </a:r>
            <a:r>
              <a:rPr lang="es-ES" sz="2400" dirty="0" smtClean="0"/>
              <a:t>y </a:t>
            </a:r>
          </a:p>
          <a:p>
            <a:pPr lvl="3" algn="just"/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razonan con base en cualquier conocimiento que tengan.</a:t>
            </a:r>
            <a:endParaRPr lang="es-ES" sz="2000" b="1" dirty="0" smtClean="0"/>
          </a:p>
        </p:txBody>
      </p:sp>
      <p:sp>
        <p:nvSpPr>
          <p:cNvPr id="8" name="Rounded Rectangle 6"/>
          <p:cNvSpPr/>
          <p:nvPr/>
        </p:nvSpPr>
        <p:spPr>
          <a:xfrm>
            <a:off x="1785918" y="500042"/>
            <a:ext cx="5857916" cy="13573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Cognitivismo</a:t>
            </a:r>
          </a:p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El trabajo de </a:t>
            </a:r>
            <a:r>
              <a:rPr lang="es-ES" sz="3600" b="1" dirty="0" err="1" smtClean="0">
                <a:solidFill>
                  <a:schemeClr val="tx1"/>
                </a:solidFill>
              </a:rPr>
              <a:t>Piaget</a:t>
            </a:r>
            <a:endParaRPr lang="es-E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Los niños actúan como </a:t>
            </a:r>
            <a:r>
              <a:rPr lang="es-ES" sz="2000" b="1" dirty="0" smtClean="0">
                <a:solidFill>
                  <a:schemeClr val="tx1"/>
                </a:solidFill>
              </a:rPr>
              <a:t>pequeños científicos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72132" y="1214422"/>
            <a:ext cx="2643208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Sistema Simbólico </a:t>
            </a:r>
          </a:p>
          <a:p>
            <a:pPr algn="ctr"/>
            <a:r>
              <a:rPr lang="es-ES" sz="1600" b="1" dirty="0" smtClean="0"/>
              <a:t>Uso del lenguaje y creación de conceptos</a:t>
            </a:r>
            <a:endParaRPr lang="es-E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572132" y="3143248"/>
            <a:ext cx="2286017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Sistema Icónico</a:t>
            </a:r>
          </a:p>
          <a:p>
            <a:pPr algn="ctr"/>
            <a:r>
              <a:rPr lang="es-ES" sz="1600" b="1" dirty="0" smtClean="0"/>
              <a:t>Utiliza imágenes</a:t>
            </a:r>
            <a:endParaRPr lang="es-E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322098" y="5000636"/>
            <a:ext cx="300039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Sistema </a:t>
            </a:r>
            <a:r>
              <a:rPr lang="es-ES" sz="2400" b="1" dirty="0" err="1" smtClean="0"/>
              <a:t>Enactivo</a:t>
            </a:r>
            <a:endParaRPr lang="es-ES" sz="2400" b="1" dirty="0" smtClean="0"/>
          </a:p>
          <a:p>
            <a:pPr algn="ctr"/>
            <a:r>
              <a:rPr lang="es-ES" sz="1600" b="1" dirty="0" smtClean="0"/>
              <a:t>Acción manipulativa del niño</a:t>
            </a:r>
            <a:endParaRPr lang="es-E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328612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Inducción</a:t>
            </a:r>
            <a:endParaRPr lang="es-E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321468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Deducción</a:t>
            </a:r>
            <a:endParaRPr lang="es-E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251058" y="1643050"/>
            <a:ext cx="464345" cy="15716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82701" y="2089538"/>
            <a:ext cx="1571636" cy="67866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rot="10800000">
            <a:off x="4929190" y="3614797"/>
            <a:ext cx="392909" cy="1707311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3"/>
          </p:cNvCxnSpPr>
          <p:nvPr/>
        </p:nvCxnSpPr>
        <p:spPr>
          <a:xfrm rot="5400000">
            <a:off x="7665294" y="4271997"/>
            <a:ext cx="1707311" cy="392909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786576" y="4464850"/>
            <a:ext cx="1071570" cy="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5822164" y="4429132"/>
            <a:ext cx="1143006" cy="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6893736" y="2643180"/>
            <a:ext cx="857256" cy="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5929316" y="2607465"/>
            <a:ext cx="928702" cy="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85720" y="135729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Tres sistemas de pensamiento: sistema </a:t>
            </a:r>
            <a:r>
              <a:rPr lang="es-ES" sz="2400" dirty="0" err="1" smtClean="0"/>
              <a:t>enactivo</a:t>
            </a:r>
            <a:r>
              <a:rPr lang="es-ES" sz="2400" dirty="0" smtClean="0"/>
              <a:t>, el sistema icónico, el sistema simbólico.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El punto de partida del aprendizaje sería la intuición, utilizando hechos o experiencias del entorno, apoyándose en los sistemas </a:t>
            </a:r>
            <a:r>
              <a:rPr lang="es-ES" sz="2400" dirty="0" err="1" smtClean="0"/>
              <a:t>enactivo</a:t>
            </a:r>
            <a:r>
              <a:rPr lang="es-ES" sz="2400" dirty="0" smtClean="0"/>
              <a:t> e icónico.</a:t>
            </a:r>
          </a:p>
          <a:p>
            <a:pPr algn="just"/>
            <a:endParaRPr lang="es-ES" sz="2400" dirty="0" smtClean="0"/>
          </a:p>
        </p:txBody>
      </p:sp>
      <p:sp>
        <p:nvSpPr>
          <p:cNvPr id="18" name="Rounded Rectangle 4"/>
          <p:cNvSpPr/>
          <p:nvPr/>
        </p:nvSpPr>
        <p:spPr>
          <a:xfrm>
            <a:off x="285720" y="285728"/>
            <a:ext cx="7715304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Cognitivismo - </a:t>
            </a:r>
            <a:r>
              <a:rPr lang="es-ES" sz="3200" b="1" dirty="0" err="1" smtClean="0"/>
              <a:t>Jerome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Bruner</a:t>
            </a:r>
            <a:r>
              <a:rPr lang="es-ES" sz="3200" b="1" dirty="0" smtClean="0"/>
              <a:t> 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6592" y="1000108"/>
            <a:ext cx="2286016" cy="8572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CONCEPTUALIZACIÓN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(Conceptos, teorías y principios)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8030" y="4643446"/>
            <a:ext cx="2286016" cy="8572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PERCEPCIÓN</a:t>
            </a: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(Hechos, ejemplos y experiencias)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4824" y="2571744"/>
            <a:ext cx="2286016" cy="14287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INDUCCIÓN</a:t>
            </a: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Aprendizaje por descubrimiento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43636" y="2652706"/>
            <a:ext cx="2286016" cy="14192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DEDUCCIÓN</a:t>
            </a: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Aprendizaje “receptivo”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8572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EL APRENDIZAJE – ACTIVIDAD CÍCLICA  </a:t>
            </a:r>
            <a:endParaRPr lang="es-E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2278" y="271998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REPRESENTACIÓN</a:t>
            </a:r>
          </a:p>
          <a:p>
            <a:pPr algn="ctr"/>
            <a:r>
              <a:rPr lang="es-ES" dirty="0" smtClean="0"/>
              <a:t>-Imagen mental-</a:t>
            </a:r>
          </a:p>
          <a:p>
            <a:pPr algn="ctr"/>
            <a:r>
              <a:rPr lang="es-ES" dirty="0" smtClean="0"/>
              <a:t>(Redes y mapas conceptuales)</a:t>
            </a:r>
            <a:endParaRPr lang="es-ES" dirty="0"/>
          </a:p>
        </p:txBody>
      </p:sp>
      <p:cxnSp>
        <p:nvCxnSpPr>
          <p:cNvPr id="14" name="Straight Arrow Connector 13"/>
          <p:cNvCxnSpPr>
            <a:stCxn id="5" idx="3"/>
            <a:endCxn id="10" idx="0"/>
          </p:cNvCxnSpPr>
          <p:nvPr/>
        </p:nvCxnSpPr>
        <p:spPr>
          <a:xfrm>
            <a:off x="5562608" y="1428736"/>
            <a:ext cx="1724036" cy="1223970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7" idx="3"/>
          </p:cNvCxnSpPr>
          <p:nvPr/>
        </p:nvCxnSpPr>
        <p:spPr>
          <a:xfrm rot="5400000">
            <a:off x="5960279" y="3745709"/>
            <a:ext cx="1000132" cy="1652598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501356" y="4143380"/>
            <a:ext cx="856462" cy="794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537075" y="2321711"/>
            <a:ext cx="785818" cy="1588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571073" y="4143380"/>
            <a:ext cx="857256" cy="1588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571073" y="2357430"/>
            <a:ext cx="858050" cy="794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1"/>
            <a:endCxn id="9" idx="2"/>
          </p:cNvCxnSpPr>
          <p:nvPr/>
        </p:nvCxnSpPr>
        <p:spPr>
          <a:xfrm rot="10800000">
            <a:off x="1847832" y="4000504"/>
            <a:ext cx="1500198" cy="1071570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5" idx="1"/>
          </p:cNvCxnSpPr>
          <p:nvPr/>
        </p:nvCxnSpPr>
        <p:spPr>
          <a:xfrm rot="5400000" flipH="1" flipV="1">
            <a:off x="1990708" y="1285860"/>
            <a:ext cx="1143008" cy="1428760"/>
          </a:xfrm>
          <a:prstGeom prst="straightConnector1">
            <a:avLst/>
          </a:prstGeom>
          <a:ln w="412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464447" y="3178967"/>
            <a:ext cx="6429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93735" y="3250405"/>
            <a:ext cx="6429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500034" y="1785926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 smtClean="0"/>
          </a:p>
          <a:p>
            <a:r>
              <a:rPr lang="es-CO" sz="2400" dirty="0" smtClean="0"/>
              <a:t>1. La predisposición hacia el aprendizaje.</a:t>
            </a:r>
          </a:p>
          <a:p>
            <a:r>
              <a:rPr lang="es-CO" sz="2400" dirty="0" smtClean="0"/>
              <a:t>2. El modo como el conjunto de conocimientos puede estructurarse de modo que sea interiorizado lo mejor posible por el estudiante.</a:t>
            </a:r>
          </a:p>
          <a:p>
            <a:r>
              <a:rPr lang="es-CO" sz="2400" dirty="0" smtClean="0"/>
              <a:t>3. Las secuencias más efectivas para presentar un material.</a:t>
            </a:r>
          </a:p>
          <a:p>
            <a:r>
              <a:rPr lang="es-CO" sz="2400" dirty="0" smtClean="0"/>
              <a:t>4. La naturaleza de los premios y castigos.</a:t>
            </a:r>
          </a:p>
          <a:p>
            <a:pPr algn="just"/>
            <a:endParaRPr lang="es-ES" sz="2400" dirty="0" smtClean="0"/>
          </a:p>
        </p:txBody>
      </p:sp>
      <p:sp>
        <p:nvSpPr>
          <p:cNvPr id="18" name="Rounded Rectangle 4"/>
          <p:cNvSpPr/>
          <p:nvPr/>
        </p:nvSpPr>
        <p:spPr>
          <a:xfrm>
            <a:off x="571472" y="285728"/>
            <a:ext cx="7715304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err="1" smtClean="0"/>
              <a:t>Cognotivismo</a:t>
            </a:r>
            <a:r>
              <a:rPr lang="es-ES" sz="3200" b="1" dirty="0" smtClean="0"/>
              <a:t> - </a:t>
            </a:r>
            <a:r>
              <a:rPr lang="es-ES" sz="3200" b="1" dirty="0" err="1" smtClean="0"/>
              <a:t>Jerome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Bruner</a:t>
            </a:r>
            <a:r>
              <a:rPr lang="es-ES" sz="3200" b="1" dirty="0" smtClean="0"/>
              <a:t> </a:t>
            </a:r>
          </a:p>
          <a:p>
            <a:pPr algn="ctr"/>
            <a:r>
              <a:rPr lang="es-CO" sz="2800" dirty="0" smtClean="0"/>
              <a:t>Aspectos de la instrucción:</a:t>
            </a:r>
          </a:p>
          <a:p>
            <a:pPr algn="ctr"/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60"/>
            <a:ext cx="8229600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El currículo en el cognitivismo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714348" y="1214422"/>
            <a:ext cx="7858180" cy="10001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El Currículo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Abierto y flexible (libertad de programas y horarios).</a:t>
            </a:r>
          </a:p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714348" y="2428868"/>
            <a:ext cx="2428892" cy="30718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Los objetivos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Formulados como capacidades y por valores. Indican los procesos cognitivos y afectivos.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5643570" y="2357430"/>
            <a:ext cx="2928958" cy="31432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</a:rPr>
              <a:t>La evaluación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- cualitativa  - formativa para el proceso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- Cuantitativa </a:t>
            </a:r>
            <a:r>
              <a:rPr lang="es-ES" sz="2000" dirty="0" err="1" smtClean="0">
                <a:solidFill>
                  <a:schemeClr val="tx1"/>
                </a:solidFill>
              </a:rPr>
              <a:t>sumativa</a:t>
            </a:r>
            <a:r>
              <a:rPr lang="es-ES" sz="2000" dirty="0" smtClean="0">
                <a:solidFill>
                  <a:schemeClr val="tx1"/>
                </a:solidFill>
              </a:rPr>
              <a:t> para producto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Evaluación inicial de conceptos previos y destrezas básicas.</a:t>
            </a:r>
          </a:p>
        </p:txBody>
      </p:sp>
      <p:sp>
        <p:nvSpPr>
          <p:cNvPr id="32" name="Rounded Rectangle 11"/>
          <p:cNvSpPr/>
          <p:nvPr/>
        </p:nvSpPr>
        <p:spPr>
          <a:xfrm>
            <a:off x="3286116" y="2357430"/>
            <a:ext cx="2214578" cy="31432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Los contenidos y los métodos</a:t>
            </a:r>
            <a:r>
              <a:rPr lang="es-ES" sz="2000" dirty="0" smtClean="0">
                <a:solidFill>
                  <a:schemeClr val="tx1"/>
                </a:solidFill>
              </a:rPr>
              <a:t> son medios para desarrollar capacidades y valores.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714348" y="5786454"/>
            <a:ext cx="7858180" cy="714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Aprender a aprender y aprender a pensar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802" y="1357298"/>
            <a:ext cx="2857520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MODELO</a:t>
            </a: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CO" dirty="0" smtClean="0"/>
              <a:t>¿Qué es un paradigma?</a:t>
            </a:r>
            <a:endParaRPr lang="es-CO" dirty="0"/>
          </a:p>
        </p:txBody>
      </p:sp>
      <p:sp>
        <p:nvSpPr>
          <p:cNvPr id="13" name="Rounded Rectangle 4"/>
          <p:cNvSpPr/>
          <p:nvPr/>
        </p:nvSpPr>
        <p:spPr>
          <a:xfrm>
            <a:off x="4929190" y="2428868"/>
            <a:ext cx="3357586" cy="2714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Interpreta y explica la realidad.</a:t>
            </a:r>
          </a:p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Orienta la acción y la toma de decisiones</a:t>
            </a:r>
          </a:p>
          <a:p>
            <a:pPr algn="just"/>
            <a:endParaRPr lang="es-ES" b="1" dirty="0" smtClean="0">
              <a:solidFill>
                <a:schemeClr val="tx1"/>
              </a:solidFill>
            </a:endParaRP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642910" y="2428868"/>
            <a:ext cx="3357586" cy="27146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Teoría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Creencias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Valores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Leyes 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Técnicas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Hipótesis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15" name="14 Flecha curvada hacia abajo"/>
          <p:cNvSpPr/>
          <p:nvPr/>
        </p:nvSpPr>
        <p:spPr>
          <a:xfrm rot="2950168">
            <a:off x="5945398" y="1791992"/>
            <a:ext cx="1000132" cy="500066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Flecha curvada hacia arriba"/>
          <p:cNvSpPr/>
          <p:nvPr/>
        </p:nvSpPr>
        <p:spPr>
          <a:xfrm rot="8673740">
            <a:off x="1927624" y="1703006"/>
            <a:ext cx="1140868" cy="609734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501222" cy="1143000"/>
          </a:xfrm>
        </p:spPr>
        <p:txBody>
          <a:bodyPr>
            <a:normAutofit fontScale="90000"/>
          </a:bodyPr>
          <a:lstStyle/>
          <a:p>
            <a:r>
              <a:rPr lang="es-CO" sz="3600" b="1" dirty="0" smtClean="0">
                <a:solidFill>
                  <a:schemeClr val="tx2"/>
                </a:solidFill>
              </a:rPr>
              <a:t>El alumno y el profesor en el paradigma cognitivo</a:t>
            </a:r>
            <a:endParaRPr lang="es-CO" sz="3600" b="1" dirty="0">
              <a:solidFill>
                <a:schemeClr val="tx2"/>
              </a:solidFill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1571604" y="1071546"/>
            <a:ext cx="2143140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El alumno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6286512" y="1000108"/>
            <a:ext cx="1928826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El profesor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5357818" y="1785926"/>
            <a:ext cx="3571900" cy="48577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Su actividad se centra especialmente en la construcción y la organización de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experiencias didácticas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para lograr los fines educativos  . No debe desempeñar el papel protagónico en detrimento de la participación cognitiva de los alumnos.</a:t>
            </a:r>
          </a:p>
          <a:p>
            <a:pPr algn="just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El profesor mediador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en el aprendizaje, actuando solamente cuando es  necesario.</a:t>
            </a:r>
          </a:p>
        </p:txBody>
      </p:sp>
      <p:sp>
        <p:nvSpPr>
          <p:cNvPr id="25" name="Rounded Rectangle 10"/>
          <p:cNvSpPr/>
          <p:nvPr/>
        </p:nvSpPr>
        <p:spPr>
          <a:xfrm>
            <a:off x="285720" y="1785926"/>
            <a:ext cx="4929222" cy="48577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El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modelo de persona y de ciudadano: 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crítico, constructivo, exploratorio y creador. Más que saber contenidos (lo cual es importante) maneja herramientas para aprender. Activo, aprende significativamente, es procesador de información.  N</a:t>
            </a:r>
            <a:r>
              <a:rPr lang="es-ES" sz="2000" dirty="0" smtClean="0">
                <a:solidFill>
                  <a:schemeClr val="tx1"/>
                </a:solidFill>
              </a:rPr>
              <a:t>o es un receptor pasivo, es actor de su propio aprendizaje. </a:t>
            </a: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Es modificable en lo cognitivo y afectivo. </a:t>
            </a:r>
          </a:p>
          <a:p>
            <a:pPr algn="just"/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Posee competencia cognitiva para aprender y solucionar problemas; Competencia cognitiva desarrollada usando nuevos aprendizajes y habilidades estratégicas.</a:t>
            </a:r>
          </a:p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00098" y="-24"/>
            <a:ext cx="9858444" cy="1143000"/>
          </a:xfrm>
        </p:spPr>
        <p:txBody>
          <a:bodyPr>
            <a:normAutofit/>
          </a:bodyPr>
          <a:lstStyle/>
          <a:p>
            <a:r>
              <a:rPr lang="es-CO" sz="3000" b="1" dirty="0" smtClean="0">
                <a:solidFill>
                  <a:schemeClr val="tx2"/>
                </a:solidFill>
              </a:rPr>
              <a:t>Desarrollo del proceso en el aula - Modelo cognitivo</a:t>
            </a:r>
            <a:endParaRPr lang="es-CO" sz="3000" b="1" dirty="0">
              <a:solidFill>
                <a:schemeClr val="tx2"/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214282" y="1000108"/>
            <a:ext cx="8643998" cy="9286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La enseñanza </a:t>
            </a:r>
            <a:r>
              <a:rPr lang="es-ES" sz="2400" dirty="0" smtClean="0">
                <a:solidFill>
                  <a:schemeClr val="tx1"/>
                </a:solidFill>
              </a:rPr>
              <a:t>se centra en el desarrollo de estrategias de aprendizaje orientadas por los objetivos cognitivos y afectivos.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10"/>
          <p:cNvSpPr/>
          <p:nvPr/>
        </p:nvSpPr>
        <p:spPr>
          <a:xfrm>
            <a:off x="214282" y="2071678"/>
            <a:ext cx="8643998" cy="12144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chemeClr val="tx1"/>
                </a:solidFill>
              </a:rPr>
              <a:t>La motivación </a:t>
            </a:r>
            <a:r>
              <a:rPr lang="es-ES" sz="2400" dirty="0" smtClean="0">
                <a:solidFill>
                  <a:schemeClr val="tx1"/>
                </a:solidFill>
              </a:rPr>
              <a:t>se espera que sea intrínseca, centrada en la mejora del alumno que aprende. Gran parte del desarrollo cognoscitivo es </a:t>
            </a:r>
            <a:r>
              <a:rPr lang="es-ES" sz="2400" dirty="0" err="1" smtClean="0">
                <a:solidFill>
                  <a:schemeClr val="tx1"/>
                </a:solidFill>
              </a:rPr>
              <a:t>automotivado</a:t>
            </a:r>
            <a:r>
              <a:rPr lang="es-ES" sz="2400" dirty="0" smtClean="0">
                <a:solidFill>
                  <a:schemeClr val="tx1"/>
                </a:solidFill>
              </a:rPr>
              <a:t>.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214282" y="3429000"/>
            <a:ext cx="8643998" cy="11430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La disciplina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pasa a un segundo plano, ya que  el aprendizaje significativo y con sentido potencia su motivación y de este modo aprenden antes y molestan menos</a:t>
            </a:r>
            <a:r>
              <a:rPr lang="es-ES" sz="2400" dirty="0" smtClean="0"/>
              <a:t>.</a:t>
            </a:r>
          </a:p>
        </p:txBody>
      </p:sp>
      <p:sp>
        <p:nvSpPr>
          <p:cNvPr id="10" name="Rounded Rectangle 10"/>
          <p:cNvSpPr/>
          <p:nvPr/>
        </p:nvSpPr>
        <p:spPr>
          <a:xfrm>
            <a:off x="214282" y="4714884"/>
            <a:ext cx="8715436" cy="9287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Suele ser 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individualista,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 por lo cual requiere complementarse con modelos más socializadores.</a:t>
            </a:r>
            <a:endParaRPr lang="es-CO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ounded Rectangle 10"/>
          <p:cNvSpPr/>
          <p:nvPr/>
        </p:nvSpPr>
        <p:spPr>
          <a:xfrm>
            <a:off x="214282" y="5786430"/>
            <a:ext cx="8643998" cy="9287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Práctica muy limitada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y con interferencia del paradigma conductista  (Discurso cognitivo y práctica conductista).</a:t>
            </a:r>
            <a:endParaRPr lang="es-CO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El modelo de enseñanza - aprendizaje en el cognitivismo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714348" y="1785926"/>
            <a:ext cx="8215370" cy="31432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inteligencia -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mejorable por medio del desarrollo de capacidades cognitivas, psicomotoras, de comunicación y de inserción social. La inteligencia es producto del aprendizaje, existiendo una inteligencia potencial (capacidades potenciales) que se pueden desarrollar por medio de contenidos y métodos.</a:t>
            </a:r>
            <a:endParaRPr lang="es-E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71472" y="5072074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b="1" dirty="0" smtClean="0"/>
              <a:t>modelo de enseñanza</a:t>
            </a:r>
            <a:r>
              <a:rPr lang="es-ES" sz="2000" dirty="0" smtClean="0"/>
              <a:t> - centrado en procesos – enseñanza subordinada al aprendizaje. Es una enseñanza significativa para facilitar el almacenamiento de lo aprendido en la memoria a largo plazo. Es un modelo de aprendizaje-enseñanza: ¿Cómo aprende el que aprende? Y posteriormente como profesor ¿qué hago?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428596" y="1500174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Enfoque que enfatiza la importancia de la cultura y el contexto para entender los problemas sociales y construir conocimiento entre todos.</a:t>
            </a:r>
          </a:p>
          <a:p>
            <a:pPr algn="just"/>
            <a:r>
              <a:rPr lang="es-CO" sz="2800" dirty="0" smtClean="0"/>
              <a:t>El conocimiento es un proceso mental del individuo que se desarrolla de manera interna conforme va interactuando con su entorno. </a:t>
            </a:r>
            <a:r>
              <a:rPr lang="es-ES" sz="2800" dirty="0" smtClean="0"/>
              <a:t>El conocimiento es más útil cuando es descubierto con los propios esfuerzos,  integrándolo a lo que se conocía con anterioridad. Esta teoría favorece un tipo de aprendizaje basado en la </a:t>
            </a:r>
            <a:r>
              <a:rPr lang="es-ES" sz="2800" b="1" dirty="0" smtClean="0"/>
              <a:t>inducción.   </a:t>
            </a:r>
          </a:p>
          <a:p>
            <a:pPr algn="just"/>
            <a:r>
              <a:rPr lang="es-CO" sz="2800" dirty="0" smtClean="0"/>
              <a:t>La interacción es un factor fundamental en la adquisición final de contenidos.</a:t>
            </a:r>
            <a:endParaRPr lang="es-ES" sz="2800" b="1" dirty="0"/>
          </a:p>
        </p:txBody>
      </p:sp>
      <p:sp>
        <p:nvSpPr>
          <p:cNvPr id="5" name="Rounded Rectangle 6"/>
          <p:cNvSpPr/>
          <p:nvPr/>
        </p:nvSpPr>
        <p:spPr>
          <a:xfrm>
            <a:off x="500034" y="428604"/>
            <a:ext cx="8001056" cy="857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Paradigma Constructivista</a:t>
            </a:r>
          </a:p>
          <a:p>
            <a:pPr algn="ctr"/>
            <a:r>
              <a:rPr lang="es-CO" sz="2000" dirty="0" smtClean="0"/>
              <a:t>El alumno es el centro del proceso de formación, es quien aprende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428596" y="1742439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El aprendizaje no es un mero producto del ambiente ni un simple resultado de disposiciones internas, sino una construcción propia que se va produciendo día a día como resultado de la interacción entre esos dos factores.</a:t>
            </a:r>
          </a:p>
          <a:p>
            <a:pPr algn="just"/>
            <a:endParaRPr lang="es-CO" sz="2800" dirty="0" smtClean="0"/>
          </a:p>
          <a:p>
            <a:pPr algn="just"/>
            <a:r>
              <a:rPr lang="es-CO" sz="2800" dirty="0" smtClean="0"/>
              <a:t>El ambiente de aprendizaje óptimo es aquel donde existe una interacción dinámica entre los instructores, alumnos y las actividades para construir el conocimiento mediante la interacción con los otros. </a:t>
            </a:r>
          </a:p>
        </p:txBody>
      </p:sp>
      <p:sp>
        <p:nvSpPr>
          <p:cNvPr id="5" name="Rounded Rectangle 6"/>
          <p:cNvSpPr/>
          <p:nvPr/>
        </p:nvSpPr>
        <p:spPr>
          <a:xfrm>
            <a:off x="500034" y="500042"/>
            <a:ext cx="8001056" cy="857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Paradigma Constructivista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500736"/>
            <a:ext cx="8429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aprendizaje - organización e integración de información en la estructura  cognoscitiva del individuo, la cual consiste en la forma como cada individuo tiene organizado su conocimiento: jerarquía de conceptos construidos por la experiencia 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Busca superar la memorización mecánica de contenido y le otorga  sentido lógico a lo que el estudiante aprende.</a:t>
            </a:r>
          </a:p>
          <a:p>
            <a:endParaRPr lang="es-ES" sz="2000" dirty="0" smtClean="0"/>
          </a:p>
          <a:p>
            <a:r>
              <a:rPr lang="es-ES" sz="2000" dirty="0" smtClean="0"/>
              <a:t>En el aula,  todos los aprendizajes que se pueden  producir a lo largo de dos dimensiones: </a:t>
            </a: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</a:rPr>
              <a:t>repetición-aprendizaje significativo y </a:t>
            </a:r>
            <a:r>
              <a:rPr lang="es-ES" sz="2000" b="1" i="1" dirty="0" smtClean="0">
                <a:solidFill>
                  <a:schemeClr val="accent4">
                    <a:lumMod val="75000"/>
                  </a:schemeClr>
                </a:solidFill>
              </a:rPr>
              <a:t>recepción-descubrimiento</a:t>
            </a:r>
          </a:p>
          <a:p>
            <a:pPr algn="ctr"/>
            <a:endParaRPr lang="es-ES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Rounded Rectangle 6"/>
          <p:cNvSpPr/>
          <p:nvPr/>
        </p:nvSpPr>
        <p:spPr>
          <a:xfrm>
            <a:off x="1571604" y="285728"/>
            <a:ext cx="5857916" cy="857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Constructivismo  – </a:t>
            </a:r>
            <a:r>
              <a:rPr lang="es-ES" sz="3200" b="1" dirty="0" err="1" smtClean="0">
                <a:solidFill>
                  <a:schemeClr val="tx1"/>
                </a:solidFill>
              </a:rPr>
              <a:t>Ausubel</a:t>
            </a:r>
            <a:endParaRPr lang="es-E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Aprendizaje significativo </a:t>
            </a:r>
          </a:p>
        </p:txBody>
      </p:sp>
      <p:sp>
        <p:nvSpPr>
          <p:cNvPr id="9" name="TextBox 4"/>
          <p:cNvSpPr txBox="1"/>
          <p:nvPr/>
        </p:nvSpPr>
        <p:spPr>
          <a:xfrm rot="16200000">
            <a:off x="-524208" y="452471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/>
              <a:t>Aprendizaje </a:t>
            </a:r>
          </a:p>
          <a:p>
            <a:pPr algn="ctr"/>
            <a:r>
              <a:rPr lang="es-ES" sz="1400" b="1" i="1" dirty="0" smtClean="0"/>
              <a:t>por repetición</a:t>
            </a:r>
            <a:endParaRPr lang="es-ES" sz="1400" b="1" i="1" dirty="0"/>
          </a:p>
        </p:txBody>
      </p:sp>
      <p:sp>
        <p:nvSpPr>
          <p:cNvPr id="10" name="TextBox 6"/>
          <p:cNvSpPr txBox="1"/>
          <p:nvPr/>
        </p:nvSpPr>
        <p:spPr>
          <a:xfrm>
            <a:off x="428596" y="53578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/>
              <a:t>Aprendizaje </a:t>
            </a:r>
          </a:p>
          <a:p>
            <a:pPr algn="ctr"/>
            <a:r>
              <a:rPr lang="es-ES" sz="1400" b="1" i="1" dirty="0" smtClean="0"/>
              <a:t>por recepción</a:t>
            </a:r>
            <a:endParaRPr lang="es-ES" sz="1400" b="1" i="1" dirty="0"/>
          </a:p>
        </p:txBody>
      </p:sp>
      <p:sp>
        <p:nvSpPr>
          <p:cNvPr id="11" name="TextBox 7"/>
          <p:cNvSpPr txBox="1"/>
          <p:nvPr/>
        </p:nvSpPr>
        <p:spPr>
          <a:xfrm>
            <a:off x="4572000" y="5286388"/>
            <a:ext cx="206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/>
              <a:t>Aprendizaje por descubrimiento</a:t>
            </a:r>
            <a:endParaRPr lang="es-ES" sz="1400" b="1" i="1" dirty="0"/>
          </a:p>
        </p:txBody>
      </p:sp>
      <p:sp>
        <p:nvSpPr>
          <p:cNvPr id="12" name="TextBox 8"/>
          <p:cNvSpPr txBox="1"/>
          <p:nvPr/>
        </p:nvSpPr>
        <p:spPr>
          <a:xfrm rot="16200000">
            <a:off x="-524208" y="202438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/>
              <a:t>Aprendizaje significativo</a:t>
            </a:r>
            <a:endParaRPr lang="es-ES" sz="1400" b="1" i="1" dirty="0"/>
          </a:p>
        </p:txBody>
      </p:sp>
      <p:cxnSp>
        <p:nvCxnSpPr>
          <p:cNvPr id="13" name="Straight Arrow Connector 10"/>
          <p:cNvCxnSpPr/>
          <p:nvPr/>
        </p:nvCxnSpPr>
        <p:spPr>
          <a:xfrm rot="5400000" flipH="1" flipV="1">
            <a:off x="-1642312" y="3071810"/>
            <a:ext cx="4429156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/>
          <p:cNvCxnSpPr/>
          <p:nvPr/>
        </p:nvCxnSpPr>
        <p:spPr>
          <a:xfrm>
            <a:off x="573060" y="5285594"/>
            <a:ext cx="7072362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428596" y="1742439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El desarrollo humano se debe a la interacción social. 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dirty="0" smtClean="0"/>
              <a:t>El desarrollo consiste en la interiorización de instrumentos culturales como el lenguaje que amplía las habilidades mentales como la atención, memoria, concentración, etc. De esta manera, la actividad práctica sería </a:t>
            </a:r>
            <a:r>
              <a:rPr lang="es-CO" sz="2400" i="1" dirty="0" smtClean="0"/>
              <a:t>interiorizada</a:t>
            </a:r>
            <a:r>
              <a:rPr lang="es-CO" sz="2400" dirty="0" smtClean="0"/>
              <a:t> en actividades mentales cada vez más complejas por el uso de las palabras, fuente de la formación conceptual. 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dirty="0" smtClean="0"/>
              <a:t>La inteligencia se desarrolla debido a ciertos instrumentos o herramientas psicológicas que se encuentran en el entorno </a:t>
            </a:r>
          </a:p>
        </p:txBody>
      </p:sp>
      <p:sp>
        <p:nvSpPr>
          <p:cNvPr id="5" name="Rounded Rectangle 6"/>
          <p:cNvSpPr/>
          <p:nvPr/>
        </p:nvSpPr>
        <p:spPr>
          <a:xfrm>
            <a:off x="500034" y="500042"/>
            <a:ext cx="8001056" cy="857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tx1"/>
                </a:solidFill>
              </a:rPr>
              <a:t>Vigotsky</a:t>
            </a:r>
            <a:r>
              <a:rPr lang="es-CO" sz="3200" b="1" dirty="0" smtClean="0">
                <a:solidFill>
                  <a:schemeClr val="tx1"/>
                </a:solidFill>
              </a:rPr>
              <a:t>  - </a:t>
            </a:r>
            <a:r>
              <a:rPr lang="es-ES" sz="3200" b="1" dirty="0" smtClean="0">
                <a:solidFill>
                  <a:schemeClr val="tx1"/>
                </a:solidFill>
              </a:rPr>
              <a:t>Paradigma Constructivista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Zona de desarrollo próximo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4" y="500050"/>
            <a:ext cx="8286776" cy="1143000"/>
          </a:xfrm>
        </p:spPr>
        <p:txBody>
          <a:bodyPr>
            <a:normAutofit fontScale="90000"/>
          </a:bodyPr>
          <a:lstStyle/>
          <a:p>
            <a:r>
              <a:rPr lang="es-CO" sz="3600" b="1" dirty="0" smtClean="0">
                <a:solidFill>
                  <a:schemeClr val="tx2"/>
                </a:solidFill>
              </a:rPr>
              <a:t>El alumno y el profesor en el paradigma constructivista </a:t>
            </a:r>
            <a:endParaRPr lang="es-CO" sz="3600" b="1" dirty="0">
              <a:solidFill>
                <a:schemeClr val="tx2"/>
              </a:solidFill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1285852" y="1571612"/>
            <a:ext cx="2143140" cy="642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El alumno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6215074" y="1571612"/>
            <a:ext cx="1928826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El profesor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5143504" y="2500306"/>
            <a:ext cx="3786214" cy="41434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El profesor debe investigar cómo cada uno de sus alumnos organiza mentalmente la información y la relación que existe entre los contenidos que entrega la escuela y la cultura del alumno, para ayudarle a  encontrar sentido a lo que aprende y estimular el desarrollo de sus capacidades</a:t>
            </a:r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285720" y="2500306"/>
            <a:ext cx="4643470" cy="41434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Parte de los atributos del modelo de persona y ciudadano definido en el cognitivismo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El estudiante selecciona y procesa la información, cada persona lo hace  de manera diferente, creando sus propias estructuras de conocimientos. </a:t>
            </a: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Principios del constructivismo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1285852" y="1571612"/>
            <a:ext cx="6786610" cy="9286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El conocimiento no se recibe pasivamente sino que es construido activamente por el sujeto cognitivo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10"/>
          <p:cNvSpPr/>
          <p:nvPr/>
        </p:nvSpPr>
        <p:spPr>
          <a:xfrm>
            <a:off x="1357290" y="2643182"/>
            <a:ext cx="6715172" cy="9286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ciclo de Teoría - Predicción -Prueba - Error - Rectificación - Teoría.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3"/>
          <p:cNvSpPr/>
          <p:nvPr/>
        </p:nvSpPr>
        <p:spPr>
          <a:xfrm>
            <a:off x="1214414" y="3786190"/>
            <a:ext cx="6929486" cy="19288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Los principiantes deben ser "cognoscitivamente activos" durante el estudio y los instructores deben usar "prácticas dirigidas (Mayer, 2004). 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71414"/>
            <a:ext cx="7772400" cy="1470025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Criticas al constructivismo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3998" cy="4500594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s-CO" sz="2400" dirty="0" smtClean="0">
                <a:solidFill>
                  <a:schemeClr val="tx1"/>
                </a:solidFill>
              </a:rPr>
              <a:t>Los principiantes no poseen los modelos subyacentes mentales o "esquemas" necesarios para "aprender haciendo" (</a:t>
            </a:r>
            <a:r>
              <a:rPr lang="es-CO" sz="2400" dirty="0" err="1" smtClean="0">
                <a:solidFill>
                  <a:schemeClr val="tx1"/>
                </a:solidFill>
              </a:rPr>
              <a:t>Sweller</a:t>
            </a:r>
            <a:r>
              <a:rPr lang="es-CO" sz="2400" dirty="0" smtClean="0">
                <a:solidFill>
                  <a:schemeClr val="tx1"/>
                </a:solidFill>
              </a:rPr>
              <a:t>, 1988). </a:t>
            </a:r>
          </a:p>
          <a:p>
            <a:pPr marL="457200" indent="-457200" algn="just">
              <a:buAutoNum type="arabicPeriod"/>
            </a:pPr>
            <a:r>
              <a:rPr lang="es-CO" sz="2400" dirty="0" smtClean="0">
                <a:solidFill>
                  <a:schemeClr val="tx1"/>
                </a:solidFill>
              </a:rPr>
              <a:t>En situaciones de enseñanza - aprendizaje es más útil el descubrimiento dirigido que el descubrimiento puro (Mayer 2004). </a:t>
            </a:r>
          </a:p>
          <a:p>
            <a:pPr marL="457200" indent="-457200" algn="just">
              <a:buAutoNum type="arabicPeriod"/>
            </a:pPr>
            <a:r>
              <a:rPr lang="es-CO" sz="2400" dirty="0" smtClean="0">
                <a:solidFill>
                  <a:schemeClr val="tx1"/>
                </a:solidFill>
              </a:rPr>
              <a:t>Todas las técnicas de enseñanza basadas en el constructivismo no son eficientes o eficaces para todos los principiantes.  </a:t>
            </a:r>
          </a:p>
          <a:p>
            <a:pPr marL="457200" indent="-457200" algn="just">
              <a:buAutoNum type="arabicPeriod"/>
            </a:pPr>
            <a:r>
              <a:rPr lang="es-CO" sz="2400" dirty="0" smtClean="0">
                <a:solidFill>
                  <a:schemeClr val="tx1"/>
                </a:solidFill>
              </a:rPr>
              <a:t>Muchos profesores hacen una mala aplicación del constructivismo en la enseñanza de técnicas que requieren que los principiantes sean conductualmente activos. </a:t>
            </a:r>
          </a:p>
          <a:p>
            <a:pPr marL="457200" indent="-457200" algn="just">
              <a:buAutoNum type="arabicPeriod"/>
            </a:pPr>
            <a:r>
              <a:rPr lang="es-CO" sz="2400" dirty="0" smtClean="0">
                <a:solidFill>
                  <a:schemeClr val="tx1"/>
                </a:solidFill>
              </a:rPr>
              <a:t>el alumno se dedica a tareas bastante mecánicas porque son las únicas que puede realizar sin la ayuda del profesor y todo esto va en detrimento del desarrollo del pensamiento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omas Samuel Ku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39727"/>
            <a:ext cx="2286016" cy="25037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00000">
            <a:off x="6359644" y="292724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Imagen  tomada de:  </a:t>
            </a:r>
          </a:p>
          <a:p>
            <a:pPr algn="ctr"/>
            <a:r>
              <a:rPr lang="es-ES" dirty="0" smtClean="0">
                <a:hlinkClick r:id="rId3"/>
              </a:rPr>
              <a:t>http://es.wikipedia.org/wiki/Thomas_Kuhn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5072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progreso de las ciencias no es uniforme.  En el desarrollo científico se presenta dos momentos: </a:t>
            </a:r>
          </a:p>
          <a:p>
            <a:pPr marL="457200" indent="-457200" algn="just">
              <a:buAutoNum type="arabicPeriod"/>
            </a:pPr>
            <a:r>
              <a:rPr lang="es-ES" sz="2000" dirty="0" smtClean="0"/>
              <a:t>Paradigmas.  Las soluciones universales . Explotar avances científicos para la solución de problemas actuales. </a:t>
            </a:r>
          </a:p>
          <a:p>
            <a:pPr marL="457200" indent="-457200" algn="just">
              <a:buAutoNum type="arabicPeriod"/>
            </a:pPr>
            <a:r>
              <a:rPr lang="es-ES" sz="2000" b="1" dirty="0" smtClean="0"/>
              <a:t>La “revolución científica” – nuevas teorías y herramientas de investigación – Nuevos paradigmas</a:t>
            </a:r>
            <a:endParaRPr lang="es-ES" sz="2000" dirty="0" smtClean="0"/>
          </a:p>
          <a:p>
            <a:pPr marL="457200" indent="-457200" algn="just">
              <a:buAutoNum type="arabicPeriod"/>
            </a:pPr>
            <a:endParaRPr lang="es-ES" sz="2000" dirty="0" smtClean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La estructura de las revoluciones científicas” </a:t>
            </a:r>
            <a:r>
              <a:rPr lang="es-ES" sz="1800" b="1" dirty="0" err="1" smtClean="0"/>
              <a:t>Kuhn</a:t>
            </a:r>
            <a:endParaRPr lang="es-CO" sz="1800" dirty="0"/>
          </a:p>
        </p:txBody>
      </p:sp>
      <p:sp>
        <p:nvSpPr>
          <p:cNvPr id="10" name="9 Rectángulo"/>
          <p:cNvSpPr/>
          <p:nvPr/>
        </p:nvSpPr>
        <p:spPr>
          <a:xfrm>
            <a:off x="214283" y="478632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RUPTURA  REVOLUCIONARIA – Cambio de conceptos  y teorías científicas – NUEVOS PARADIGMAS </a:t>
            </a:r>
            <a:endParaRPr lang="es-CO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64" y="4643446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Un paradigma se impone cuando tiene más éxito y aceptación que su competidor, debido a su </a:t>
            </a:r>
            <a:r>
              <a:rPr lang="es-ES" sz="2000" b="1" dirty="0" smtClean="0"/>
              <a:t>poder explicativo</a:t>
            </a:r>
            <a:r>
              <a:rPr lang="es-ES" sz="2000" dirty="0" smtClean="0"/>
              <a:t>.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57298"/>
            <a:ext cx="3214710" cy="322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2000240"/>
            <a:ext cx="4929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Paradigma vigente: </a:t>
            </a:r>
            <a:r>
              <a:rPr lang="es-ES" sz="2800" b="1" dirty="0" smtClean="0"/>
              <a:t>conductista</a:t>
            </a:r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Nuevo paradigma:</a:t>
            </a:r>
          </a:p>
          <a:p>
            <a:pPr algn="just"/>
            <a:r>
              <a:rPr lang="es-ES" sz="2800" dirty="0" smtClean="0"/>
              <a:t> </a:t>
            </a:r>
            <a:r>
              <a:rPr lang="es-ES" sz="2800" dirty="0" err="1" smtClean="0"/>
              <a:t>s</a:t>
            </a:r>
            <a:r>
              <a:rPr lang="es-ES" sz="2800" b="1" dirty="0" err="1" smtClean="0"/>
              <a:t>ociocognitivo</a:t>
            </a:r>
            <a:r>
              <a:rPr lang="es-ES" sz="2800" dirty="0" smtClean="0"/>
              <a:t> o </a:t>
            </a:r>
            <a:r>
              <a:rPr lang="es-ES" sz="2800" b="1" dirty="0" smtClean="0"/>
              <a:t>constructivista</a:t>
            </a:r>
          </a:p>
          <a:p>
            <a:pPr algn="just"/>
            <a:endParaRPr lang="es-ES" sz="2800" b="1" dirty="0" smtClean="0"/>
          </a:p>
          <a:p>
            <a:pPr algn="just"/>
            <a:endParaRPr lang="es-ES" sz="2000" dirty="0" smtClean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868346"/>
          </a:xfrm>
        </p:spPr>
        <p:txBody>
          <a:bodyPr/>
          <a:lstStyle/>
          <a:p>
            <a:r>
              <a:rPr lang="es-CO" b="1" dirty="0" smtClean="0">
                <a:solidFill>
                  <a:schemeClr val="tx2"/>
                </a:solidFill>
              </a:rPr>
              <a:t>La crisis del proceso educativo </a:t>
            </a:r>
            <a:endParaRPr lang="es-CO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1785926"/>
            <a:ext cx="79296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b="1" dirty="0" smtClean="0"/>
          </a:p>
          <a:p>
            <a:pPr algn="ctr"/>
            <a:r>
              <a:rPr lang="es-ES" sz="3600" dirty="0" smtClean="0"/>
              <a:t>La transformación del proceso de enseñanza – aprendizaje</a:t>
            </a:r>
          </a:p>
          <a:p>
            <a:pPr algn="ctr"/>
            <a:r>
              <a:rPr lang="es-ES" sz="3600" dirty="0" smtClean="0"/>
              <a:t>Para el estudiante, mayor nivel de autonomía intelectual</a:t>
            </a:r>
          </a:p>
          <a:p>
            <a:pPr algn="ctr"/>
            <a:r>
              <a:rPr lang="es-ES" sz="3600" dirty="0" smtClean="0"/>
              <a:t>Para el profesor retar el talento 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868346"/>
          </a:xfrm>
        </p:spPr>
        <p:txBody>
          <a:bodyPr/>
          <a:lstStyle/>
          <a:p>
            <a:r>
              <a:rPr lang="es-CO" b="1" dirty="0" smtClean="0">
                <a:solidFill>
                  <a:schemeClr val="tx2"/>
                </a:solidFill>
              </a:rPr>
              <a:t>EL RETO</a:t>
            </a:r>
            <a:endParaRPr lang="es-CO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71546"/>
            <a:ext cx="82153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REFERENCIAS</a:t>
            </a:r>
          </a:p>
          <a:p>
            <a:endParaRPr lang="es-ES" sz="3200" b="1" dirty="0" smtClean="0"/>
          </a:p>
          <a:p>
            <a:endParaRPr lang="es-ES" sz="3200" b="1" dirty="0" smtClean="0"/>
          </a:p>
          <a:p>
            <a:r>
              <a:rPr lang="es-ES" b="1" dirty="0" smtClean="0"/>
              <a:t>Paradigmas y modelos educativos.  </a:t>
            </a:r>
          </a:p>
          <a:p>
            <a:r>
              <a:rPr lang="es-ES" b="1" dirty="0" smtClean="0"/>
              <a:t>En: </a:t>
            </a:r>
            <a:r>
              <a:rPr lang="es-ES" dirty="0" smtClean="0">
                <a:hlinkClick r:id="rId2"/>
              </a:rPr>
              <a:t>http://www.slideshare.net/adrysilvav/paradigmas-y-modelos-educativos-i-8420</a:t>
            </a:r>
            <a:endParaRPr lang="es-ES" dirty="0" smtClean="0"/>
          </a:p>
          <a:p>
            <a:endParaRPr lang="es-ES" b="1" dirty="0" smtClean="0"/>
          </a:p>
          <a:p>
            <a:r>
              <a:rPr lang="es-ES" dirty="0" smtClean="0">
                <a:hlinkClick r:id="rId3"/>
              </a:rPr>
              <a:t>http://es.wikipedia.org/wiki/Thomas_Kuhn</a:t>
            </a:r>
            <a:endParaRPr lang="es-ES" b="1" dirty="0" smtClean="0"/>
          </a:p>
          <a:p>
            <a:endParaRPr lang="es-ES" sz="3200" b="1" dirty="0" smtClean="0"/>
          </a:p>
          <a:p>
            <a:endParaRPr lang="es-ES" sz="3200" b="1" dirty="0" smtClean="0"/>
          </a:p>
          <a:p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86050" y="1000108"/>
            <a:ext cx="3929090" cy="8572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Paradigmas educativos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57884" y="2143116"/>
            <a:ext cx="2214578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Paradigma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Constructivista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7554" y="2143116"/>
            <a:ext cx="2143140" cy="7858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Paradigma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Cognitivo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35818" y="2143116"/>
            <a:ext cx="1857388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Paradigma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Conductista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7884" y="3286124"/>
            <a:ext cx="2214578" cy="22860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Aprendizaje: construcción de procesos cognitivos y afectivos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8992" y="3286124"/>
            <a:ext cx="2000264" cy="22860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Aprendizaje:  desarrollo de procesos cognitivos y afectivos.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24" y="3286124"/>
            <a:ext cx="2143140" cy="228601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Aprendizaje: conductas observables, medibles y cuantificables.</a:t>
            </a:r>
            <a:endParaRPr lang="es-ES" sz="2000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>
            <a:endCxn id="10" idx="0"/>
          </p:cNvCxnSpPr>
          <p:nvPr/>
        </p:nvCxnSpPr>
        <p:spPr>
          <a:xfrm rot="10800000" flipV="1">
            <a:off x="4429124" y="1857364"/>
            <a:ext cx="1107290" cy="28575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2"/>
            <a:endCxn id="15" idx="0"/>
          </p:cNvCxnSpPr>
          <p:nvPr/>
        </p:nvCxnSpPr>
        <p:spPr>
          <a:xfrm rot="5400000">
            <a:off x="1768058" y="3089670"/>
            <a:ext cx="357190" cy="357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2"/>
            <a:endCxn id="14" idx="0"/>
          </p:cNvCxnSpPr>
          <p:nvPr/>
        </p:nvCxnSpPr>
        <p:spPr>
          <a:xfrm rot="5400000">
            <a:off x="4250529" y="3107529"/>
            <a:ext cx="3571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2"/>
            <a:endCxn id="12" idx="0"/>
          </p:cNvCxnSpPr>
          <p:nvPr/>
        </p:nvCxnSpPr>
        <p:spPr>
          <a:xfrm rot="5400000">
            <a:off x="6786578" y="3107529"/>
            <a:ext cx="3571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7" idx="1"/>
            <a:endCxn id="11" idx="0"/>
          </p:cNvCxnSpPr>
          <p:nvPr/>
        </p:nvCxnSpPr>
        <p:spPr>
          <a:xfrm rot="10800000" flipV="1">
            <a:off x="1964512" y="1428736"/>
            <a:ext cx="82153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7" idx="3"/>
          </p:cNvCxnSpPr>
          <p:nvPr/>
        </p:nvCxnSpPr>
        <p:spPr>
          <a:xfrm>
            <a:off x="6715140" y="1428736"/>
            <a:ext cx="57150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429024" cy="304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1928802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Surge como un rechazo al método de “introspección” </a:t>
            </a:r>
          </a:p>
          <a:p>
            <a:pPr algn="just"/>
            <a:r>
              <a:rPr lang="es-ES" sz="2800" dirty="0" smtClean="0"/>
              <a:t>Es una propuesta de un </a:t>
            </a:r>
            <a:r>
              <a:rPr lang="es-ES" sz="2800" b="1" dirty="0" smtClean="0"/>
              <a:t>enfoque externo</a:t>
            </a:r>
            <a:r>
              <a:rPr lang="es-ES" sz="2800" dirty="0" smtClean="0"/>
              <a:t>, en la que las mediciones se realizan a través de </a:t>
            </a:r>
            <a:r>
              <a:rPr lang="es-ES" sz="2800" b="1" dirty="0" smtClean="0"/>
              <a:t>fenómenos observables</a:t>
            </a:r>
            <a:r>
              <a:rPr lang="es-ES" sz="2800" dirty="0" smtClean="0"/>
              <a:t>. </a:t>
            </a:r>
            <a:endParaRPr lang="es-ES" sz="2800" b="1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6283655" y="2640360"/>
            <a:ext cx="4643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Caricatura acerca de los experimentos de </a:t>
            </a:r>
            <a:r>
              <a:rPr lang="es-ES" sz="1600" dirty="0" err="1" smtClean="0"/>
              <a:t>Pavlov</a:t>
            </a:r>
            <a:r>
              <a:rPr lang="es-ES" sz="1600" dirty="0" smtClean="0"/>
              <a:t>. </a:t>
            </a:r>
          </a:p>
          <a:p>
            <a:r>
              <a:rPr lang="es-ES" sz="1600" dirty="0" smtClean="0"/>
              <a:t>Editada a partir de la original en: </a:t>
            </a:r>
            <a:r>
              <a:rPr lang="es-ES" sz="1600" dirty="0" smtClean="0">
                <a:hlinkClick r:id="rId4"/>
              </a:rPr>
              <a:t>http://www.mindhacks.com/blog/2007/12/index.html</a:t>
            </a:r>
            <a:endParaRPr lang="es-ES" sz="1600" dirty="0"/>
          </a:p>
        </p:txBody>
      </p:sp>
      <p:sp>
        <p:nvSpPr>
          <p:cNvPr id="8" name="Rounded Rectangle 6"/>
          <p:cNvSpPr/>
          <p:nvPr/>
        </p:nvSpPr>
        <p:spPr>
          <a:xfrm>
            <a:off x="2571736" y="785794"/>
            <a:ext cx="3929090" cy="8572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Conductismo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1214422"/>
            <a:ext cx="664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Del estudio de la conciencia y los procesos mentales: procesos inobservables al estudio de la conducta, los procesos observables</a:t>
            </a:r>
          </a:p>
        </p:txBody>
      </p:sp>
      <p:pic>
        <p:nvPicPr>
          <p:cNvPr id="24578" name="Picture 2" descr="fre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1928826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00000">
            <a:off x="-1412838" y="2198600"/>
            <a:ext cx="3357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Tomada de: </a:t>
            </a:r>
            <a:r>
              <a:rPr lang="es-ES" sz="1000" dirty="0" smtClean="0">
                <a:hlinkClick r:id="rId3"/>
              </a:rPr>
              <a:t>http://www.uv.es/martinen/historia.html</a:t>
            </a:r>
            <a:endParaRPr lang="es-ES" sz="1000" dirty="0" smtClean="0"/>
          </a:p>
        </p:txBody>
      </p:sp>
      <p:sp>
        <p:nvSpPr>
          <p:cNvPr id="8" name="Rounded Rectangle 6"/>
          <p:cNvSpPr/>
          <p:nvPr/>
        </p:nvSpPr>
        <p:spPr>
          <a:xfrm>
            <a:off x="3071802" y="285728"/>
            <a:ext cx="5857916" cy="8572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Conductismo – Watson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Se basa en los estudios de </a:t>
            </a:r>
            <a:r>
              <a:rPr lang="es-ES" sz="2000" b="1" dirty="0" err="1" smtClean="0">
                <a:solidFill>
                  <a:schemeClr val="tx1"/>
                </a:solidFill>
              </a:rPr>
              <a:t>Pavlov</a:t>
            </a:r>
            <a:r>
              <a:rPr lang="es-ES" sz="2000" b="1" dirty="0" smtClean="0">
                <a:solidFill>
                  <a:schemeClr val="tx1"/>
                </a:solidFill>
              </a:rPr>
              <a:t> y </a:t>
            </a:r>
            <a:r>
              <a:rPr lang="es-ES" sz="2000" b="1" dirty="0" err="1" smtClean="0">
                <a:solidFill>
                  <a:schemeClr val="tx1"/>
                </a:solidFill>
              </a:rPr>
              <a:t>Thorndike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2928926" y="2428868"/>
            <a:ext cx="5929354" cy="8572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Conductismo – </a:t>
            </a:r>
            <a:r>
              <a:rPr lang="es-ES" sz="2000" b="1" dirty="0" err="1" smtClean="0">
                <a:solidFill>
                  <a:schemeClr val="tx1"/>
                </a:solidFill>
              </a:rPr>
              <a:t>Skinner</a:t>
            </a:r>
            <a:endParaRPr lang="es-E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El condicionamiento operante o instrumental  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B.F. Skinner at Harvard circa 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1928826" cy="1785950"/>
          </a:xfrm>
          <a:prstGeom prst="rect">
            <a:avLst/>
          </a:prstGeom>
          <a:noFill/>
        </p:spPr>
      </p:pic>
      <p:sp>
        <p:nvSpPr>
          <p:cNvPr id="12" name="TextBox 6"/>
          <p:cNvSpPr txBox="1"/>
          <p:nvPr/>
        </p:nvSpPr>
        <p:spPr>
          <a:xfrm>
            <a:off x="0" y="5214950"/>
            <a:ext cx="359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Imagen tomada de:  </a:t>
            </a:r>
          </a:p>
          <a:p>
            <a:r>
              <a:rPr lang="es-ES" sz="1200" dirty="0" smtClean="0">
                <a:hlinkClick r:id="rId5"/>
              </a:rPr>
              <a:t>http://es.wikipedia.org/wiki/Burrhus_Frederic_Skinner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2714612" y="3571876"/>
            <a:ext cx="62151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Los comportamientos más complejos como el lenguaje o la resolución de problemas podían estudiarse científicamente a partir de su relación con las consecuencias que tiene para el sujeto, ya sean positivas (</a:t>
            </a:r>
            <a:r>
              <a:rPr lang="es-ES" sz="2000" b="1" dirty="0" smtClean="0"/>
              <a:t>refuerzo positivo</a:t>
            </a:r>
            <a:r>
              <a:rPr lang="es-ES" sz="2000" dirty="0" smtClean="0"/>
              <a:t>) o negativas (</a:t>
            </a:r>
            <a:r>
              <a:rPr lang="es-ES" sz="2000" b="1" dirty="0" smtClean="0"/>
              <a:t>refuerzo negativo</a:t>
            </a:r>
            <a:r>
              <a:rPr lang="es-ES" sz="2000" dirty="0" smtClean="0"/>
              <a:t>).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0094" y="142852"/>
            <a:ext cx="8415310" cy="1470025"/>
          </a:xfrm>
        </p:spPr>
        <p:txBody>
          <a:bodyPr/>
          <a:lstStyle/>
          <a:p>
            <a:r>
              <a:rPr lang="es-CO" b="1" dirty="0" smtClean="0">
                <a:solidFill>
                  <a:schemeClr val="tx2"/>
                </a:solidFill>
              </a:rPr>
              <a:t>Conclusiones sobre el conductismo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143932" cy="3357586"/>
          </a:xfrm>
        </p:spPr>
        <p:txBody>
          <a:bodyPr>
            <a:noAutofit/>
          </a:bodyPr>
          <a:lstStyle/>
          <a:p>
            <a:pPr algn="just"/>
            <a:r>
              <a:rPr lang="es-CO" sz="1800" dirty="0" smtClean="0">
                <a:solidFill>
                  <a:schemeClr val="tx1"/>
                </a:solidFill>
              </a:rPr>
              <a:t>Aprendizaje como el </a:t>
            </a:r>
            <a:r>
              <a:rPr lang="es-ES" sz="1800" dirty="0" smtClean="0">
                <a:solidFill>
                  <a:schemeClr val="tx1"/>
                </a:solidFill>
              </a:rPr>
              <a:t>producto de una relación estímulo – respuesta, sólo ocurre cuando se observa un </a:t>
            </a:r>
            <a:r>
              <a:rPr lang="es-ES" sz="1800" b="1" dirty="0" smtClean="0">
                <a:solidFill>
                  <a:schemeClr val="tx1"/>
                </a:solidFill>
              </a:rPr>
              <a:t>cambio en el comportamiento. 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</a:rPr>
              <a:t>Se apoya en estudios de </a:t>
            </a:r>
            <a:r>
              <a:rPr lang="es-ES" sz="1800" dirty="0" smtClean="0">
                <a:solidFill>
                  <a:schemeClr val="tx1"/>
                </a:solidFill>
              </a:rPr>
              <a:t>fenómenos observables y medibles. Si no hay cambios observables no hay aprendizaje. Por lo tanto, fenómenos internos como el pensamiento y la motivación que no pueden ser observados ni medidos directamente no son relevantes a la investigación científica del aprendizaje.</a:t>
            </a:r>
          </a:p>
          <a:p>
            <a:pPr algn="just"/>
            <a:endParaRPr lang="es-ES" sz="18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La inteligencia es hereditaria, estática y sin posibilidad de mejora. Los que aprenden tienen capacidades para aprender y los que no aprenden es que carecen de dichas capacidades.</a:t>
            </a:r>
          </a:p>
          <a:p>
            <a:pPr algn="just"/>
            <a:endParaRPr lang="es-ES" sz="1800" dirty="0" smtClean="0"/>
          </a:p>
          <a:p>
            <a:pPr algn="just"/>
            <a:endParaRPr lang="es-ES" sz="1800" dirty="0" smtClean="0"/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Aporte del conductismo: el </a:t>
            </a:r>
            <a:r>
              <a:rPr lang="es-ES" sz="1600" dirty="0" err="1" smtClean="0"/>
              <a:t>modelamiento</a:t>
            </a:r>
            <a:r>
              <a:rPr lang="es-ES" sz="1800" dirty="0" smtClean="0"/>
              <a:t> de conductas, </a:t>
            </a:r>
            <a:r>
              <a:rPr lang="es-ES" sz="1800" b="1" dirty="0" smtClean="0"/>
              <a:t>asignación de calificaciones, recompensas y castigos. </a:t>
            </a:r>
            <a:endParaRPr lang="es-C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El currículo en el conductismo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714348" y="785794"/>
            <a:ext cx="785818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El Currículo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cerrado y obligatorio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714348" y="1643050"/>
            <a:ext cx="2428892" cy="39290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Los objetivos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Jerarquizaos secuencialmente: objetivos generales, específicos y operativo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6429388" y="1714488"/>
            <a:ext cx="2143140" cy="378621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La evaluación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Centrada en el producto evaluable, medible  y cuantificable</a:t>
            </a: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El criterio de evaluación radica en los objetivos. </a:t>
            </a: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11"/>
          <p:cNvSpPr/>
          <p:nvPr/>
        </p:nvSpPr>
        <p:spPr>
          <a:xfrm>
            <a:off x="3286116" y="1714488"/>
            <a:ext cx="2857520" cy="378621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Los contenidos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La enseñanza centrada en los contenidos como conductas a aprender y almacenar para aprobar.</a:t>
            </a: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El método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Un buen método de enseñanza garantiza un buen aprendizaje.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0" y="56435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La adquisición de </a:t>
            </a:r>
            <a:r>
              <a:rPr lang="es-ES" sz="2400" b="1" dirty="0" smtClean="0"/>
              <a:t>conocimientos es memorística</a:t>
            </a:r>
            <a:r>
              <a:rPr lang="es-ES" sz="2400" dirty="0" smtClean="0"/>
              <a:t>, supone niveles primarios de comprensión. </a:t>
            </a:r>
            <a:r>
              <a:rPr lang="es-ES" sz="2400" b="1" dirty="0" smtClean="0"/>
              <a:t>El aprendizaje no es fácilmente traspasable a otras situaciones ya que </a:t>
            </a:r>
            <a:r>
              <a:rPr lang="es-ES" sz="2400" dirty="0" smtClean="0"/>
              <a:t>la repetición no garantiza </a:t>
            </a:r>
            <a:r>
              <a:rPr lang="es-ES" sz="2400" b="1" dirty="0" smtClean="0"/>
              <a:t>asimilación 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2876" y="357166"/>
            <a:ext cx="9501222" cy="1143000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chemeClr val="tx2"/>
                </a:solidFill>
              </a:rPr>
              <a:t>El alumno y el profesor en el conductismo</a:t>
            </a:r>
            <a:endParaRPr lang="es-CO" sz="3600" b="1" dirty="0">
              <a:solidFill>
                <a:schemeClr val="tx2"/>
              </a:solidFill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3500430" y="1357298"/>
            <a:ext cx="214314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El alumno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6500826" y="1285860"/>
            <a:ext cx="1928826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El profesor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6143636" y="2143116"/>
            <a:ext cx="2786082" cy="45005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tiene competencias aprendidas, que pone en práctica según las necesidades.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identifica conductas observables, medibles y cuantificables</a:t>
            </a:r>
            <a:endParaRPr lang="es-ES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Desarrolla una adecuada serie de arreglos de contingencia de reforzamiento y control de estímulos para enseñar. 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5" name="Rounded Rectangle 10"/>
          <p:cNvSpPr/>
          <p:nvPr/>
        </p:nvSpPr>
        <p:spPr>
          <a:xfrm>
            <a:off x="3357554" y="2143116"/>
            <a:ext cx="2500330" cy="442915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es un receptor de contenidos, - aprende lo que se enseña.</a:t>
            </a: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El modelo de persona y de ciudadano es positivista y competitivo, pero a la vez pasivo, acrítico y </a:t>
            </a:r>
            <a:r>
              <a:rPr lang="es-ES" sz="2000" dirty="0" err="1" smtClean="0">
                <a:solidFill>
                  <a:schemeClr val="tx1"/>
                </a:solidFill>
              </a:rPr>
              <a:t>acreador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25196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2254</TotalTime>
  <Words>2376</Words>
  <Application>Microsoft Office PowerPoint</Application>
  <PresentationFormat>Presentación en pantalla (4:3)</PresentationFormat>
  <Paragraphs>262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Presentación de PowerPoint</vt:lpstr>
      <vt:lpstr>¿Qué es un paradigma?</vt:lpstr>
      <vt:lpstr>La estructura de las revoluciones científicas” Kuhn</vt:lpstr>
      <vt:lpstr>Presentación de PowerPoint</vt:lpstr>
      <vt:lpstr>Presentación de PowerPoint</vt:lpstr>
      <vt:lpstr>Presentación de PowerPoint</vt:lpstr>
      <vt:lpstr>Conclusiones sobre el conductismo</vt:lpstr>
      <vt:lpstr>El currículo en el conductismo</vt:lpstr>
      <vt:lpstr>El alumno y el profesor en el conductismo</vt:lpstr>
      <vt:lpstr>El modelo de enseñanza - aprendizaje en el conductismo</vt:lpstr>
      <vt:lpstr>Desarrollo del proceso en el aula Modelo conductista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currículo en el cognitivismo</vt:lpstr>
      <vt:lpstr>El alumno y el profesor en el paradigma cognitivo</vt:lpstr>
      <vt:lpstr>Desarrollo del proceso en el aula - Modelo cognitivo</vt:lpstr>
      <vt:lpstr>El modelo de enseñanza - aprendizaje en el cognitivismo</vt:lpstr>
      <vt:lpstr>Presentación de PowerPoint</vt:lpstr>
      <vt:lpstr>Presentación de PowerPoint</vt:lpstr>
      <vt:lpstr>Presentación de PowerPoint</vt:lpstr>
      <vt:lpstr>Presentación de PowerPoint</vt:lpstr>
      <vt:lpstr>El alumno y el profesor en el paradigma constructivista </vt:lpstr>
      <vt:lpstr>Principios del constructivismo</vt:lpstr>
      <vt:lpstr>Criticas al constructivismo</vt:lpstr>
      <vt:lpstr>La crisis del proceso educativo </vt:lpstr>
      <vt:lpstr>EL RETO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Mauricio Arias</dc:creator>
  <cp:lastModifiedBy>Usuario</cp:lastModifiedBy>
  <cp:revision>159</cp:revision>
  <dcterms:created xsi:type="dcterms:W3CDTF">2010-02-04T20:17:55Z</dcterms:created>
  <dcterms:modified xsi:type="dcterms:W3CDTF">2018-12-27T13:35:40Z</dcterms:modified>
</cp:coreProperties>
</file>