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59" r:id="rId2"/>
    <p:sldId id="281" r:id="rId3"/>
    <p:sldId id="261" r:id="rId4"/>
    <p:sldId id="282" r:id="rId5"/>
    <p:sldId id="284" r:id="rId6"/>
    <p:sldId id="283" r:id="rId7"/>
    <p:sldId id="291" r:id="rId8"/>
    <p:sldId id="295" r:id="rId9"/>
    <p:sldId id="292" r:id="rId10"/>
    <p:sldId id="293" r:id="rId11"/>
    <p:sldId id="290" r:id="rId12"/>
    <p:sldId id="294" r:id="rId13"/>
    <p:sldId id="288" r:id="rId14"/>
    <p:sldId id="296" r:id="rId15"/>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Lst>
        </p14:section>
        <p14:section name="Información general y objetivos" id="{ABA716BF-3A5C-4ADB-94C9-CFEF84EBA240}">
          <p14:sldIdLst>
            <p14:sldId id="281"/>
            <p14:sldId id="261"/>
            <p14:sldId id="282"/>
            <p14:sldId id="284"/>
            <p14:sldId id="283"/>
            <p14:sldId id="291"/>
            <p14:sldId id="295"/>
            <p14:sldId id="292"/>
            <p14:sldId id="293"/>
            <p14:sldId id="290"/>
            <p14:sldId id="294"/>
            <p14:sldId id="288"/>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57" d="100"/>
          <a:sy n="57" d="100"/>
        </p:scale>
        <p:origin x="-1746"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18/11/2015</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96129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18-11-2015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3559706300"/>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presentar materiales educativos en un entorno de grupo.</a:t>
            </a:r>
          </a:p>
          <a:p>
            <a:endParaRPr lang="es-ES" dirty="0" smtClean="0"/>
          </a:p>
          <a:p>
            <a:pPr lvl="0"/>
            <a:r>
              <a:rPr lang="es-ES" sz="1200" b="1" dirty="0" smtClean="0"/>
              <a:t>Secciones</a:t>
            </a:r>
            <a:endParaRPr lang="es-ES" sz="1200" b="0" dirty="0" smtClean="0"/>
          </a:p>
          <a:p>
            <a:pPr lvl="0"/>
            <a:r>
              <a:rPr lang="es-ES" sz="1200" b="0" dirty="0" smtClean="0"/>
              <a:t>Para agregar secciones, haga clic con el botón secundario del mouse en una diapositiva.</a:t>
            </a:r>
            <a:r>
              <a:rPr lang="es-ES" sz="1200" b="0" baseline="0" dirty="0" smtClean="0"/>
              <a:t> Las secciones pueden ayudarle a organizar las diapositivas o a facilitar la colaboración entre varios autores.</a:t>
            </a:r>
            <a:endParaRPr lang="es-ES" sz="1200" b="0" dirty="0" smtClean="0"/>
          </a:p>
          <a:p>
            <a:pPr lvl="0"/>
            <a:endParaRPr lang="es-ES" sz="1200" b="1" dirty="0" smtClean="0"/>
          </a:p>
          <a:p>
            <a:pPr lvl="0"/>
            <a:r>
              <a:rPr lang="es-ES" sz="1200" b="1" dirty="0" smtClean="0"/>
              <a:t>Notas</a:t>
            </a:r>
          </a:p>
          <a:p>
            <a:pPr lvl="0"/>
            <a:r>
              <a:rPr lang="es-ES" sz="1200" dirty="0" smtClean="0"/>
              <a:t>Use la sección Notas para las notas de entrega o para proporcionar detalles adicionales al público.</a:t>
            </a:r>
            <a:r>
              <a:rPr lang="es-ES" sz="1200" baseline="0" dirty="0" smtClean="0"/>
              <a:t> Vea las notas en la vista Presentación durante la presentación. </a:t>
            </a:r>
          </a:p>
          <a:p>
            <a:pPr lvl="0">
              <a:buFontTx/>
              <a:buNone/>
            </a:pPr>
            <a:r>
              <a:rPr lang="es-ES" sz="1200" dirty="0" smtClean="0"/>
              <a:t>Tenga en cuenta el tamaño de la fuente (es importante para la accesibilidad, visibilidad, grabación en vídeo y producción en línea)</a:t>
            </a:r>
          </a:p>
          <a:p>
            <a:pPr lvl="0"/>
            <a:endParaRPr lang="es-ES" sz="1200" dirty="0" smtClean="0"/>
          </a:p>
          <a:p>
            <a:pPr lvl="0">
              <a:buFontTx/>
              <a:buNone/>
            </a:pPr>
            <a:r>
              <a:rPr lang="es-ES" sz="1200" b="1" dirty="0" smtClean="0"/>
              <a:t>Colores coordinados </a:t>
            </a:r>
          </a:p>
          <a:p>
            <a:pPr lvl="0">
              <a:buFontTx/>
              <a:buNone/>
            </a:pPr>
            <a:r>
              <a:rPr lang="es-ES" sz="1200" dirty="0" smtClean="0"/>
              <a:t>Preste especial atención a los gráficos, diagramas y cuadros de texto.</a:t>
            </a:r>
            <a:r>
              <a:rPr lang="es-ES" sz="1200" baseline="0" dirty="0" smtClean="0"/>
              <a:t> </a:t>
            </a:r>
            <a:endParaRPr lang="es-ES" sz="1200" dirty="0" smtClean="0"/>
          </a:p>
          <a:p>
            <a:pPr lvl="0"/>
            <a:r>
              <a:rPr lang="es-ES" sz="1200" dirty="0" smtClean="0"/>
              <a:t>Tenga en cuenta que los asistentes imprimirán en blanco y negro o </a:t>
            </a:r>
            <a:r>
              <a:rPr lang="es-ES" sz="1200" dirty="0" err="1" smtClean="0"/>
              <a:t>escala de grises</a:t>
            </a:r>
            <a:r>
              <a:rPr lang="es-ES" sz="1200" dirty="0" smtClean="0"/>
              <a:t>. Ejecute una prueba de impresión para asegurarse de que los colores son los correctos cuando se imprime en blanco y negro puros y </a:t>
            </a:r>
            <a:r>
              <a:rPr lang="es-ES" sz="1200" dirty="0" err="1" smtClean="0"/>
              <a:t>escala de grises</a:t>
            </a:r>
            <a:r>
              <a:rPr lang="es-ES" sz="1200" dirty="0" smtClean="0"/>
              <a:t>.</a:t>
            </a:r>
          </a:p>
          <a:p>
            <a:pPr lvl="0">
              <a:buFontTx/>
              <a:buNone/>
            </a:pPr>
            <a:endParaRPr lang="es-ES" sz="1200" dirty="0" smtClean="0"/>
          </a:p>
          <a:p>
            <a:pPr lvl="0">
              <a:buFontTx/>
              <a:buNone/>
            </a:pPr>
            <a:r>
              <a:rPr lang="es-ES" sz="1200" b="1" dirty="0" smtClean="0"/>
              <a:t>Gráficos y tablas</a:t>
            </a:r>
          </a:p>
          <a:p>
            <a:pPr lvl="0"/>
            <a:r>
              <a:rPr lang="es-ES" sz="1200" dirty="0" smtClean="0"/>
              <a:t>En breve: si es posible, use colores y estilos uniformes y que no distraigan.</a:t>
            </a:r>
          </a:p>
          <a:p>
            <a:pPr lvl="0"/>
            <a:r>
              <a:rPr lang="es-ES" sz="1200" dirty="0" smtClean="0"/>
              <a:t>Etiquete todos los gráficos y tablas.</a:t>
            </a:r>
          </a:p>
          <a:p>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smtClean="0"/>
              <a:t>Ésta es otra opción</a:t>
            </a:r>
            <a:r>
              <a:rPr lang="es-ES" sz="1200" baseline="0" dirty="0" smtClean="0"/>
              <a:t> para una diapositiva Información general que usa transiciones.</a:t>
            </a:r>
            <a:endParaRPr lang="es-ES" sz="1200" dirty="0" smtClean="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18-11-2015</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18-11-2015</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18-11-2015</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18-11-2015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18-11-2015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pPr/>
              <a:t>18-11-2015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pPr/>
              <a:t>18-11-2015</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18-11-2015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18-11-2015</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18-11-2015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18-11-2015</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18-11-2015</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91680" y="2348880"/>
            <a:ext cx="7188336" cy="1470025"/>
          </a:xfrm>
        </p:spPr>
        <p:txBody>
          <a:bodyPr/>
          <a:lstStyle/>
          <a:p>
            <a:r>
              <a:rPr lang="es-ES" dirty="0" smtClean="0"/>
              <a:t>Neuronas sensoriales de la piel</a:t>
            </a:r>
            <a:endParaRPr lang="es-ES" dirty="0"/>
          </a:p>
        </p:txBody>
      </p:sp>
      <p:sp>
        <p:nvSpPr>
          <p:cNvPr id="3" name="Subtitle 2"/>
          <p:cNvSpPr>
            <a:spLocks noGrp="1"/>
          </p:cNvSpPr>
          <p:nvPr>
            <p:ph type="subTitle" idx="1"/>
            <p:custDataLst>
              <p:tags r:id="rId3"/>
            </p:custDataLst>
          </p:nvPr>
        </p:nvSpPr>
        <p:spPr/>
        <p:txBody>
          <a:bodyPr>
            <a:normAutofit/>
          </a:bodyPr>
          <a:lstStyle/>
          <a:p>
            <a:r>
              <a:rPr lang="es-ES" sz="2400" dirty="0" smtClean="0">
                <a:latin typeface="+mn-lt"/>
              </a:rPr>
              <a:t>Alumno: Gustavo A. Reyes L</a:t>
            </a:r>
          </a:p>
          <a:p>
            <a:r>
              <a:rPr lang="es-ES" sz="2400" dirty="0" smtClean="0">
                <a:latin typeface="+mn-lt"/>
              </a:rPr>
              <a:t>Profesor:   Rubén Muñoz</a:t>
            </a:r>
            <a:endParaRPr lang="es-ES" sz="2400" dirty="0">
              <a:latin typeface="+mn-lt"/>
            </a:endParaRPr>
          </a:p>
        </p:txBody>
      </p:sp>
      <p:pic>
        <p:nvPicPr>
          <p:cNvPr id="5122" name="Picture 2" descr="http://www.cedeus.cl/wp-content/themes/cedeus/img/logo_02_ude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36" y="424792"/>
            <a:ext cx="238125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403648" y="424792"/>
            <a:ext cx="3456384" cy="954107"/>
          </a:xfrm>
          <a:prstGeom prst="rect">
            <a:avLst/>
          </a:prstGeom>
          <a:noFill/>
        </p:spPr>
        <p:txBody>
          <a:bodyPr wrap="square" rtlCol="0">
            <a:spAutoFit/>
          </a:bodyPr>
          <a:lstStyle/>
          <a:p>
            <a:r>
              <a:rPr lang="es-CL" sz="1400" dirty="0" smtClean="0"/>
              <a:t>Universidad de Concepción</a:t>
            </a:r>
          </a:p>
          <a:p>
            <a:r>
              <a:rPr lang="es-CL" sz="1400" dirty="0" smtClean="0"/>
              <a:t>Facultad de Educación</a:t>
            </a:r>
          </a:p>
          <a:p>
            <a:r>
              <a:rPr lang="es-CL" sz="1400" dirty="0" smtClean="0"/>
              <a:t>Departamento de Ed. Física</a:t>
            </a:r>
          </a:p>
          <a:p>
            <a:r>
              <a:rPr lang="es-CL" sz="1400" dirty="0" smtClean="0"/>
              <a:t>Análisis del movimiento deportivo</a:t>
            </a:r>
            <a:endParaRPr lang="es-CL" sz="1400" dirty="0"/>
          </a:p>
        </p:txBody>
      </p:sp>
      <p:sp>
        <p:nvSpPr>
          <p:cNvPr id="5" name="4 CuadroTexto"/>
          <p:cNvSpPr txBox="1"/>
          <p:nvPr/>
        </p:nvSpPr>
        <p:spPr>
          <a:xfrm>
            <a:off x="938089" y="6309320"/>
            <a:ext cx="7450335" cy="307777"/>
          </a:xfrm>
          <a:prstGeom prst="rect">
            <a:avLst/>
          </a:prstGeom>
          <a:noFill/>
        </p:spPr>
        <p:txBody>
          <a:bodyPr wrap="square" rtlCol="0">
            <a:spAutoFit/>
          </a:bodyPr>
          <a:lstStyle/>
          <a:p>
            <a:r>
              <a:rPr lang="es-CL" sz="1400" dirty="0" smtClean="0"/>
              <a:t>Universidad de Concepción, Ciudad universitaria, 18-11-2015</a:t>
            </a:r>
            <a:endParaRPr lang="es-CL" sz="1400" dirty="0"/>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arcoreflejo-131213013253-phpapp01/95/arco-reflejo-7-638.jpg?cb=1386898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1184"/>
            <a:ext cx="7992888" cy="600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1409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3.gstatic.com/images?q=tbn:ANd9GcQrdQ3lnNbGugGWP0DdrvuEyl7ZNm6eTsS0zuxJZNi5_PkNMW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1"/>
            <a:ext cx="8113891" cy="607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4252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476672"/>
            <a:ext cx="6408712" cy="584775"/>
          </a:xfrm>
          <a:prstGeom prst="rect">
            <a:avLst/>
          </a:prstGeom>
          <a:noFill/>
        </p:spPr>
        <p:txBody>
          <a:bodyPr wrap="square" rtlCol="0">
            <a:spAutoFit/>
          </a:bodyPr>
          <a:lstStyle/>
          <a:p>
            <a:pPr algn="ctr"/>
            <a:r>
              <a:rPr lang="es-CL" sz="3200" b="1" dirty="0" smtClean="0"/>
              <a:t>UBICACIÓN DE LOS CORPUSCULOS</a:t>
            </a:r>
            <a:endParaRPr lang="es-CL" sz="3200" b="1" dirty="0"/>
          </a:p>
        </p:txBody>
      </p:sp>
      <p:pic>
        <p:nvPicPr>
          <p:cNvPr id="3" name="Picture 24" descr="http://www.eftmx.com/Images/p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43258"/>
            <a:ext cx="7961836" cy="544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8453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692697"/>
            <a:ext cx="5472608" cy="792088"/>
          </a:xfrm>
        </p:spPr>
        <p:txBody>
          <a:bodyPr/>
          <a:lstStyle/>
          <a:p>
            <a:pPr algn="ctr"/>
            <a:r>
              <a:rPr lang="es-CL" dirty="0" smtClean="0"/>
              <a:t>Cuadro Resumen</a:t>
            </a:r>
            <a:endParaRPr lang="es-C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8" y="2204864"/>
            <a:ext cx="7856409" cy="390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505482"/>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48680"/>
            <a:ext cx="8640960" cy="5786199"/>
          </a:xfrm>
          <a:prstGeom prst="rect">
            <a:avLst/>
          </a:prstGeom>
        </p:spPr>
        <p:txBody>
          <a:bodyPr wrap="square">
            <a:spAutoFit/>
          </a:bodyPr>
          <a:lstStyle/>
          <a:p>
            <a:r>
              <a:rPr lang="es-CL" dirty="0"/>
              <a:t> </a:t>
            </a:r>
          </a:p>
          <a:p>
            <a:r>
              <a:rPr lang="es-CL" sz="1600" b="1" dirty="0"/>
              <a:t>2.1. Discos de Merkel</a:t>
            </a:r>
            <a:endParaRPr lang="es-CL" sz="1600" dirty="0"/>
          </a:p>
          <a:p>
            <a:r>
              <a:rPr lang="es-CL" sz="1600" dirty="0" err="1" smtClean="0"/>
              <a:t>Estan</a:t>
            </a:r>
            <a:r>
              <a:rPr lang="es-CL" sz="1600" dirty="0" smtClean="0"/>
              <a:t> </a:t>
            </a:r>
            <a:r>
              <a:rPr lang="es-CL" sz="1600" dirty="0"/>
              <a:t>ubicados </a:t>
            </a:r>
            <a:r>
              <a:rPr lang="es-CL" sz="1600" dirty="0" err="1"/>
              <a:t>intraepitelialmente</a:t>
            </a:r>
            <a:r>
              <a:rPr lang="es-CL" sz="1600" dirty="0"/>
              <a:t>.</a:t>
            </a:r>
          </a:p>
          <a:p>
            <a:r>
              <a:rPr lang="es-CL" sz="1600" dirty="0"/>
              <a:t>Se relacionan con </a:t>
            </a:r>
            <a:r>
              <a:rPr lang="es-CL" sz="1600" u="sng" dirty="0"/>
              <a:t>tacto </a:t>
            </a:r>
            <a:r>
              <a:rPr lang="es-CL" sz="1600" u="sng" dirty="0" err="1" smtClean="0"/>
              <a:t>protopotico</a:t>
            </a:r>
            <a:r>
              <a:rPr lang="es-CL" sz="1600" dirty="0"/>
              <a:t> o grosero, es decir, </a:t>
            </a:r>
            <a:r>
              <a:rPr lang="es-CL" sz="1600" dirty="0" smtClean="0"/>
              <a:t>aquel </a:t>
            </a:r>
            <a:r>
              <a:rPr lang="es-CL" sz="1600" dirty="0"/>
              <a:t>tacto que nos permite discriminar en forma burda acerca de las </a:t>
            </a:r>
            <a:r>
              <a:rPr lang="es-CL" sz="1600" dirty="0" err="1" smtClean="0"/>
              <a:t>caracteristicas</a:t>
            </a:r>
            <a:r>
              <a:rPr lang="es-CL" sz="1600" dirty="0" smtClean="0"/>
              <a:t> </a:t>
            </a:r>
            <a:r>
              <a:rPr lang="es-CL" sz="1600" dirty="0" err="1" smtClean="0"/>
              <a:t>fisicas</a:t>
            </a:r>
            <a:r>
              <a:rPr lang="es-CL" sz="1600" dirty="0" smtClean="0"/>
              <a:t> </a:t>
            </a:r>
            <a:r>
              <a:rPr lang="es-CL" sz="1600" dirty="0"/>
              <a:t>de alguna estructura (por ejemplo si es duro o blando).</a:t>
            </a:r>
          </a:p>
          <a:p>
            <a:r>
              <a:rPr lang="es-CL" sz="1600" dirty="0"/>
              <a:t> </a:t>
            </a:r>
          </a:p>
          <a:p>
            <a:r>
              <a:rPr lang="es-CL" sz="1600" b="1" dirty="0"/>
              <a:t>2.2. </a:t>
            </a:r>
            <a:r>
              <a:rPr lang="es-CL" sz="1600" b="1" smtClean="0"/>
              <a:t>Corpusculos</a:t>
            </a:r>
            <a:r>
              <a:rPr lang="es-CL" sz="1600" b="1" dirty="0" smtClean="0"/>
              <a:t> </a:t>
            </a:r>
            <a:r>
              <a:rPr lang="es-CL" sz="1600" b="1" dirty="0"/>
              <a:t>de </a:t>
            </a:r>
            <a:r>
              <a:rPr lang="es-CL" sz="1600" b="1" dirty="0" err="1"/>
              <a:t>Meissner</a:t>
            </a:r>
            <a:endParaRPr lang="es-CL" sz="1600" dirty="0"/>
          </a:p>
          <a:p>
            <a:r>
              <a:rPr lang="es-CL" sz="1600" dirty="0"/>
              <a:t>Es una </a:t>
            </a:r>
            <a:r>
              <a:rPr lang="es-CL" sz="1600" dirty="0" err="1"/>
              <a:t>terminaci�n</a:t>
            </a:r>
            <a:r>
              <a:rPr lang="es-CL" sz="1600" dirty="0"/>
              <a:t> encapsulada, se encuentran en gran cantidad en los pulpejos de los dedos.</a:t>
            </a:r>
          </a:p>
          <a:p>
            <a:r>
              <a:rPr lang="es-CL" sz="1600" dirty="0"/>
              <a:t>Se encuentran entre epidermis y dermis.</a:t>
            </a:r>
          </a:p>
          <a:p>
            <a:r>
              <a:rPr lang="es-CL" sz="1600" dirty="0"/>
              <a:t>Se relacionan con el </a:t>
            </a:r>
            <a:r>
              <a:rPr lang="es-CL" sz="1600" u="sng" dirty="0"/>
              <a:t>tacto y la </a:t>
            </a:r>
            <a:r>
              <a:rPr lang="es-CL" sz="1600" u="sng" dirty="0" err="1"/>
              <a:t>vibraci�n</a:t>
            </a:r>
            <a:r>
              <a:rPr lang="es-CL" sz="1600" u="sng" dirty="0"/>
              <a:t> de baja frecuencia </a:t>
            </a:r>
            <a:r>
              <a:rPr lang="es-CL" sz="1600" dirty="0"/>
              <a:t>(30 a 40 Hz) de la piel sin pelo, sobretodo en la palma de las manos.</a:t>
            </a:r>
          </a:p>
          <a:p>
            <a:r>
              <a:rPr lang="es-CL" sz="1600" dirty="0"/>
              <a:t>Ayudan a discriminar en una superficie dura si estamos frente a madera, vidrio o cemento, por ejemplo (tacto </a:t>
            </a:r>
            <a:r>
              <a:rPr lang="es-CL" sz="1600" dirty="0" err="1"/>
              <a:t>epicr�tico</a:t>
            </a:r>
            <a:r>
              <a:rPr lang="es-CL" sz="1600" dirty="0"/>
              <a:t>).</a:t>
            </a:r>
          </a:p>
          <a:p>
            <a:r>
              <a:rPr lang="es-CL" sz="1600" dirty="0"/>
              <a:t> </a:t>
            </a:r>
          </a:p>
          <a:p>
            <a:r>
              <a:rPr lang="es-CL" sz="1600" b="1" dirty="0"/>
              <a:t>2.3. Bulbo de� Krause (</a:t>
            </a:r>
            <a:r>
              <a:rPr lang="es-CL" sz="1600" b="1" dirty="0" err="1"/>
              <a:t>fr�o</a:t>
            </a:r>
            <a:r>
              <a:rPr lang="es-CL" sz="1600" b="1" dirty="0"/>
              <a:t>) y Bulbo de Ruffini (calor)</a:t>
            </a:r>
            <a:endParaRPr lang="es-CL" sz="1600" dirty="0"/>
          </a:p>
          <a:p>
            <a:r>
              <a:rPr lang="es-CL" sz="1600" dirty="0"/>
              <a:t>Son receptores de </a:t>
            </a:r>
            <a:r>
              <a:rPr lang="es-CL" sz="1600" u="sng" dirty="0"/>
              <a:t>temperatura.</a:t>
            </a:r>
            <a:endParaRPr lang="es-CL" sz="1600" dirty="0"/>
          </a:p>
          <a:p>
            <a:r>
              <a:rPr lang="es-CL" sz="1600" dirty="0"/>
              <a:t>Son encapsulados.</a:t>
            </a:r>
          </a:p>
          <a:p>
            <a:r>
              <a:rPr lang="es-CL" sz="1600" dirty="0"/>
              <a:t> </a:t>
            </a:r>
          </a:p>
          <a:p>
            <a:r>
              <a:rPr lang="es-CL" sz="1600" b="1" dirty="0"/>
              <a:t>2.4. </a:t>
            </a:r>
            <a:r>
              <a:rPr lang="es-CL" sz="1600" b="1" dirty="0" err="1"/>
              <a:t>Corp�sculos</a:t>
            </a:r>
            <a:r>
              <a:rPr lang="es-CL" sz="1600" b="1" dirty="0"/>
              <a:t> de </a:t>
            </a:r>
            <a:r>
              <a:rPr lang="es-CL" sz="1600" b="1" dirty="0" err="1"/>
              <a:t>Vater</a:t>
            </a:r>
            <a:r>
              <a:rPr lang="es-CL" sz="1600" b="1" dirty="0"/>
              <a:t> </a:t>
            </a:r>
            <a:r>
              <a:rPr lang="es-CL" sz="1600" b="1" dirty="0" err="1"/>
              <a:t>Paccini</a:t>
            </a:r>
            <a:endParaRPr lang="es-CL" sz="1600" dirty="0"/>
          </a:p>
          <a:p>
            <a:r>
              <a:rPr lang="es-CL" sz="1600" dirty="0"/>
              <a:t>Se encuentran en las capas </a:t>
            </a:r>
            <a:r>
              <a:rPr lang="es-CL" sz="1600" dirty="0" err="1"/>
              <a:t>m�s</a:t>
            </a:r>
            <a:r>
              <a:rPr lang="es-CL" sz="1600" dirty="0"/>
              <a:t> profundas de la piel (hipodermis).</a:t>
            </a:r>
          </a:p>
          <a:p>
            <a:r>
              <a:rPr lang="es-CL" sz="1600" dirty="0"/>
              <a:t>Son </a:t>
            </a:r>
            <a:r>
              <a:rPr lang="es-CL" sz="1600" dirty="0" err="1"/>
              <a:t>mecanorreceptores</a:t>
            </a:r>
            <a:r>
              <a:rPr lang="es-CL" sz="1600" dirty="0"/>
              <a:t> sensibles a la </a:t>
            </a:r>
            <a:r>
              <a:rPr lang="es-CL" sz="1600" dirty="0" err="1"/>
              <a:t>vibraci�n</a:t>
            </a:r>
            <a:r>
              <a:rPr lang="es-CL" sz="1600" dirty="0"/>
              <a:t>, en el fondo, son fibras </a:t>
            </a:r>
            <a:r>
              <a:rPr lang="es-CL" sz="1600" dirty="0" err="1"/>
              <a:t>amiel�nicas</a:t>
            </a:r>
            <a:r>
              <a:rPr lang="es-CL" sz="1600" dirty="0"/>
              <a:t> rodeadas por </a:t>
            </a:r>
            <a:r>
              <a:rPr lang="es-CL" sz="1600" dirty="0" err="1"/>
              <a:t>c�lulas</a:t>
            </a:r>
            <a:r>
              <a:rPr lang="es-CL" sz="1600" dirty="0"/>
              <a:t> aplanadas que son fibroblastos y </a:t>
            </a:r>
            <a:r>
              <a:rPr lang="es-CL" sz="1600" dirty="0" err="1"/>
              <a:t>l�pidos</a:t>
            </a:r>
            <a:r>
              <a:rPr lang="es-CL" sz="1600" dirty="0"/>
              <a:t>.</a:t>
            </a:r>
          </a:p>
          <a:p>
            <a:r>
              <a:rPr lang="es-CL" sz="1600" dirty="0"/>
              <a:t>Se descargan fundamentalmente ante </a:t>
            </a:r>
            <a:r>
              <a:rPr lang="es-CL" sz="1600" dirty="0" err="1"/>
              <a:t>est�mulos</a:t>
            </a:r>
            <a:r>
              <a:rPr lang="es-CL" sz="1600" dirty="0"/>
              <a:t> de </a:t>
            </a:r>
            <a:r>
              <a:rPr lang="es-CL" sz="1600" u="sng" dirty="0" err="1"/>
              <a:t>presi�n</a:t>
            </a:r>
            <a:r>
              <a:rPr lang="es-CL" sz="1600" dirty="0"/>
              <a:t>.</a:t>
            </a:r>
          </a:p>
        </p:txBody>
      </p:sp>
    </p:spTree>
    <p:extLst>
      <p:ext uri="{BB962C8B-B14F-4D97-AF65-F5344CB8AC3E}">
        <p14:creationId xmlns:p14="http://schemas.microsoft.com/office/powerpoint/2010/main" val="1379463559"/>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
            <a:ext cx="7765662" cy="16476125"/>
          </a:xfrm>
          <a:prstGeom prst="rect">
            <a:avLst/>
          </a:prstGeom>
        </p:spPr>
      </p:pic>
      <p:sp>
        <p:nvSpPr>
          <p:cNvPr id="7" name="TextBox 6"/>
          <p:cNvSpPr txBox="1"/>
          <p:nvPr/>
        </p:nvSpPr>
        <p:spPr>
          <a:xfrm>
            <a:off x="27103" y="640897"/>
            <a:ext cx="9144000" cy="5479504"/>
          </a:xfrm>
          <a:prstGeom prst="rect">
            <a:avLst/>
          </a:prstGeom>
          <a:noFill/>
        </p:spPr>
        <p:txBody>
          <a:bodyPr wrap="square" rtlCol="0">
            <a:normAutofit/>
          </a:bodyPr>
          <a:lstStyle/>
          <a:p>
            <a:pPr algn="ctr"/>
            <a:r>
              <a:rPr lang="es-ES" sz="7200" dirty="0" smtClean="0"/>
              <a:t>¿Qué es una neurona sensorial?</a:t>
            </a:r>
            <a:endParaRPr lang="es-ES" sz="7200" dirty="0"/>
          </a:p>
        </p:txBody>
      </p:sp>
      <p:sp>
        <p:nvSpPr>
          <p:cNvPr id="2" name="1 CuadroTexto"/>
          <p:cNvSpPr txBox="1"/>
          <p:nvPr/>
        </p:nvSpPr>
        <p:spPr>
          <a:xfrm>
            <a:off x="627651" y="3380649"/>
            <a:ext cx="8064896" cy="1938992"/>
          </a:xfrm>
          <a:prstGeom prst="rect">
            <a:avLst/>
          </a:prstGeom>
          <a:noFill/>
        </p:spPr>
        <p:txBody>
          <a:bodyPr wrap="square" rtlCol="0">
            <a:spAutoFit/>
          </a:bodyPr>
          <a:lstStyle/>
          <a:p>
            <a:pPr algn="ctr"/>
            <a:r>
              <a:rPr lang="es-CL" sz="2000" b="1" dirty="0" smtClean="0"/>
              <a:t>UNA VERDADERA ALARMA</a:t>
            </a:r>
          </a:p>
          <a:p>
            <a:r>
              <a:rPr lang="es-CL" sz="2000" b="1" dirty="0" smtClean="0"/>
              <a:t>La piel es sensible a mucha situaciones </a:t>
            </a:r>
            <a:r>
              <a:rPr lang="es-CL" sz="2000" b="1" dirty="0" err="1" smtClean="0"/>
              <a:t>diferentes,.El</a:t>
            </a:r>
            <a:r>
              <a:rPr lang="es-CL" sz="2000" b="1" dirty="0" smtClean="0"/>
              <a:t> calor, el frio , el dolor, el tacto y la presión generan estímulos, lo que son captados por receptores especializados  encargados de transmitirá al cerebro información útil acerca del entorno. La mayoría de estos mensajes evitan que te dañes o lastimes a tu cuerpo y duran una fracción de segundo</a:t>
            </a:r>
            <a:endParaRPr lang="es-CL" sz="2000" b="1"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WbtTMlS7B-U/URA7eNIrSCI/AAAAAAAAAAs/XOZLvu2fIco/s1600/skinneuronscol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50758"/>
            <a:ext cx="7848872" cy="64072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862" y="188640"/>
            <a:ext cx="7765662" cy="16476125"/>
          </a:xfrm>
          <a:prstGeom prst="rect">
            <a:avLst/>
          </a:prstGeom>
          <a:effectLst>
            <a:softEdge rad="63500"/>
          </a:effectLst>
        </p:spPr>
      </p:pic>
      <p:sp>
        <p:nvSpPr>
          <p:cNvPr id="7" name="TextBox 6"/>
          <p:cNvSpPr txBox="1"/>
          <p:nvPr/>
        </p:nvSpPr>
        <p:spPr>
          <a:xfrm>
            <a:off x="715862" y="980728"/>
            <a:ext cx="7765662" cy="4752528"/>
          </a:xfrm>
          <a:prstGeom prst="rect">
            <a:avLst/>
          </a:prstGeom>
          <a:noFill/>
        </p:spPr>
        <p:txBody>
          <a:bodyPr wrap="square" rtlCol="0">
            <a:normAutofit/>
          </a:bodyPr>
          <a:lstStyle/>
          <a:p>
            <a:pPr algn="ctr"/>
            <a:r>
              <a:rPr lang="es-CL" sz="2400" dirty="0"/>
              <a:t>Las neuronas sensoriales o sensitivas se clasifican típicamente como las neuronas responsables de la conversión de los estímulos externos del medio en estímulos internos. Se activan a través del input sensorial (visión, tacto, oído, </a:t>
            </a:r>
            <a:r>
              <a:rPr lang="es-CL" sz="2400" dirty="0" err="1"/>
              <a:t>etc</a:t>
            </a:r>
            <a:r>
              <a:rPr lang="es-CL" sz="2400" dirty="0"/>
              <a:t>), y mandan proyecciones al sistema nervioso central que transmite información sensorial al cerebro o la médula espinal. Al contrario que las neuronas del sistema nervioso central, cuyos inputs provienen de otras neuronas, las neuronas sensoriales se activan por modalidades físicas tales como la luz, el sonido y la temperatura</a:t>
            </a:r>
            <a:r>
              <a:rPr lang="es-CL" dirty="0"/>
              <a:t>.</a:t>
            </a:r>
            <a:endParaRPr lang="es-ES"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874007" flipH="1">
            <a:off x="2999712" y="-237597"/>
            <a:ext cx="2895600" cy="6861081"/>
          </a:xfrm>
          <a:prstGeom prst="rect">
            <a:avLst/>
          </a:prstGeom>
        </p:spPr>
      </p:pic>
      <p:sp>
        <p:nvSpPr>
          <p:cNvPr id="7" name="TextBox 6"/>
          <p:cNvSpPr txBox="1"/>
          <p:nvPr/>
        </p:nvSpPr>
        <p:spPr>
          <a:xfrm>
            <a:off x="899592" y="254242"/>
            <a:ext cx="7095841" cy="1224136"/>
          </a:xfrm>
          <a:prstGeom prst="rect">
            <a:avLst/>
          </a:prstGeom>
          <a:noFill/>
        </p:spPr>
        <p:txBody>
          <a:bodyPr wrap="square" rtlCol="0">
            <a:normAutofit/>
          </a:bodyPr>
          <a:lstStyle/>
          <a:p>
            <a:r>
              <a:rPr lang="es-ES" sz="6000" dirty="0" smtClean="0"/>
              <a:t>Corpúsculo de </a:t>
            </a:r>
            <a:r>
              <a:rPr lang="es-ES" sz="6000" dirty="0" err="1" smtClean="0"/>
              <a:t>Paccini</a:t>
            </a:r>
            <a:endParaRPr lang="es-ES" sz="7200" dirty="0"/>
          </a:p>
        </p:txBody>
      </p:sp>
      <p:pic>
        <p:nvPicPr>
          <p:cNvPr id="4101" name="Picture 5" descr="http://1.bp.blogspot.com/-eqbKxtpQJl0/U1Bi9iHv0CI/AAAAAAAAAQY/IZIeJsU7MiM/s1600/paci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108" y="1947595"/>
            <a:ext cx="4280892" cy="404020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7544" y="4671622"/>
            <a:ext cx="4734272" cy="1754326"/>
          </a:xfrm>
          <a:prstGeom prst="rect">
            <a:avLst/>
          </a:prstGeom>
          <a:noFill/>
        </p:spPr>
        <p:txBody>
          <a:bodyPr wrap="square" rtlCol="0">
            <a:spAutoFit/>
          </a:bodyPr>
          <a:lstStyle/>
          <a:p>
            <a:r>
              <a:rPr lang="es-CL" dirty="0" smtClean="0"/>
              <a:t>Se encuentran en la profundidad de los tejido, reaccionan a compresión rápida , estiramiento rápido o cualquier otra deformación tisular rápida. La señal transmitida por el corpúsculo de </a:t>
            </a:r>
            <a:r>
              <a:rPr lang="es-CL" dirty="0" err="1" smtClean="0"/>
              <a:t>paccini</a:t>
            </a:r>
            <a:r>
              <a:rPr lang="es-CL" dirty="0" smtClean="0"/>
              <a:t> dura solo una pequeña fracción de segundo</a:t>
            </a:r>
            <a:endParaRPr lang="es-CL" dirty="0"/>
          </a:p>
        </p:txBody>
      </p:sp>
      <p:sp>
        <p:nvSpPr>
          <p:cNvPr id="6" name="5 Rectángulo"/>
          <p:cNvSpPr/>
          <p:nvPr/>
        </p:nvSpPr>
        <p:spPr>
          <a:xfrm>
            <a:off x="467544" y="1268760"/>
            <a:ext cx="4734272" cy="3416320"/>
          </a:xfrm>
          <a:prstGeom prst="rect">
            <a:avLst/>
          </a:prstGeom>
        </p:spPr>
        <p:txBody>
          <a:bodyPr wrap="square">
            <a:spAutoFit/>
          </a:bodyPr>
          <a:lstStyle/>
          <a:p>
            <a:r>
              <a:rPr lang="es-CL" dirty="0" smtClean="0"/>
              <a:t>Los </a:t>
            </a:r>
            <a:r>
              <a:rPr lang="es-CL" dirty="0"/>
              <a:t>corpúsculos de </a:t>
            </a:r>
            <a:r>
              <a:rPr lang="es-CL" dirty="0" err="1"/>
              <a:t>Pacini</a:t>
            </a:r>
            <a:r>
              <a:rPr lang="es-CL" dirty="0"/>
              <a:t> son células de la piel que se alojan en la capa profunda de la dermis. Son sensibles a las vibraciones intensas y profundas (aquellas comprendidas entre 30 y 1500 Hertz) y son particularmente eficaces cuando las frecuencias se sitúan alrededor de 300 Hz. Contrariamente a otros </a:t>
            </a:r>
            <a:r>
              <a:rPr lang="es-CL" dirty="0" err="1"/>
              <a:t>mecanoreceptores</a:t>
            </a:r>
            <a:r>
              <a:rPr lang="es-CL" dirty="0"/>
              <a:t>, los corpúsculos de </a:t>
            </a:r>
            <a:r>
              <a:rPr lang="es-CL" dirty="0" err="1"/>
              <a:t>Pacini</a:t>
            </a:r>
            <a:r>
              <a:rPr lang="es-CL" dirty="0"/>
              <a:t> no son sensibles a la velocidad pura sino a las variaciones de velocidad (aceleraciones) y a las presiones fuertes (estiramientos, distensiones y deformaciones de la piel).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7704" y="480534"/>
            <a:ext cx="9073008" cy="860234"/>
          </a:xfrm>
          <a:prstGeom prst="rect">
            <a:avLst/>
          </a:prstGeom>
          <a:noFill/>
        </p:spPr>
        <p:txBody>
          <a:bodyPr wrap="square" rtlCol="0">
            <a:normAutofit/>
          </a:bodyPr>
          <a:lstStyle/>
          <a:p>
            <a:r>
              <a:rPr lang="es-ES" sz="4800" dirty="0" smtClean="0"/>
              <a:t>Corpúsculo de Ruffini</a:t>
            </a:r>
            <a:endParaRPr lang="es-ES" sz="4800" dirty="0"/>
          </a:p>
        </p:txBody>
      </p:sp>
      <p:sp>
        <p:nvSpPr>
          <p:cNvPr id="2" name="1 CuadroTexto"/>
          <p:cNvSpPr txBox="1"/>
          <p:nvPr/>
        </p:nvSpPr>
        <p:spPr>
          <a:xfrm>
            <a:off x="2862119" y="1617663"/>
            <a:ext cx="6185499" cy="3970318"/>
          </a:xfrm>
          <a:prstGeom prst="rect">
            <a:avLst/>
          </a:prstGeom>
          <a:noFill/>
        </p:spPr>
        <p:txBody>
          <a:bodyPr wrap="square" rtlCol="0">
            <a:spAutoFit/>
          </a:bodyPr>
          <a:lstStyle/>
          <a:p>
            <a:r>
              <a:rPr lang="es-CL" dirty="0"/>
              <a:t>Los corpúsculos de Ruffini son receptores sensoriales situados en la piel, perciben los cambios de temperatura relacionados con el calor y registran su estiramiento. Identifican la deformación continua de la piel y tejidos profundos (se encuentran en la dermis profunda). Son especialmente sensibles a estas variaciones y están situados en la superficie de la piel en la cara dorsal de las manos. Tienen una porción central dilatada con la terminación nerviosa.</a:t>
            </a:r>
          </a:p>
          <a:p>
            <a:endParaRPr lang="es-CL" dirty="0"/>
          </a:p>
          <a:p>
            <a:r>
              <a:rPr lang="es-CL" dirty="0"/>
              <a:t>Son un tipo de </a:t>
            </a:r>
            <a:r>
              <a:rPr lang="es-CL" dirty="0" err="1"/>
              <a:t>mecanorreceptor</a:t>
            </a:r>
            <a:r>
              <a:rPr lang="es-CL" dirty="0"/>
              <a:t> de pequeño tamaño y poco abundantes (junto a los de </a:t>
            </a:r>
            <a:r>
              <a:rPr lang="es-CL" dirty="0" err="1"/>
              <a:t>Pacini</a:t>
            </a:r>
            <a:r>
              <a:rPr lang="es-CL" dirty="0"/>
              <a:t> suman unos 35.000 extendidos por todo el cuerpo). Se encuentran incluidos en el tejido conjuntivo, además cumple como función de </a:t>
            </a:r>
            <a:r>
              <a:rPr lang="es-CL" dirty="0" err="1"/>
              <a:t>termoreceptor</a:t>
            </a:r>
            <a:r>
              <a:rPr lang="es-CL" dirty="0"/>
              <a:t> al percibir el calor.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2845494" cy="473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777751" flipH="1">
            <a:off x="7431740" y="-767542"/>
            <a:ext cx="2895600" cy="6861081"/>
          </a:xfrm>
          <a:prstGeom prst="rect">
            <a:avLst/>
          </a:prstGeom>
        </p:spPr>
      </p:pic>
      <p:sp>
        <p:nvSpPr>
          <p:cNvPr id="3" name="2 Rectángulo"/>
          <p:cNvSpPr/>
          <p:nvPr/>
        </p:nvSpPr>
        <p:spPr>
          <a:xfrm>
            <a:off x="2663788" y="1614340"/>
            <a:ext cx="6030416" cy="2308324"/>
          </a:xfrm>
          <a:prstGeom prst="rect">
            <a:avLst/>
          </a:prstGeom>
        </p:spPr>
        <p:txBody>
          <a:bodyPr wrap="square">
            <a:spAutoFit/>
          </a:bodyPr>
          <a:lstStyle/>
          <a:p>
            <a:r>
              <a:rPr lang="es-CL" dirty="0" smtClean="0"/>
              <a:t>Son </a:t>
            </a:r>
            <a:r>
              <a:rPr lang="es-CL" dirty="0"/>
              <a:t>células capaces de actuar como receptores sensitivos a la presión. Son células especializadas del epitelios estratificado de la epidermis, concentradas en la palma de la mano y la planta de los pies. Las células de Merkel se ubican entre las células de la capa germinativa y se asocian a las células epiteliales vecinas por medio de </a:t>
            </a:r>
            <a:r>
              <a:rPr lang="es-CL" dirty="0" err="1"/>
              <a:t>desmosomas</a:t>
            </a:r>
            <a:r>
              <a:rPr lang="es-CL" dirty="0"/>
              <a:t> y su citoplasma se caracteriza por su abundancia en filamentos intermedios de </a:t>
            </a:r>
            <a:r>
              <a:rPr lang="es-CL" dirty="0" err="1"/>
              <a:t>citoqueratina</a:t>
            </a:r>
            <a:r>
              <a:rPr lang="es-CL" dirty="0"/>
              <a:t> </a:t>
            </a:r>
          </a:p>
        </p:txBody>
      </p:sp>
      <p:sp>
        <p:nvSpPr>
          <p:cNvPr id="5" name="4 Rectángulo"/>
          <p:cNvSpPr/>
          <p:nvPr/>
        </p:nvSpPr>
        <p:spPr>
          <a:xfrm>
            <a:off x="2646414" y="4158422"/>
            <a:ext cx="5958408" cy="1754326"/>
          </a:xfrm>
          <a:prstGeom prst="rect">
            <a:avLst/>
          </a:prstGeom>
        </p:spPr>
        <p:txBody>
          <a:bodyPr wrap="square">
            <a:spAutoFit/>
          </a:bodyPr>
          <a:lstStyle/>
          <a:p>
            <a:r>
              <a:rPr lang="es-CL" dirty="0"/>
              <a:t>Debido a su respuesta sostenida a la presión, las terminaciones nerviosas de Merkel se clasifican como de lenta adaptación, en contraste con los corpúsculos de </a:t>
            </a:r>
            <a:r>
              <a:rPr lang="es-CL" dirty="0" err="1"/>
              <a:t>Pacini</a:t>
            </a:r>
            <a:r>
              <a:rPr lang="es-CL" dirty="0"/>
              <a:t> (receptores de rápida adaptación que responden únicamente al inicio y final de la desviación mecánica, y a las vibraciones de alta frecuencia).</a:t>
            </a:r>
          </a:p>
        </p:txBody>
      </p:sp>
      <p:sp>
        <p:nvSpPr>
          <p:cNvPr id="6" name="5 CuadroTexto"/>
          <p:cNvSpPr txBox="1"/>
          <p:nvPr/>
        </p:nvSpPr>
        <p:spPr>
          <a:xfrm>
            <a:off x="821009" y="396948"/>
            <a:ext cx="7488832" cy="1354217"/>
          </a:xfrm>
          <a:prstGeom prst="rect">
            <a:avLst/>
          </a:prstGeom>
          <a:noFill/>
        </p:spPr>
        <p:txBody>
          <a:bodyPr wrap="square" rtlCol="0">
            <a:spAutoFit/>
          </a:bodyPr>
          <a:lstStyle/>
          <a:p>
            <a:pPr algn="ctr"/>
            <a:r>
              <a:rPr lang="es-CL" sz="3200" b="1" dirty="0"/>
              <a:t>Corpúsculos de tacto de Merkel (Células de Merkel</a:t>
            </a:r>
            <a:r>
              <a:rPr lang="es-CL" b="1" dirty="0"/>
              <a:t>)</a:t>
            </a:r>
          </a:p>
          <a:p>
            <a:endParaRPr lang="es-CL" dirty="0"/>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91918"/>
            <a:ext cx="2250878" cy="406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824676"/>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95936" y="1137811"/>
            <a:ext cx="4752528" cy="5632311"/>
          </a:xfrm>
          <a:prstGeom prst="rect">
            <a:avLst/>
          </a:prstGeom>
        </p:spPr>
        <p:txBody>
          <a:bodyPr wrap="square">
            <a:spAutoFit/>
          </a:bodyPr>
          <a:lstStyle/>
          <a:p>
            <a:r>
              <a:rPr lang="es-CL" dirty="0"/>
              <a:t>Los corpúsculos de Krause son los bulbos encapsulados, su función principal es registrar la sensación de frío, fenómeno que se produce cuando entramos en contacto con un cuerpo o un espacio que está a menor temperatura que nuestro cuerpo. La sensibilidad es variable según la región de la piel que se considere. Sin embargo, su función en la actualidad no se define con claridad.1</a:t>
            </a:r>
          </a:p>
          <a:p>
            <a:endParaRPr lang="es-CL" dirty="0"/>
          </a:p>
          <a:p>
            <a:r>
              <a:rPr lang="es-CL" b="1" dirty="0"/>
              <a:t>Son variaciones anatómicas de los corpúsculos de </a:t>
            </a:r>
            <a:r>
              <a:rPr lang="es-CL" b="1" dirty="0" err="1"/>
              <a:t>Meissner</a:t>
            </a:r>
            <a:r>
              <a:rPr lang="es-CL" b="1" dirty="0"/>
              <a:t>.</a:t>
            </a:r>
          </a:p>
          <a:p>
            <a:endParaRPr lang="es-CL" dirty="0"/>
          </a:p>
          <a:p>
            <a:r>
              <a:rPr lang="es-CL" dirty="0"/>
              <a:t>Son corpúsculos táctiles localizados en el nivel profundo de la hipodermis en la piel, parecidos a los corpúsculos de </a:t>
            </a:r>
            <a:r>
              <a:rPr lang="es-CL" dirty="0" err="1"/>
              <a:t>Pacini</a:t>
            </a:r>
            <a:r>
              <a:rPr lang="es-CL" dirty="0"/>
              <a:t>, pero más pequeños (50 micras) y simplificados. Se encuentran en el tejido submucoso de la boca, la nariz, ojos, genitales, etc. de los cuales hay unos 260.000 extendidos por todo el cuerpo</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629257">
            <a:off x="658754" y="-5878606"/>
            <a:ext cx="4581819" cy="9721080"/>
          </a:xfrm>
          <a:prstGeom prst="rect">
            <a:avLst/>
          </a:prstGeom>
        </p:spPr>
      </p:pic>
      <p:sp>
        <p:nvSpPr>
          <p:cNvPr id="4" name="3 CuadroTexto"/>
          <p:cNvSpPr txBox="1"/>
          <p:nvPr/>
        </p:nvSpPr>
        <p:spPr>
          <a:xfrm>
            <a:off x="1181797" y="248417"/>
            <a:ext cx="7128792" cy="584775"/>
          </a:xfrm>
          <a:prstGeom prst="rect">
            <a:avLst/>
          </a:prstGeom>
          <a:noFill/>
        </p:spPr>
        <p:txBody>
          <a:bodyPr wrap="square" rtlCol="0">
            <a:spAutoFit/>
          </a:bodyPr>
          <a:lstStyle/>
          <a:p>
            <a:pPr algn="ctr"/>
            <a:r>
              <a:rPr lang="es-CL" sz="3200" b="1" dirty="0" err="1" smtClean="0"/>
              <a:t>Corpusculo</a:t>
            </a:r>
            <a:r>
              <a:rPr lang="es-CL" sz="3200" b="1" dirty="0" smtClean="0"/>
              <a:t> de </a:t>
            </a:r>
            <a:r>
              <a:rPr lang="es-CL" sz="3200" b="1" dirty="0" err="1" smtClean="0"/>
              <a:t>krausse</a:t>
            </a:r>
            <a:endParaRPr lang="es-CL" sz="3200" b="1" dirty="0"/>
          </a:p>
        </p:txBody>
      </p:sp>
      <p:pic>
        <p:nvPicPr>
          <p:cNvPr id="12290" name="Picture 2" descr="Gray9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 y="1772816"/>
            <a:ext cx="38100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5777"/>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99992" y="1340769"/>
            <a:ext cx="3240360" cy="2862322"/>
          </a:xfrm>
          <a:prstGeom prst="rect">
            <a:avLst/>
          </a:prstGeom>
        </p:spPr>
        <p:txBody>
          <a:bodyPr wrap="square">
            <a:spAutoFit/>
          </a:bodyPr>
          <a:lstStyle/>
          <a:p>
            <a:r>
              <a:rPr lang="es-CL" dirty="0"/>
              <a:t>El órgano tendinoso de Golgi (también llamado órgano de Golgi, órgano </a:t>
            </a:r>
            <a:r>
              <a:rPr lang="es-CL" dirty="0" err="1"/>
              <a:t>neurotendinoso</a:t>
            </a:r>
            <a:r>
              <a:rPr lang="es-CL" dirty="0"/>
              <a:t> o huso </a:t>
            </a:r>
            <a:r>
              <a:rPr lang="es-CL" dirty="0" err="1"/>
              <a:t>neurotendinoso</a:t>
            </a:r>
            <a:r>
              <a:rPr lang="es-CL" dirty="0"/>
              <a:t>) es un órgano receptor sensorial propioceptivo situado específicamente en los tendones de los músculos esqueléticos (próximo a la unión </a:t>
            </a:r>
            <a:r>
              <a:rPr lang="es-CL" dirty="0" err="1"/>
              <a:t>musculotendinosa</a:t>
            </a:r>
            <a:r>
              <a:rPr lang="es-CL" dirty="0"/>
              <a:t>).</a:t>
            </a:r>
          </a:p>
        </p:txBody>
      </p:sp>
      <p:sp>
        <p:nvSpPr>
          <p:cNvPr id="3" name="2 CuadroTexto"/>
          <p:cNvSpPr txBox="1"/>
          <p:nvPr/>
        </p:nvSpPr>
        <p:spPr>
          <a:xfrm>
            <a:off x="1081082" y="476671"/>
            <a:ext cx="7200800" cy="646331"/>
          </a:xfrm>
          <a:prstGeom prst="rect">
            <a:avLst/>
          </a:prstGeom>
          <a:noFill/>
        </p:spPr>
        <p:txBody>
          <a:bodyPr wrap="square" rtlCol="0">
            <a:spAutoFit/>
          </a:bodyPr>
          <a:lstStyle/>
          <a:p>
            <a:pPr algn="ctr"/>
            <a:r>
              <a:rPr lang="es-CL" sz="3600" b="1" u="sng" dirty="0" smtClean="0"/>
              <a:t>Órgano tendinoso de Golgi</a:t>
            </a:r>
            <a:endParaRPr lang="es-CL" sz="3600" b="1" u="sng" dirty="0"/>
          </a:p>
        </p:txBody>
      </p:sp>
      <p:pic>
        <p:nvPicPr>
          <p:cNvPr id="4"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3245283" flipH="1">
            <a:off x="4948290" y="1742089"/>
            <a:ext cx="2895600" cy="6861081"/>
          </a:xfrm>
          <a:prstGeom prst="rect">
            <a:avLst/>
          </a:prstGeom>
        </p:spPr>
      </p:pic>
      <p:sp>
        <p:nvSpPr>
          <p:cNvPr id="5" name="4 Rectángulo"/>
          <p:cNvSpPr/>
          <p:nvPr/>
        </p:nvSpPr>
        <p:spPr>
          <a:xfrm>
            <a:off x="95526" y="4203091"/>
            <a:ext cx="9229002" cy="2585323"/>
          </a:xfrm>
          <a:prstGeom prst="rect">
            <a:avLst/>
          </a:prstGeom>
        </p:spPr>
        <p:txBody>
          <a:bodyPr wrap="square">
            <a:spAutoFit/>
          </a:bodyPr>
          <a:lstStyle/>
          <a:p>
            <a:pPr fontAlgn="base"/>
            <a:r>
              <a:rPr lang="es-CL" dirty="0" smtClean="0"/>
              <a:t>Cuando </a:t>
            </a:r>
            <a:r>
              <a:rPr lang="es-CL" dirty="0"/>
              <a:t>el músculo genera fuerza, los terminales sensoriales se comprimen. Este estiramiento deforma los terminales del axón aferente </a:t>
            </a:r>
            <a:r>
              <a:rPr lang="es-CL" dirty="0" err="1"/>
              <a:t>Ib</a:t>
            </a:r>
            <a:r>
              <a:rPr lang="es-CL" dirty="0"/>
              <a:t>, provocando la apertura de un tramo sensible de canales de cationes.</a:t>
            </a:r>
          </a:p>
          <a:p>
            <a:pPr fontAlgn="base"/>
            <a:r>
              <a:rPr lang="es-CL" dirty="0"/>
              <a:t>Como resultado, el axón </a:t>
            </a:r>
            <a:r>
              <a:rPr lang="es-CL" dirty="0" err="1"/>
              <a:t>Ib</a:t>
            </a:r>
            <a:r>
              <a:rPr lang="es-CL" dirty="0"/>
              <a:t> se despolariza e inicia impulsos nerviosos que se propagan a la médula espinal. La frecuencia de las señales del potencial de acción de la fuerza está siendo repetida siempre por 10 a 20 unidades motoras en el músculo. Esto es representativo de toda la fuerza muscular.</a:t>
            </a:r>
          </a:p>
          <a:p>
            <a:pPr fontAlgn="base"/>
            <a:r>
              <a:rPr lang="es-CL" dirty="0"/>
              <a:t>La retroalimentación sensorial </a:t>
            </a:r>
            <a:r>
              <a:rPr lang="es-CL" dirty="0" err="1"/>
              <a:t>Ib</a:t>
            </a:r>
            <a:r>
              <a:rPr lang="es-CL" dirty="0"/>
              <a:t> genera reflejos espinales y </a:t>
            </a:r>
            <a:r>
              <a:rPr lang="es-CL" dirty="0" err="1"/>
              <a:t>supraespinales</a:t>
            </a:r>
            <a:r>
              <a:rPr lang="es-CL" dirty="0"/>
              <a:t> que controlan la contracción muscula</a:t>
            </a:r>
          </a:p>
        </p:txBody>
      </p:sp>
      <p:pic>
        <p:nvPicPr>
          <p:cNvPr id="11266" name="Picture 2" descr="http://ocw.um.es/gat/contenidos/palopez/contenidos/organo%20tendinoso%20de%20golg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05134"/>
            <a:ext cx="4107306" cy="307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0127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1109</Words>
  <Application>Microsoft Office PowerPoint</Application>
  <PresentationFormat>Presentación en pantalla (4:3)</PresentationFormat>
  <Paragraphs>78</Paragraphs>
  <Slides>14</Slides>
  <Notes>6</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Entrenamiento</vt:lpstr>
      <vt:lpstr>Neuronas sensoriales de la piel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Resumen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2015-11-18T02:29:31Z</dcterms:created>
  <dcterms:modified xsi:type="dcterms:W3CDTF">2015-11-18T03:48:50Z</dcterms:modified>
</cp:coreProperties>
</file>