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263" r:id="rId8"/>
    <p:sldId id="264" r:id="rId9"/>
    <p:sldId id="265" r:id="rId10"/>
    <p:sldId id="262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21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CE80C-4945-4139-B840-BD7B8858A9C9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360EB-AC1C-492D-9270-CBEDB80FFE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578D-6A5B-417B-B451-8C0C317F9715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AAA4-C7BD-4603-B9C5-7CEC28178B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34F7-04BF-4BAF-91EC-4A559E7BA676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A4B53-8413-4027-9561-60360D2EBD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017C2E-62C0-4690-9A79-3A96574BAF40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44FAE1-0EF2-458C-BBD5-3CBF05B7C7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2E424-3BEA-4E4D-9C4B-EFEFCCF56BF8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70D6E-DE72-417E-BC26-A827E5E937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D98B-72D0-4D1F-AD9A-FFCC13249F88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7099-7846-41A6-9159-C916D6CAA0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725D-7F1B-47D3-9542-6EBFE537B772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0A2D-DB2F-4846-BC81-9E405E0C06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FBD796-BC04-4E49-AAB6-03D1815A2E32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1A0399-3209-4FE4-A307-49094B087D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D149-30B0-447D-9FD0-C3004C87C737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D08C9-1032-4C22-BF1D-D732B7BF0C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8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6DEA25-809C-40FA-A016-4D9F7A110876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68E998-B49F-49AF-8F4F-3D00F594D7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2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9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D897F9-B19D-499E-B92C-43FDB70065FF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FEA8CB-3DDA-497F-8E9E-30ADE1D18D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320844F-2C73-451D-8963-944DBE63F51A}" type="datetimeFigureOut">
              <a:rPr lang="es-ES"/>
              <a:pPr>
                <a:defRPr/>
              </a:pPr>
              <a:t>30/08/2009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C783CAC-ED0A-45AB-A0F1-923FEB978D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3" r:id="rId4"/>
    <p:sldLayoutId id="2147483704" r:id="rId5"/>
    <p:sldLayoutId id="2147483711" r:id="rId6"/>
    <p:sldLayoutId id="2147483705" r:id="rId7"/>
    <p:sldLayoutId id="2147483712" r:id="rId8"/>
    <p:sldLayoutId id="2147483713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63" y="142875"/>
            <a:ext cx="8229600" cy="7556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dirty="0" smtClean="0"/>
              <a:t>REDES</a:t>
            </a:r>
            <a:endParaRPr lang="es-ES" dirty="0"/>
          </a:p>
        </p:txBody>
      </p:sp>
      <p:sp>
        <p:nvSpPr>
          <p:cNvPr id="13314" name="4 CuadroTexto"/>
          <p:cNvSpPr txBox="1">
            <a:spLocks noChangeArrowheads="1"/>
          </p:cNvSpPr>
          <p:nvPr/>
        </p:nvSpPr>
        <p:spPr bwMode="auto">
          <a:xfrm>
            <a:off x="357188" y="1065213"/>
            <a:ext cx="850106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 b="1">
                <a:latin typeface="Century Schoolbook"/>
              </a:rPr>
              <a:t>Es un conjunto de computadoras y/o dispositivos conectados por enlaces de un medio físico (medios guiados) ó inalámbricos (medios no guiados) y que comparten</a:t>
            </a:r>
            <a:r>
              <a:rPr lang="es-ES" sz="3600" b="1">
                <a:latin typeface="Century Schoolbook"/>
              </a:rPr>
              <a:t>:</a:t>
            </a:r>
          </a:p>
          <a:p>
            <a:endParaRPr lang="es-ES_tradnl" sz="3600" b="1">
              <a:latin typeface="Century Schoolbook"/>
            </a:endParaRPr>
          </a:p>
          <a:p>
            <a:r>
              <a:rPr lang="es-ES_tradnl" sz="2800" b="1">
                <a:latin typeface="Century Schoolbook"/>
              </a:rPr>
              <a:t>Información.</a:t>
            </a:r>
          </a:p>
          <a:p>
            <a:endParaRPr lang="es-ES_tradnl" sz="2800" b="1">
              <a:latin typeface="Century Schoolbook"/>
            </a:endParaRPr>
          </a:p>
          <a:p>
            <a:r>
              <a:rPr lang="es-ES_tradnl" sz="2800" b="1">
                <a:latin typeface="Century Schoolbook"/>
              </a:rPr>
              <a:t>Recursos: Cd-rom, impresoras, software.</a:t>
            </a:r>
            <a:endParaRPr lang="es-ES" sz="2800" b="1">
              <a:latin typeface="Century Schoolbook"/>
            </a:endParaRPr>
          </a:p>
          <a:p>
            <a:endParaRPr lang="es-ES_tradnl" sz="2800" b="1">
              <a:latin typeface="Century Schoolbook"/>
            </a:endParaRPr>
          </a:p>
          <a:p>
            <a:r>
              <a:rPr lang="es-ES_tradnl" sz="2800" b="1">
                <a:latin typeface="Century Schoolbook"/>
              </a:rPr>
              <a:t>Servicios: emails, chat, juegos, etc. </a:t>
            </a:r>
          </a:p>
          <a:p>
            <a:endParaRPr lang="es-ES_tradnl" sz="2800" b="1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285875" y="1500188"/>
            <a:ext cx="62865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smtClean="0"/>
              <a:t>Microondas: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Frecuencia: 2GHz a 40 GHz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Haces altamente direccionales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Enlaces punto a punto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Comunicación vía satélite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smtClean="0"/>
              <a:t> Ondas de radio: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Frecuencia: 30MHz a 1GHz.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Omnidireccional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Aplicaciones: radio, TV(UHF,VHF)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smtClean="0"/>
              <a:t> Infrarrojos: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Frecuencia: 300GHz - 200THz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Para conexión local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 No atraviesa paredes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785813" y="500063"/>
            <a:ext cx="7467600" cy="7969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 smtClean="0"/>
              <a:t>Medios de transmisión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/>
              <a:t>TOPOLOGÍA DE REDES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643063"/>
            <a:ext cx="38179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/>
              <a:t>TOPOLOGÍA DE REDES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357313"/>
            <a:ext cx="485775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1357313"/>
            <a:ext cx="3433763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/>
              <a:t>TOPOLOGÍA DE REDES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571625"/>
            <a:ext cx="49291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1500188"/>
            <a:ext cx="341788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/>
              <a:t>TOPOLOGÍA DE REDES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285875"/>
            <a:ext cx="48577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1214438"/>
            <a:ext cx="36004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/>
              <a:t>TOPOLOGÍA DE REDES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0"/>
            <a:ext cx="50006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1500188"/>
            <a:ext cx="3267075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/>
              <a:t>TOPOLOGÍA DE REDES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571625"/>
            <a:ext cx="464343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1571625"/>
            <a:ext cx="31400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/>
              <a:t>TOPOLOGÍA DE REDES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285875"/>
            <a:ext cx="38576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b="1" cap="none" smtClean="0"/>
              <a:t>Elementos de red</a:t>
            </a:r>
            <a:br>
              <a:rPr lang="es-ES_tradnl" b="1" cap="none" smtClean="0"/>
            </a:br>
            <a:endParaRPr lang="es-ES_tradnl" b="1" cap="none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1258888" y="1628775"/>
            <a:ext cx="7467600" cy="820738"/>
          </a:xfrm>
        </p:spPr>
        <p:txBody>
          <a:bodyPr/>
          <a:lstStyle/>
          <a:p>
            <a:r>
              <a:rPr lang="es-ES_tradnl" smtClean="0"/>
              <a:t>Concentrador o hub</a:t>
            </a:r>
          </a:p>
          <a:p>
            <a:endParaRPr lang="es-ES_tradnl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636838"/>
            <a:ext cx="5761038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1258888" y="1557338"/>
            <a:ext cx="7467600" cy="749300"/>
          </a:xfrm>
        </p:spPr>
        <p:txBody>
          <a:bodyPr/>
          <a:lstStyle/>
          <a:p>
            <a:r>
              <a:rPr lang="es-ES_tradnl" smtClean="0"/>
              <a:t> Bridge o puente</a:t>
            </a:r>
          </a:p>
        </p:txBody>
      </p:sp>
      <p:sp>
        <p:nvSpPr>
          <p:cNvPr id="37892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b="1" cap="none" smtClean="0"/>
              <a:t>Elementos de red</a:t>
            </a:r>
            <a:br>
              <a:rPr lang="es-ES_tradnl" b="1" cap="none" smtClean="0"/>
            </a:br>
            <a:endParaRPr lang="es-ES_tradnl" b="1" cap="none" smtClean="0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997200"/>
            <a:ext cx="71294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63" y="142875"/>
            <a:ext cx="8229600" cy="7556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dirty="0" smtClean="0"/>
              <a:t>TIPOS DE REDES</a:t>
            </a:r>
            <a:endParaRPr lang="es-ES" dirty="0"/>
          </a:p>
        </p:txBody>
      </p:sp>
      <p:sp>
        <p:nvSpPr>
          <p:cNvPr id="14338" name="4 CuadroTexto"/>
          <p:cNvSpPr txBox="1">
            <a:spLocks noChangeArrowheads="1"/>
          </p:cNvSpPr>
          <p:nvPr/>
        </p:nvSpPr>
        <p:spPr bwMode="auto">
          <a:xfrm>
            <a:off x="357188" y="1065213"/>
            <a:ext cx="850106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latin typeface="Century Schoolbook"/>
              </a:rPr>
              <a:t>SEGÚN SU UBICACIÓN O ALCANCE:</a:t>
            </a:r>
          </a:p>
          <a:p>
            <a:endParaRPr lang="es-ES_tradnl" sz="2800" b="1">
              <a:latin typeface="Century Schoolbook"/>
            </a:endParaRPr>
          </a:p>
          <a:p>
            <a:pPr algn="just"/>
            <a:r>
              <a:rPr lang="es-ES_tradnl" sz="2800" b="1">
                <a:latin typeface="Century Schoolbook"/>
              </a:rPr>
              <a:t>LAN: Red de área local, </a:t>
            </a:r>
            <a:r>
              <a:rPr lang="es-ES" sz="2800">
                <a:latin typeface="Century Schoolbook"/>
              </a:rPr>
              <a:t>Es la interconexión de varios computadores y periféricos (host)</a:t>
            </a:r>
          </a:p>
          <a:p>
            <a:pPr algn="just"/>
            <a:r>
              <a:rPr lang="es-ES" sz="2800">
                <a:latin typeface="Century Schoolbook"/>
              </a:rPr>
              <a:t>Su extensión esta limitada físicamente a un edificio o a un entorno de unos pocos kilómetros (MAN: Red de área metropolitana).</a:t>
            </a:r>
          </a:p>
        </p:txBody>
      </p:sp>
      <p:pic>
        <p:nvPicPr>
          <p:cNvPr id="4" name="Picture 10" descr="red%20la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256"/>
            <a:ext cx="67151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467600" cy="533400"/>
          </a:xfrm>
        </p:spPr>
        <p:txBody>
          <a:bodyPr/>
          <a:lstStyle/>
          <a:p>
            <a:r>
              <a:rPr lang="es-ES_tradnl" smtClean="0"/>
              <a:t>Switch o conmutador</a:t>
            </a:r>
          </a:p>
          <a:p>
            <a:pPr>
              <a:buFont typeface="Wingdings" pitchFamily="2" charset="2"/>
              <a:buNone/>
            </a:pPr>
            <a:endParaRPr lang="es-ES_tradnl" smtClean="0"/>
          </a:p>
        </p:txBody>
      </p:sp>
      <p:sp>
        <p:nvSpPr>
          <p:cNvPr id="38916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b="1" cap="none" smtClean="0"/>
              <a:t>Elementos de red</a:t>
            </a:r>
            <a:br>
              <a:rPr lang="es-ES_tradnl" b="1" cap="none" smtClean="0"/>
            </a:br>
            <a:endParaRPr lang="es-ES_tradnl" b="1" cap="none" smtClean="0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492375"/>
            <a:ext cx="6985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467600" cy="460375"/>
          </a:xfrm>
        </p:spPr>
        <p:txBody>
          <a:bodyPr/>
          <a:lstStyle/>
          <a:p>
            <a:r>
              <a:rPr lang="es-ES_tradnl" smtClean="0"/>
              <a:t>Routers</a:t>
            </a:r>
          </a:p>
        </p:txBody>
      </p:sp>
      <p:sp>
        <p:nvSpPr>
          <p:cNvPr id="39940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b="1" cap="none" smtClean="0"/>
              <a:t>Elementos de red</a:t>
            </a:r>
            <a:br>
              <a:rPr lang="es-ES_tradnl" b="1" cap="none" smtClean="0"/>
            </a:br>
            <a:endParaRPr lang="es-ES_tradnl" b="1" cap="none" smtClean="0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708275"/>
            <a:ext cx="65532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63" y="142875"/>
            <a:ext cx="8229600" cy="7556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dirty="0" smtClean="0"/>
              <a:t>TIPOS DE REDES</a:t>
            </a:r>
            <a:endParaRPr lang="es-ES" dirty="0"/>
          </a:p>
        </p:txBody>
      </p:sp>
      <p:sp>
        <p:nvSpPr>
          <p:cNvPr id="15362" name="4 CuadroTexto"/>
          <p:cNvSpPr txBox="1">
            <a:spLocks noChangeArrowheads="1"/>
          </p:cNvSpPr>
          <p:nvPr/>
        </p:nvSpPr>
        <p:spPr bwMode="auto">
          <a:xfrm>
            <a:off x="357188" y="1065213"/>
            <a:ext cx="85010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latin typeface="Century Schoolbook"/>
              </a:rPr>
              <a:t>SEGÚN SU UBICACIÓN O ALCANCE:</a:t>
            </a:r>
          </a:p>
          <a:p>
            <a:endParaRPr lang="es-ES_tradnl" sz="2800" b="1">
              <a:latin typeface="Century Schoolbook"/>
            </a:endParaRPr>
          </a:p>
          <a:p>
            <a:pPr algn="just"/>
            <a:r>
              <a:rPr lang="es-ES_tradnl" sz="2800" b="1">
                <a:latin typeface="Century Schoolbook"/>
              </a:rPr>
              <a:t>WAN: Red de área mundial. </a:t>
            </a:r>
            <a:r>
              <a:rPr lang="es-ES_tradnl" sz="2800">
                <a:latin typeface="Century Schoolbook"/>
              </a:rPr>
              <a:t>S</a:t>
            </a:r>
            <a:r>
              <a:rPr lang="es-ES" sz="2800">
                <a:latin typeface="Century Schoolbook"/>
              </a:rPr>
              <a:t>e extiende sobre un área geográfica extensa, a veces un país o un continente; y su función fundamental está orientada a la interconexión de redes o equipos terminales que se encuentran ubicados a grandes distancias entre sí.</a:t>
            </a:r>
          </a:p>
        </p:txBody>
      </p:sp>
      <p:pic>
        <p:nvPicPr>
          <p:cNvPr id="15363" name="Picture 9" descr="redelanw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4143375"/>
            <a:ext cx="51435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625" y="0"/>
            <a:ext cx="8229600" cy="7556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dirty="0" smtClean="0"/>
              <a:t>TIPOS DE REDES</a:t>
            </a:r>
            <a:endParaRPr lang="es-ES" dirty="0"/>
          </a:p>
        </p:txBody>
      </p:sp>
      <p:sp>
        <p:nvSpPr>
          <p:cNvPr id="16386" name="4 CuadroTexto"/>
          <p:cNvSpPr txBox="1">
            <a:spLocks noChangeArrowheads="1"/>
          </p:cNvSpPr>
          <p:nvPr/>
        </p:nvSpPr>
        <p:spPr bwMode="auto">
          <a:xfrm>
            <a:off x="0" y="785813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dirty="0">
                <a:latin typeface="Century Schoolbook"/>
              </a:rPr>
              <a:t>Según propietario.</a:t>
            </a:r>
          </a:p>
          <a:p>
            <a:r>
              <a:rPr lang="es-ES" sz="2800" b="1" dirty="0">
                <a:latin typeface="Century Schoolbook"/>
              </a:rPr>
              <a:t>Red Pública: </a:t>
            </a:r>
            <a:r>
              <a:rPr lang="es-ES" sz="2800" dirty="0">
                <a:latin typeface="Century Schoolbook"/>
              </a:rPr>
              <a:t>El propietario alquila los servicios</a:t>
            </a:r>
          </a:p>
          <a:p>
            <a:r>
              <a:rPr lang="es-ES" sz="2800" dirty="0">
                <a:latin typeface="Century Schoolbook"/>
              </a:rPr>
              <a:t>de la red.</a:t>
            </a:r>
          </a:p>
          <a:p>
            <a:r>
              <a:rPr lang="es-ES" sz="2800" dirty="0">
                <a:latin typeface="Century Schoolbook"/>
              </a:rPr>
              <a:t>Ej.: COMCEL, TELEFONICA</a:t>
            </a:r>
          </a:p>
          <a:p>
            <a:endParaRPr lang="es-ES" sz="2800" b="1" dirty="0">
              <a:latin typeface="Century Schoolbook"/>
            </a:endParaRPr>
          </a:p>
          <a:p>
            <a:r>
              <a:rPr lang="es-ES" sz="2800" b="1" dirty="0">
                <a:latin typeface="Century Schoolbook"/>
              </a:rPr>
              <a:t>Red Privada: </a:t>
            </a:r>
            <a:r>
              <a:rPr lang="es-ES" sz="2800" dirty="0">
                <a:latin typeface="Century Schoolbook"/>
              </a:rPr>
              <a:t>El propietario la utiliza para su uso propio.</a:t>
            </a:r>
          </a:p>
          <a:p>
            <a:r>
              <a:rPr lang="es-ES" sz="2800" dirty="0">
                <a:latin typeface="Century Schoolbook"/>
              </a:rPr>
              <a:t>Ej.: la red local de una empresa.</a:t>
            </a:r>
          </a:p>
          <a:p>
            <a:endParaRPr lang="es-ES" sz="2800" b="1" dirty="0">
              <a:latin typeface="Century Schoolbook"/>
            </a:endParaRPr>
          </a:p>
          <a:p>
            <a:r>
              <a:rPr lang="es-ES" sz="2800" b="1" dirty="0">
                <a:latin typeface="Century Schoolbook"/>
              </a:rPr>
              <a:t>Red Privada Virtual: </a:t>
            </a:r>
            <a:r>
              <a:rPr lang="es-ES" sz="2800" dirty="0">
                <a:latin typeface="Century Schoolbook"/>
              </a:rPr>
              <a:t>un cliente contrata los</a:t>
            </a:r>
          </a:p>
          <a:p>
            <a:r>
              <a:rPr lang="es-ES" sz="2800" dirty="0">
                <a:latin typeface="Century Schoolbook"/>
              </a:rPr>
              <a:t>servicios de una red pública de forma</a:t>
            </a:r>
          </a:p>
          <a:p>
            <a:r>
              <a:rPr lang="es-ES" sz="2800" dirty="0">
                <a:latin typeface="Century Schoolbook"/>
              </a:rPr>
              <a:t>permanente para su uso.</a:t>
            </a:r>
          </a:p>
          <a:p>
            <a:r>
              <a:rPr lang="es-ES" sz="2800" dirty="0">
                <a:latin typeface="Century Schoolbook"/>
              </a:rPr>
              <a:t>Ej.: las redes de comunicación de los </a:t>
            </a:r>
            <a:r>
              <a:rPr lang="es-ES" sz="2800" dirty="0" err="1">
                <a:latin typeface="Century Schoolbook"/>
              </a:rPr>
              <a:t>pc´s</a:t>
            </a:r>
            <a:r>
              <a:rPr lang="es-ES" sz="2800" dirty="0">
                <a:latin typeface="Century Schoolbook"/>
              </a:rPr>
              <a:t> de los bancos.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88" y="285750"/>
            <a:ext cx="8786812" cy="5429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Según naturaleza de la señal</a:t>
            </a:r>
            <a:b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 Digital: </a:t>
            </a:r>
            <a: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datos se representan por señales digitales (discreto)</a:t>
            </a:r>
            <a:b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Ej.: RDSI (red digital de servicios integrados)</a:t>
            </a:r>
            <a:b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 analógica: los datos son analógicos (continuo)</a:t>
            </a:r>
            <a:b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Ej.: </a:t>
            </a:r>
            <a:r>
              <a:rPr lang="es-ES" sz="2800" b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telecom</a:t>
            </a:r>
            <a:r>
              <a:rPr lang="es-ES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telefónica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8625" y="357188"/>
            <a:ext cx="8229600" cy="7556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3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TIPOS DE REDES</a:t>
            </a:r>
            <a:endParaRPr lang="es-ES" sz="3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 smtClean="0"/>
              <a:t>Medios de transmisión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18434" name="3 CuadroTexto"/>
          <p:cNvSpPr txBox="1">
            <a:spLocks noChangeArrowheads="1"/>
          </p:cNvSpPr>
          <p:nvPr/>
        </p:nvSpPr>
        <p:spPr bwMode="auto">
          <a:xfrm>
            <a:off x="1071563" y="1500188"/>
            <a:ext cx="63579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entury Schoolbook"/>
              </a:rPr>
              <a:t>Guiados. Tipos de cable</a:t>
            </a:r>
          </a:p>
          <a:p>
            <a:endParaRPr lang="es-ES" sz="2800">
              <a:latin typeface="Century Schoolbook"/>
            </a:endParaRPr>
          </a:p>
          <a:p>
            <a:pPr>
              <a:buFont typeface="Wingdings" pitchFamily="2" charset="2"/>
              <a:buChar char="Ø"/>
            </a:pPr>
            <a:r>
              <a:rPr lang="es-ES" sz="2800">
                <a:latin typeface="Century Schoolbook"/>
              </a:rPr>
              <a:t>   Coaxial:  500mts max.</a:t>
            </a: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000500"/>
            <a:ext cx="83724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 smtClean="0"/>
              <a:t>Medios de transmisión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19458" name="3 CuadroTexto"/>
          <p:cNvSpPr txBox="1">
            <a:spLocks noChangeArrowheads="1"/>
          </p:cNvSpPr>
          <p:nvPr/>
        </p:nvSpPr>
        <p:spPr bwMode="auto">
          <a:xfrm>
            <a:off x="571500" y="1357313"/>
            <a:ext cx="81438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entury Schoolbook"/>
              </a:rPr>
              <a:t>Guiados. Tipos de cable</a:t>
            </a:r>
          </a:p>
          <a:p>
            <a:endParaRPr lang="es-ES" sz="2800">
              <a:latin typeface="Century Schoolbook"/>
            </a:endParaRPr>
          </a:p>
          <a:p>
            <a:pPr>
              <a:buFont typeface="Wingdings" pitchFamily="2" charset="2"/>
              <a:buChar char="Ø"/>
            </a:pPr>
            <a:r>
              <a:rPr lang="es-ES" sz="2800">
                <a:latin typeface="Century Schoolbook"/>
              </a:rPr>
              <a:t>   Par trenzado</a:t>
            </a:r>
          </a:p>
          <a:p>
            <a:r>
              <a:rPr lang="es-ES" sz="2800">
                <a:latin typeface="Century Schoolbook"/>
              </a:rPr>
              <a:t>UTP: Par Trenzado no Apantallado: 90mts</a:t>
            </a:r>
          </a:p>
          <a:p>
            <a:r>
              <a:rPr lang="es-ES" sz="2800">
                <a:latin typeface="Century Schoolbook"/>
              </a:rPr>
              <a:t>STP: Par Trenzado Apantallado: 200mts</a:t>
            </a:r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786188"/>
            <a:ext cx="28575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143375"/>
            <a:ext cx="35718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 smtClean="0"/>
              <a:t>Medios de transmisión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20482" name="3 CuadroTexto"/>
          <p:cNvSpPr txBox="1">
            <a:spLocks noChangeArrowheads="1"/>
          </p:cNvSpPr>
          <p:nvPr/>
        </p:nvSpPr>
        <p:spPr bwMode="auto">
          <a:xfrm>
            <a:off x="1357313" y="1357313"/>
            <a:ext cx="61436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entury Schoolbook"/>
              </a:rPr>
              <a:t>Guiados. Tipos de cable</a:t>
            </a:r>
          </a:p>
          <a:p>
            <a:endParaRPr lang="es-ES" sz="2800">
              <a:latin typeface="Century Schoolbook"/>
            </a:endParaRPr>
          </a:p>
          <a:p>
            <a:pPr>
              <a:buFont typeface="Wingdings" pitchFamily="2" charset="2"/>
              <a:buChar char="Ø"/>
            </a:pPr>
            <a:r>
              <a:rPr lang="es-ES" sz="2800">
                <a:latin typeface="Century Schoolbook"/>
              </a:rPr>
              <a:t>   Fibra óptica: Km</a:t>
            </a: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  <a:p>
            <a:endParaRPr lang="es-ES_tradnl" sz="2800">
              <a:latin typeface="Century Schoolbook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643313"/>
            <a:ext cx="2627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3643313"/>
            <a:ext cx="3487737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0313" y="3643313"/>
            <a:ext cx="23812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 smtClean="0"/>
              <a:t>Medios de transmisión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21506" name="3 CuadroTexto"/>
          <p:cNvSpPr txBox="1">
            <a:spLocks noChangeArrowheads="1"/>
          </p:cNvSpPr>
          <p:nvPr/>
        </p:nvSpPr>
        <p:spPr bwMode="auto">
          <a:xfrm>
            <a:off x="142875" y="1357313"/>
            <a:ext cx="8572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entury Schoolbook"/>
              </a:rPr>
              <a:t>No guiados</a:t>
            </a:r>
          </a:p>
          <a:p>
            <a:r>
              <a:rPr lang="es-ES" sz="2800">
                <a:latin typeface="Century Schoolbook"/>
              </a:rPr>
              <a:t>La onda electromagnética no va encapsulada.</a:t>
            </a:r>
          </a:p>
          <a:p>
            <a:r>
              <a:rPr lang="es-ES" sz="2800">
                <a:latin typeface="Century Schoolbook"/>
              </a:rPr>
              <a:t>Se trabaja con antenas</a:t>
            </a:r>
          </a:p>
          <a:p>
            <a:pPr>
              <a:buFont typeface="Wingdings" pitchFamily="2" charset="2"/>
              <a:buChar char="Ø"/>
            </a:pPr>
            <a:r>
              <a:rPr lang="es-ES" sz="2800">
                <a:latin typeface="Century Schoolbook"/>
              </a:rPr>
              <a:t>   Ondas de radio -- Microondas -- Infrarrojos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500438"/>
            <a:ext cx="44132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8838" y="3500438"/>
            <a:ext cx="40608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426</Words>
  <Application>Microsoft Office PowerPoint</Application>
  <PresentationFormat>Presentación en pantalla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Mirador</vt:lpstr>
      <vt:lpstr>REDES</vt:lpstr>
      <vt:lpstr>TIPOS DE REDES</vt:lpstr>
      <vt:lpstr>TIPOS DE REDES</vt:lpstr>
      <vt:lpstr>TIPOS DE REDES</vt:lpstr>
      <vt:lpstr>Según naturaleza de la señal  Red Digital: los datos se representan por señales digitales (discreto) Ej.: RDSI (red digital de servicios integrados)  red analógica: los datos son analógicos (continuo) Ej.: telecom de telefónica</vt:lpstr>
      <vt:lpstr>Medios de transmisión </vt:lpstr>
      <vt:lpstr>Medios de transmisión </vt:lpstr>
      <vt:lpstr>Medios de transmisión </vt:lpstr>
      <vt:lpstr>Medios de transmisión </vt:lpstr>
      <vt:lpstr>Medios de transmisión </vt:lpstr>
      <vt:lpstr>TOPOLOGÍA DE REDES </vt:lpstr>
      <vt:lpstr>TOPOLOGÍA DE REDES </vt:lpstr>
      <vt:lpstr>TOPOLOGÍA DE REDES </vt:lpstr>
      <vt:lpstr>TOPOLOGÍA DE REDES </vt:lpstr>
      <vt:lpstr>TOPOLOGÍA DE REDES </vt:lpstr>
      <vt:lpstr>TOPOLOGÍA DE REDES </vt:lpstr>
      <vt:lpstr>TOPOLOGÍA DE REDES </vt:lpstr>
      <vt:lpstr>Elementos de red </vt:lpstr>
      <vt:lpstr>Elementos de red </vt:lpstr>
      <vt:lpstr>Elementos de red </vt:lpstr>
      <vt:lpstr>Elementos de red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</dc:title>
  <dc:creator>Windows</dc:creator>
  <cp:lastModifiedBy>Windows</cp:lastModifiedBy>
  <cp:revision>25</cp:revision>
  <dcterms:created xsi:type="dcterms:W3CDTF">2009-08-29T15:34:24Z</dcterms:created>
  <dcterms:modified xsi:type="dcterms:W3CDTF">2009-08-30T09:26:36Z</dcterms:modified>
</cp:coreProperties>
</file>