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9" r:id="rId7"/>
    <p:sldId id="270" r:id="rId8"/>
    <p:sldId id="271" r:id="rId9"/>
    <p:sldId id="272" r:id="rId10"/>
    <p:sldId id="273" r:id="rId11"/>
    <p:sldId id="262" r:id="rId12"/>
    <p:sldId id="263" r:id="rId13"/>
    <p:sldId id="264" r:id="rId14"/>
    <p:sldId id="266" r:id="rId15"/>
    <p:sldId id="279" r:id="rId16"/>
    <p:sldId id="277" r:id="rId17"/>
    <p:sldId id="278" r:id="rId18"/>
    <p:sldId id="280" r:id="rId19"/>
    <p:sldId id="267" r:id="rId20"/>
    <p:sldId id="281" r:id="rId21"/>
    <p:sldId id="282" r:id="rId22"/>
    <p:sldId id="283" r:id="rId23"/>
    <p:sldId id="284" r:id="rId24"/>
    <p:sldId id="285" r:id="rId25"/>
    <p:sldId id="286" r:id="rId26"/>
    <p:sldId id="276" r:id="rId27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FFCC2-0BDC-4A93-8D5F-96DBD7DBDDD0}" type="datetimeFigureOut">
              <a:rPr lang="es-MX" smtClean="0"/>
              <a:pPr/>
              <a:t>01/12/2013</a:t>
            </a:fld>
            <a:endParaRPr lang="es-MX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32A180E-8ED8-44FF-9F47-56AF4293994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FFCC2-0BDC-4A93-8D5F-96DBD7DBDDD0}" type="datetimeFigureOut">
              <a:rPr lang="es-MX" smtClean="0"/>
              <a:pPr/>
              <a:t>01/12/2013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A180E-8ED8-44FF-9F47-56AF4293994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FFCC2-0BDC-4A93-8D5F-96DBD7DBDDD0}" type="datetimeFigureOut">
              <a:rPr lang="es-MX" smtClean="0"/>
              <a:pPr/>
              <a:t>01/12/2013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A180E-8ED8-44FF-9F47-56AF4293994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FFCC2-0BDC-4A93-8D5F-96DBD7DBDDD0}" type="datetimeFigureOut">
              <a:rPr lang="es-MX" smtClean="0"/>
              <a:pPr/>
              <a:t>01/12/2013</a:t>
            </a:fld>
            <a:endParaRPr lang="es-MX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MX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32A180E-8ED8-44FF-9F47-56AF4293994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FFCC2-0BDC-4A93-8D5F-96DBD7DBDDD0}" type="datetimeFigureOut">
              <a:rPr lang="es-MX" smtClean="0"/>
              <a:pPr/>
              <a:t>01/12/2013</a:t>
            </a:fld>
            <a:endParaRPr lang="es-MX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A180E-8ED8-44FF-9F47-56AF42939940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FFCC2-0BDC-4A93-8D5F-96DBD7DBDDD0}" type="datetimeFigureOut">
              <a:rPr lang="es-MX" smtClean="0"/>
              <a:pPr/>
              <a:t>01/12/2013</a:t>
            </a:fld>
            <a:endParaRPr lang="es-MX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A180E-8ED8-44FF-9F47-56AF4293994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FFCC2-0BDC-4A93-8D5F-96DBD7DBDDD0}" type="datetimeFigureOut">
              <a:rPr lang="es-MX" smtClean="0"/>
              <a:pPr/>
              <a:t>01/12/2013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32A180E-8ED8-44FF-9F47-56AF42939940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FFCC2-0BDC-4A93-8D5F-96DBD7DBDDD0}" type="datetimeFigureOut">
              <a:rPr lang="es-MX" smtClean="0"/>
              <a:pPr/>
              <a:t>01/12/2013</a:t>
            </a:fld>
            <a:endParaRPr lang="es-MX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A180E-8ED8-44FF-9F47-56AF4293994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FFCC2-0BDC-4A93-8D5F-96DBD7DBDDD0}" type="datetimeFigureOut">
              <a:rPr lang="es-MX" smtClean="0"/>
              <a:pPr/>
              <a:t>01/12/2013</a:t>
            </a:fld>
            <a:endParaRPr lang="es-MX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A180E-8ED8-44FF-9F47-56AF4293994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FFCC2-0BDC-4A93-8D5F-96DBD7DBDDD0}" type="datetimeFigureOut">
              <a:rPr lang="es-MX" smtClean="0"/>
              <a:pPr/>
              <a:t>01/12/2013</a:t>
            </a:fld>
            <a:endParaRPr lang="es-MX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A180E-8ED8-44FF-9F47-56AF4293994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FFCC2-0BDC-4A93-8D5F-96DBD7DBDDD0}" type="datetimeFigureOut">
              <a:rPr lang="es-MX" smtClean="0"/>
              <a:pPr/>
              <a:t>01/12/2013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A180E-8ED8-44FF-9F47-56AF42939940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4FFFCC2-0BDC-4A93-8D5F-96DBD7DBDDD0}" type="datetimeFigureOut">
              <a:rPr lang="es-MX" smtClean="0"/>
              <a:pPr/>
              <a:t>01/12/2013</a:t>
            </a:fld>
            <a:endParaRPr lang="es-MX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32A180E-8ED8-44FF-9F47-56AF42939940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//commons.wikimedia.org/wiki/File:Parallelepipedon.png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285852" y="714356"/>
            <a:ext cx="607223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dirty="0" smtClean="0">
                <a:latin typeface="Kristen ITC" pitchFamily="66" charset="0"/>
              </a:rPr>
              <a:t>PARALELEPÍPEDOS</a:t>
            </a:r>
          </a:p>
          <a:p>
            <a:r>
              <a:rPr lang="es-MX" sz="3600" dirty="0" smtClean="0">
                <a:latin typeface="Kristen ITC" pitchFamily="66" charset="0"/>
              </a:rPr>
              <a:t>   rectos , CUBO</a:t>
            </a:r>
          </a:p>
          <a:p>
            <a:endParaRPr lang="es-MX" sz="3600" dirty="0" smtClean="0">
              <a:latin typeface="Kristen ITC" pitchFamily="66" charset="0"/>
            </a:endParaRPr>
          </a:p>
          <a:p>
            <a:endParaRPr lang="es-MX" sz="3600" dirty="0" smtClean="0">
              <a:latin typeface="Kristen ITC" pitchFamily="66" charset="0"/>
            </a:endParaRPr>
          </a:p>
          <a:p>
            <a:endParaRPr lang="es-MX" sz="3600" dirty="0" smtClean="0">
              <a:latin typeface="Kristen ITC" pitchFamily="66" charset="0"/>
            </a:endParaRPr>
          </a:p>
          <a:p>
            <a:endParaRPr lang="es-MX" sz="3600" dirty="0" smtClean="0">
              <a:latin typeface="Kristen ITC" pitchFamily="66" charset="0"/>
            </a:endParaRPr>
          </a:p>
          <a:p>
            <a:endParaRPr lang="es-MX" sz="3600" dirty="0" smtClean="0">
              <a:latin typeface="Kristen ITC" pitchFamily="66" charset="0"/>
            </a:endParaRPr>
          </a:p>
          <a:p>
            <a:endParaRPr lang="es-MX" sz="3600" dirty="0">
              <a:latin typeface="Kristen ITC" pitchFamily="66" charset="0"/>
            </a:endParaRPr>
          </a:p>
        </p:txBody>
      </p:sp>
      <p:sp>
        <p:nvSpPr>
          <p:cNvPr id="5" name="4 Cubo"/>
          <p:cNvSpPr/>
          <p:nvPr/>
        </p:nvSpPr>
        <p:spPr>
          <a:xfrm>
            <a:off x="571472" y="2285992"/>
            <a:ext cx="1714512" cy="1071570"/>
          </a:xfrm>
          <a:prstGeom prst="cub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6" name="5 Cubo"/>
          <p:cNvSpPr/>
          <p:nvPr/>
        </p:nvSpPr>
        <p:spPr>
          <a:xfrm>
            <a:off x="6643702" y="1785926"/>
            <a:ext cx="1857388" cy="1714512"/>
          </a:xfrm>
          <a:prstGeom prst="cub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7" name="6 Cubo"/>
          <p:cNvSpPr/>
          <p:nvPr/>
        </p:nvSpPr>
        <p:spPr>
          <a:xfrm>
            <a:off x="2428860" y="1857364"/>
            <a:ext cx="1143008" cy="2428892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9" name="8 Cubo"/>
          <p:cNvSpPr/>
          <p:nvPr/>
        </p:nvSpPr>
        <p:spPr>
          <a:xfrm>
            <a:off x="4214810" y="2643182"/>
            <a:ext cx="2286016" cy="1571636"/>
          </a:xfrm>
          <a:prstGeom prst="cub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10" name="9 Cubo"/>
          <p:cNvSpPr/>
          <p:nvPr/>
        </p:nvSpPr>
        <p:spPr>
          <a:xfrm>
            <a:off x="4714876" y="3214686"/>
            <a:ext cx="1216152" cy="1216152"/>
          </a:xfrm>
          <a:prstGeom prst="cub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Imagen" descr="torre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57290" y="1928802"/>
            <a:ext cx="1928826" cy="3012581"/>
          </a:xfrm>
          <a:prstGeom prst="rect">
            <a:avLst/>
          </a:prstGeom>
        </p:spPr>
      </p:pic>
      <p:pic>
        <p:nvPicPr>
          <p:cNvPr id="4" name="3 Imagen" descr="torres_kio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86314" y="2000240"/>
            <a:ext cx="2075455" cy="2705088"/>
          </a:xfrm>
          <a:prstGeom prst="rect">
            <a:avLst/>
          </a:prstGeom>
        </p:spPr>
      </p:pic>
      <p:sp>
        <p:nvSpPr>
          <p:cNvPr id="6" name="5 CuadroTexto"/>
          <p:cNvSpPr txBox="1"/>
          <p:nvPr/>
        </p:nvSpPr>
        <p:spPr>
          <a:xfrm>
            <a:off x="500034" y="500042"/>
            <a:ext cx="71438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800" b="1" dirty="0" smtClean="0">
                <a:solidFill>
                  <a:srgbClr val="0070C0"/>
                </a:solidFill>
                <a:latin typeface="Kristen ITC" pitchFamily="66" charset="0"/>
              </a:rPr>
              <a:t>PARALELEPÍPEDOS</a:t>
            </a:r>
          </a:p>
          <a:p>
            <a:endParaRPr lang="es-MX" sz="4800" b="1" dirty="0" smtClean="0">
              <a:solidFill>
                <a:srgbClr val="0070C0"/>
              </a:solidFill>
              <a:latin typeface="Kristen ITC" pitchFamily="66" charset="0"/>
            </a:endParaRPr>
          </a:p>
          <a:p>
            <a:endParaRPr lang="es-MX" sz="4800" b="1" dirty="0" smtClean="0">
              <a:solidFill>
                <a:srgbClr val="0070C0"/>
              </a:solidFill>
              <a:latin typeface="Kristen ITC" pitchFamily="66" charset="0"/>
            </a:endParaRPr>
          </a:p>
          <a:p>
            <a:endParaRPr lang="es-MX" sz="4800" b="1" dirty="0" smtClean="0">
              <a:solidFill>
                <a:srgbClr val="0070C0"/>
              </a:solidFill>
              <a:latin typeface="Kristen ITC" pitchFamily="66" charset="0"/>
            </a:endParaRPr>
          </a:p>
          <a:p>
            <a:endParaRPr lang="es-MX" sz="4800" b="1" dirty="0" smtClean="0">
              <a:solidFill>
                <a:srgbClr val="0070C0"/>
              </a:solidFill>
              <a:latin typeface="Kristen ITC" pitchFamily="66" charset="0"/>
            </a:endParaRPr>
          </a:p>
          <a:p>
            <a:endParaRPr lang="es-MX" sz="4800" b="1" dirty="0" smtClean="0">
              <a:solidFill>
                <a:srgbClr val="0070C0"/>
              </a:solidFill>
              <a:latin typeface="Kristen ITC" pitchFamily="66" charset="0"/>
            </a:endParaRPr>
          </a:p>
          <a:p>
            <a:r>
              <a:rPr lang="es-MX" sz="4800" b="1" dirty="0" smtClean="0">
                <a:solidFill>
                  <a:srgbClr val="0070C0"/>
                </a:solidFill>
                <a:latin typeface="Kristen ITC" pitchFamily="66" charset="0"/>
              </a:rPr>
              <a:t>  RECTO    OBLÍCUO</a:t>
            </a:r>
            <a:endParaRPr lang="es-MX" sz="4800" b="1" dirty="0">
              <a:solidFill>
                <a:srgbClr val="0070C0"/>
              </a:solidFill>
              <a:latin typeface="Kristen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500034" y="1142984"/>
            <a:ext cx="7429552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 smtClean="0">
                <a:latin typeface="Kristen ITC" pitchFamily="66" charset="0"/>
              </a:rPr>
              <a:t>VOLUMEN DE UN PARALELEPÍPEDO</a:t>
            </a:r>
          </a:p>
          <a:p>
            <a:endParaRPr lang="es-MX" sz="2400" dirty="0">
              <a:latin typeface="Kristen ITC" pitchFamily="66" charset="0"/>
            </a:endParaRPr>
          </a:p>
          <a:p>
            <a:r>
              <a:rPr lang="es-MX" sz="2400" b="1" dirty="0" smtClean="0">
                <a:solidFill>
                  <a:srgbClr val="002060"/>
                </a:solidFill>
                <a:latin typeface="Kristen ITC" pitchFamily="66" charset="0"/>
              </a:rPr>
              <a:t>Volumen = largo</a:t>
            </a:r>
            <a:r>
              <a:rPr lang="es-MX" sz="2400" b="1" dirty="0" smtClean="0">
                <a:solidFill>
                  <a:srgbClr val="002060"/>
                </a:solidFill>
                <a:latin typeface="Lucida Sans Unicode"/>
                <a:cs typeface="Lucida Sans Unicode"/>
              </a:rPr>
              <a:t>•</a:t>
            </a:r>
            <a:r>
              <a:rPr lang="es-MX" sz="2400" b="1" dirty="0" smtClean="0">
                <a:solidFill>
                  <a:srgbClr val="002060"/>
                </a:solidFill>
                <a:latin typeface="Kristen ITC" pitchFamily="66" charset="0"/>
              </a:rPr>
              <a:t> ancho</a:t>
            </a:r>
            <a:r>
              <a:rPr lang="es-MX" sz="2400" b="1" dirty="0" smtClean="0">
                <a:solidFill>
                  <a:srgbClr val="002060"/>
                </a:solidFill>
                <a:latin typeface="Lucida Sans Unicode"/>
                <a:cs typeface="Lucida Sans Unicode"/>
              </a:rPr>
              <a:t>•</a:t>
            </a:r>
            <a:r>
              <a:rPr lang="es-MX" sz="2400" b="1" dirty="0" smtClean="0">
                <a:solidFill>
                  <a:srgbClr val="002060"/>
                </a:solidFill>
                <a:latin typeface="Kristen ITC" pitchFamily="66" charset="0"/>
              </a:rPr>
              <a:t> alto</a:t>
            </a:r>
          </a:p>
          <a:p>
            <a:endParaRPr lang="es-MX" sz="2400" dirty="0">
              <a:latin typeface="Kristen ITC" pitchFamily="66" charset="0"/>
            </a:endParaRPr>
          </a:p>
          <a:p>
            <a:r>
              <a:rPr lang="es-MX" sz="2400" dirty="0" smtClean="0">
                <a:latin typeface="Kristen ITC" pitchFamily="66" charset="0"/>
              </a:rPr>
              <a:t>  </a:t>
            </a:r>
            <a:r>
              <a:rPr lang="es-MX" sz="4000" b="1" dirty="0" smtClean="0">
                <a:solidFill>
                  <a:srgbClr val="C00000"/>
                </a:solidFill>
                <a:latin typeface="Kristen ITC" pitchFamily="66" charset="0"/>
              </a:rPr>
              <a:t>V =  a</a:t>
            </a:r>
            <a:r>
              <a:rPr lang="es-MX" sz="4000" b="1" dirty="0" smtClean="0">
                <a:solidFill>
                  <a:srgbClr val="C00000"/>
                </a:solidFill>
                <a:latin typeface="Lucida Sans Unicode"/>
                <a:cs typeface="Lucida Sans Unicode"/>
              </a:rPr>
              <a:t>•</a:t>
            </a:r>
            <a:r>
              <a:rPr lang="es-MX" sz="4000" b="1" dirty="0" smtClean="0">
                <a:solidFill>
                  <a:srgbClr val="C00000"/>
                </a:solidFill>
                <a:latin typeface="Kristen ITC" pitchFamily="66" charset="0"/>
              </a:rPr>
              <a:t> b</a:t>
            </a:r>
            <a:r>
              <a:rPr lang="es-MX" sz="4000" b="1" dirty="0" smtClean="0">
                <a:solidFill>
                  <a:srgbClr val="C00000"/>
                </a:solidFill>
                <a:latin typeface="Lucida Sans Unicode"/>
                <a:cs typeface="Lucida Sans Unicode"/>
              </a:rPr>
              <a:t>•</a:t>
            </a:r>
            <a:r>
              <a:rPr lang="es-MX" sz="4000" b="1" dirty="0" smtClean="0">
                <a:solidFill>
                  <a:srgbClr val="C00000"/>
                </a:solidFill>
                <a:latin typeface="Kristen ITC" pitchFamily="66" charset="0"/>
              </a:rPr>
              <a:t> c </a:t>
            </a:r>
            <a:endParaRPr lang="es-MX" sz="4000" b="1" dirty="0">
              <a:solidFill>
                <a:srgbClr val="C00000"/>
              </a:solidFill>
              <a:latin typeface="Kristen ITC" pitchFamily="66" charset="0"/>
            </a:endParaRPr>
          </a:p>
        </p:txBody>
      </p:sp>
      <p:sp>
        <p:nvSpPr>
          <p:cNvPr id="3" name="2 Cubo"/>
          <p:cNvSpPr/>
          <p:nvPr/>
        </p:nvSpPr>
        <p:spPr>
          <a:xfrm>
            <a:off x="1500166" y="3643314"/>
            <a:ext cx="3714776" cy="1714512"/>
          </a:xfrm>
          <a:prstGeom prst="cub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4" name="3 CuadroTexto"/>
          <p:cNvSpPr txBox="1"/>
          <p:nvPr/>
        </p:nvSpPr>
        <p:spPr>
          <a:xfrm>
            <a:off x="928662" y="3500438"/>
            <a:ext cx="5786478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MX" dirty="0" smtClean="0"/>
          </a:p>
          <a:p>
            <a:r>
              <a:rPr lang="es-MX" dirty="0" smtClean="0"/>
              <a:t>   </a:t>
            </a:r>
            <a:r>
              <a:rPr lang="es-MX" sz="2800" dirty="0" smtClean="0"/>
              <a:t>b</a:t>
            </a:r>
          </a:p>
          <a:p>
            <a:endParaRPr lang="es-MX" sz="2800" dirty="0" smtClean="0"/>
          </a:p>
          <a:p>
            <a:r>
              <a:rPr lang="es-MX" sz="2800" dirty="0" smtClean="0"/>
              <a:t> c</a:t>
            </a:r>
          </a:p>
          <a:p>
            <a:r>
              <a:rPr lang="es-MX" sz="2800" dirty="0"/>
              <a:t> </a:t>
            </a:r>
            <a:r>
              <a:rPr lang="es-MX" sz="2800" dirty="0" smtClean="0"/>
              <a:t>   </a:t>
            </a:r>
          </a:p>
          <a:p>
            <a:r>
              <a:rPr lang="es-MX" sz="2800" dirty="0"/>
              <a:t> </a:t>
            </a:r>
            <a:r>
              <a:rPr lang="es-MX" sz="2800" dirty="0" smtClean="0"/>
              <a:t>                   a</a:t>
            </a:r>
            <a:endParaRPr lang="es-MX" sz="2800" dirty="0"/>
          </a:p>
        </p:txBody>
      </p:sp>
      <p:pic>
        <p:nvPicPr>
          <p:cNvPr id="5" name="4 Imagen" descr="220px-Paralelepipedo_mostrando_los_nombres_de_sus_medida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43570" y="1643050"/>
            <a:ext cx="2654820" cy="454939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s://encrypted-tbn2.google.com/images?q=tbn:ANd9GcRzx8iArCk5o2fiCEawlbBhDO15xGTg8EGiTBH5NdZFcVdQWrJ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0694" y="1142984"/>
            <a:ext cx="3009953" cy="2295528"/>
          </a:xfrm>
          <a:prstGeom prst="rect">
            <a:avLst/>
          </a:prstGeom>
          <a:noFill/>
        </p:spPr>
      </p:pic>
      <p:sp>
        <p:nvSpPr>
          <p:cNvPr id="3" name="2 CuadroTexto"/>
          <p:cNvSpPr txBox="1"/>
          <p:nvPr/>
        </p:nvSpPr>
        <p:spPr>
          <a:xfrm>
            <a:off x="714348" y="1142984"/>
            <a:ext cx="392909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 smtClean="0">
                <a:latin typeface="Kristen ITC" pitchFamily="66" charset="0"/>
              </a:rPr>
              <a:t>Calcula el volumen de la caja de cartón</a:t>
            </a:r>
          </a:p>
          <a:p>
            <a:endParaRPr lang="es-MX" sz="2800" dirty="0" smtClean="0">
              <a:latin typeface="Kristen ITC" pitchFamily="66" charset="0"/>
            </a:endParaRPr>
          </a:p>
          <a:p>
            <a:endParaRPr lang="es-MX" sz="4800" dirty="0" smtClean="0">
              <a:latin typeface="Kristen ITC" pitchFamily="66" charset="0"/>
            </a:endParaRPr>
          </a:p>
          <a:p>
            <a:r>
              <a:rPr lang="es-MX" sz="4800" dirty="0" smtClean="0">
                <a:solidFill>
                  <a:srgbClr val="C00000"/>
                </a:solidFill>
                <a:latin typeface="Kristen ITC" pitchFamily="66" charset="0"/>
              </a:rPr>
              <a:t>V = 20</a:t>
            </a:r>
            <a:r>
              <a:rPr lang="es-MX" sz="4800" dirty="0" smtClean="0">
                <a:solidFill>
                  <a:srgbClr val="C00000"/>
                </a:solidFill>
                <a:latin typeface="Lucida Sans Unicode"/>
                <a:cs typeface="Lucida Sans Unicode"/>
              </a:rPr>
              <a:t>•</a:t>
            </a:r>
            <a:r>
              <a:rPr lang="es-MX" sz="4800" dirty="0" smtClean="0">
                <a:solidFill>
                  <a:srgbClr val="C00000"/>
                </a:solidFill>
                <a:latin typeface="Kristen ITC" pitchFamily="66" charset="0"/>
              </a:rPr>
              <a:t>10</a:t>
            </a:r>
            <a:r>
              <a:rPr lang="es-MX" sz="4800" dirty="0" smtClean="0">
                <a:solidFill>
                  <a:srgbClr val="C00000"/>
                </a:solidFill>
                <a:latin typeface="Lucida Sans Unicode"/>
                <a:cs typeface="Lucida Sans Unicode"/>
              </a:rPr>
              <a:t>•</a:t>
            </a:r>
            <a:r>
              <a:rPr lang="es-MX" sz="4800" dirty="0" smtClean="0">
                <a:solidFill>
                  <a:srgbClr val="C00000"/>
                </a:solidFill>
                <a:latin typeface="Kristen ITC" pitchFamily="66" charset="0"/>
              </a:rPr>
              <a:t>6</a:t>
            </a:r>
          </a:p>
          <a:p>
            <a:endParaRPr lang="es-MX" sz="4800" dirty="0" smtClean="0">
              <a:latin typeface="Kristen ITC" pitchFamily="66" charset="0"/>
            </a:endParaRPr>
          </a:p>
          <a:p>
            <a:r>
              <a:rPr lang="es-MX" sz="4800" dirty="0" smtClean="0">
                <a:latin typeface="Kristen ITC" pitchFamily="66" charset="0"/>
              </a:rPr>
              <a:t> =  </a:t>
            </a:r>
            <a:r>
              <a:rPr lang="es-MX" sz="4800" b="1" dirty="0" smtClean="0">
                <a:solidFill>
                  <a:srgbClr val="00B050"/>
                </a:solidFill>
                <a:latin typeface="Kristen ITC" pitchFamily="66" charset="0"/>
              </a:rPr>
              <a:t>1200 cm</a:t>
            </a:r>
            <a:r>
              <a:rPr lang="es-MX" sz="4800" b="1" dirty="0" smtClean="0">
                <a:solidFill>
                  <a:srgbClr val="00B050"/>
                </a:solidFill>
                <a:latin typeface="Lucida Sans Unicode"/>
                <a:cs typeface="Lucida Sans Unicode"/>
              </a:rPr>
              <a:t>³</a:t>
            </a:r>
            <a:endParaRPr lang="es-MX" sz="4800" b="1" dirty="0">
              <a:solidFill>
                <a:srgbClr val="00B050"/>
              </a:solidFill>
              <a:latin typeface="Kristen ITC" pitchFamily="66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3929058" y="1785926"/>
            <a:ext cx="485778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000" dirty="0" smtClean="0">
                <a:latin typeface="Kristen ITC" pitchFamily="66" charset="0"/>
              </a:rPr>
              <a:t>    20 cm</a:t>
            </a:r>
          </a:p>
          <a:p>
            <a:endParaRPr lang="es-MX" sz="4000" dirty="0" smtClean="0">
              <a:latin typeface="Kristen ITC" pitchFamily="66" charset="0"/>
            </a:endParaRPr>
          </a:p>
          <a:p>
            <a:r>
              <a:rPr lang="es-MX" sz="4000" dirty="0" smtClean="0">
                <a:latin typeface="Kristen ITC" pitchFamily="66" charset="0"/>
              </a:rPr>
              <a:t>          10 cm   6 cm</a:t>
            </a:r>
            <a:endParaRPr lang="es-MX" sz="4000" dirty="0">
              <a:latin typeface="Kristen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500034" y="500042"/>
            <a:ext cx="8215370" cy="73558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 smtClean="0">
                <a:latin typeface="Kristen ITC" pitchFamily="66" charset="0"/>
              </a:rPr>
              <a:t>Te piden construir una caja de cartón </a:t>
            </a:r>
            <a:r>
              <a:rPr lang="es-MX" sz="3600" dirty="0" smtClean="0">
                <a:solidFill>
                  <a:srgbClr val="C00000"/>
                </a:solidFill>
                <a:latin typeface="Kristen ITC" pitchFamily="66" charset="0"/>
              </a:rPr>
              <a:t>de 240 cm</a:t>
            </a:r>
            <a:r>
              <a:rPr lang="es-MX" sz="3600" dirty="0" smtClean="0">
                <a:solidFill>
                  <a:srgbClr val="C00000"/>
                </a:solidFill>
                <a:latin typeface="Lucida Sans Unicode"/>
                <a:cs typeface="Lucida Sans Unicode"/>
              </a:rPr>
              <a:t>³</a:t>
            </a:r>
            <a:r>
              <a:rPr lang="es-MX" sz="3600" dirty="0" smtClean="0">
                <a:solidFill>
                  <a:srgbClr val="C00000"/>
                </a:solidFill>
                <a:latin typeface="Kristen ITC" pitchFamily="66" charset="0"/>
              </a:rPr>
              <a:t> </a:t>
            </a:r>
            <a:r>
              <a:rPr lang="es-MX" sz="2800" dirty="0" smtClean="0">
                <a:latin typeface="Kristen ITC" pitchFamily="66" charset="0"/>
              </a:rPr>
              <a:t>de volumen, </a:t>
            </a:r>
            <a:r>
              <a:rPr lang="es-MX" sz="3600" b="1" dirty="0" smtClean="0">
                <a:solidFill>
                  <a:srgbClr val="0070C0"/>
                </a:solidFill>
                <a:latin typeface="Kristen ITC" pitchFamily="66" charset="0"/>
              </a:rPr>
              <a:t>largo 20 cm</a:t>
            </a:r>
            <a:r>
              <a:rPr lang="es-MX" sz="2800" dirty="0" smtClean="0">
                <a:latin typeface="Kristen ITC" pitchFamily="66" charset="0"/>
              </a:rPr>
              <a:t>, </a:t>
            </a:r>
          </a:p>
          <a:p>
            <a:r>
              <a:rPr lang="es-MX" sz="3600" b="1" dirty="0" smtClean="0">
                <a:solidFill>
                  <a:srgbClr val="00B050"/>
                </a:solidFill>
                <a:latin typeface="Kristen ITC" pitchFamily="66" charset="0"/>
              </a:rPr>
              <a:t>ancho 3 cm</a:t>
            </a:r>
            <a:r>
              <a:rPr lang="es-MX" sz="2800" dirty="0" smtClean="0">
                <a:latin typeface="Kristen ITC" pitchFamily="66" charset="0"/>
              </a:rPr>
              <a:t>, ¿cuál debe ser el </a:t>
            </a:r>
            <a:r>
              <a:rPr lang="es-MX" sz="4000" dirty="0" smtClean="0">
                <a:solidFill>
                  <a:srgbClr val="7030A0"/>
                </a:solidFill>
                <a:latin typeface="Kristen ITC" pitchFamily="66" charset="0"/>
              </a:rPr>
              <a:t>alto?</a:t>
            </a:r>
          </a:p>
          <a:p>
            <a:r>
              <a:rPr lang="es-MX" sz="4000" b="1" dirty="0" smtClean="0">
                <a:solidFill>
                  <a:srgbClr val="0070C0"/>
                </a:solidFill>
                <a:latin typeface="Kristen ITC" pitchFamily="66" charset="0"/>
              </a:rPr>
              <a:t>V =  a</a:t>
            </a:r>
            <a:r>
              <a:rPr lang="es-MX" sz="4000" b="1" dirty="0" smtClean="0">
                <a:solidFill>
                  <a:srgbClr val="0070C0"/>
                </a:solidFill>
                <a:latin typeface="Lucida Sans Unicode"/>
                <a:cs typeface="Lucida Sans Unicode"/>
              </a:rPr>
              <a:t>•</a:t>
            </a:r>
            <a:r>
              <a:rPr lang="es-MX" sz="4000" b="1" dirty="0" smtClean="0">
                <a:solidFill>
                  <a:srgbClr val="0070C0"/>
                </a:solidFill>
                <a:latin typeface="Kristen ITC" pitchFamily="66" charset="0"/>
              </a:rPr>
              <a:t> b</a:t>
            </a:r>
            <a:r>
              <a:rPr lang="es-MX" sz="4000" b="1" dirty="0" smtClean="0">
                <a:solidFill>
                  <a:srgbClr val="0070C0"/>
                </a:solidFill>
                <a:latin typeface="Lucida Sans Unicode"/>
                <a:cs typeface="Lucida Sans Unicode"/>
              </a:rPr>
              <a:t>•</a:t>
            </a:r>
            <a:r>
              <a:rPr lang="es-MX" sz="4000" b="1" dirty="0" smtClean="0">
                <a:solidFill>
                  <a:srgbClr val="0070C0"/>
                </a:solidFill>
                <a:latin typeface="Kristen ITC" pitchFamily="66" charset="0"/>
              </a:rPr>
              <a:t> c</a:t>
            </a:r>
          </a:p>
          <a:p>
            <a:r>
              <a:rPr lang="es-MX" sz="4000" b="1" dirty="0" smtClean="0">
                <a:solidFill>
                  <a:srgbClr val="C00000"/>
                </a:solidFill>
                <a:latin typeface="Kristen ITC" pitchFamily="66" charset="0"/>
              </a:rPr>
              <a:t>a</a:t>
            </a:r>
            <a:r>
              <a:rPr lang="es-MX" sz="4000" b="1" dirty="0" smtClean="0">
                <a:solidFill>
                  <a:srgbClr val="C00000"/>
                </a:solidFill>
                <a:latin typeface="Lucida Sans Unicode"/>
                <a:cs typeface="Lucida Sans Unicode"/>
              </a:rPr>
              <a:t>•</a:t>
            </a:r>
            <a:r>
              <a:rPr lang="es-MX" sz="4000" b="1" dirty="0" smtClean="0">
                <a:solidFill>
                  <a:srgbClr val="C00000"/>
                </a:solidFill>
                <a:latin typeface="Kristen ITC" pitchFamily="66" charset="0"/>
              </a:rPr>
              <a:t> b</a:t>
            </a:r>
            <a:r>
              <a:rPr lang="es-MX" sz="4000" b="1" dirty="0" smtClean="0">
                <a:solidFill>
                  <a:srgbClr val="C00000"/>
                </a:solidFill>
                <a:latin typeface="Lucida Sans Unicode"/>
                <a:cs typeface="Lucida Sans Unicode"/>
              </a:rPr>
              <a:t>•</a:t>
            </a:r>
            <a:r>
              <a:rPr lang="es-MX" sz="4000" b="1" dirty="0" smtClean="0">
                <a:solidFill>
                  <a:srgbClr val="C00000"/>
                </a:solidFill>
                <a:latin typeface="Kristen ITC" pitchFamily="66" charset="0"/>
              </a:rPr>
              <a:t> c = V</a:t>
            </a:r>
          </a:p>
          <a:p>
            <a:r>
              <a:rPr lang="es-MX" sz="4000" b="1" dirty="0" smtClean="0">
                <a:solidFill>
                  <a:srgbClr val="C00000"/>
                </a:solidFill>
                <a:latin typeface="Kristen ITC" pitchFamily="66" charset="0"/>
              </a:rPr>
              <a:t>20</a:t>
            </a:r>
            <a:r>
              <a:rPr lang="es-MX" sz="4000" b="1" dirty="0" smtClean="0">
                <a:solidFill>
                  <a:srgbClr val="C00000"/>
                </a:solidFill>
                <a:latin typeface="Lucida Sans Unicode"/>
                <a:cs typeface="Lucida Sans Unicode"/>
              </a:rPr>
              <a:t>•</a:t>
            </a:r>
            <a:r>
              <a:rPr lang="es-MX" sz="4000" b="1" dirty="0" smtClean="0">
                <a:solidFill>
                  <a:srgbClr val="C00000"/>
                </a:solidFill>
                <a:latin typeface="Kristen ITC" pitchFamily="66" charset="0"/>
              </a:rPr>
              <a:t> 3</a:t>
            </a:r>
            <a:r>
              <a:rPr lang="es-MX" sz="4000" b="1" dirty="0" smtClean="0">
                <a:solidFill>
                  <a:srgbClr val="C00000"/>
                </a:solidFill>
                <a:latin typeface="Lucida Sans Unicode"/>
                <a:cs typeface="Lucida Sans Unicode"/>
              </a:rPr>
              <a:t>•</a:t>
            </a:r>
            <a:r>
              <a:rPr lang="es-MX" sz="4000" b="1" dirty="0" smtClean="0">
                <a:solidFill>
                  <a:srgbClr val="C00000"/>
                </a:solidFill>
                <a:latin typeface="Kristen ITC" pitchFamily="66" charset="0"/>
              </a:rPr>
              <a:t> c = 240</a:t>
            </a:r>
          </a:p>
          <a:p>
            <a:r>
              <a:rPr lang="es-MX" sz="4000" b="1" dirty="0" smtClean="0">
                <a:solidFill>
                  <a:srgbClr val="C00000"/>
                </a:solidFill>
                <a:latin typeface="Kristen ITC" pitchFamily="66" charset="0"/>
              </a:rPr>
              <a:t> 60 c      = 240</a:t>
            </a:r>
          </a:p>
          <a:p>
            <a:r>
              <a:rPr lang="es-MX" sz="4000" b="1" dirty="0" smtClean="0">
                <a:solidFill>
                  <a:srgbClr val="C00000"/>
                </a:solidFill>
                <a:latin typeface="Kristen ITC" pitchFamily="66" charset="0"/>
              </a:rPr>
              <a:t>     c = 240  = 4 cm  ; </a:t>
            </a:r>
            <a:r>
              <a:rPr lang="es-MX" sz="4400" b="1" dirty="0" smtClean="0">
                <a:solidFill>
                  <a:srgbClr val="002060"/>
                </a:solidFill>
                <a:latin typeface="Kristen ITC" pitchFamily="66" charset="0"/>
              </a:rPr>
              <a:t>alto = 4cm</a:t>
            </a:r>
          </a:p>
          <a:p>
            <a:r>
              <a:rPr lang="es-MX" sz="4000" b="1" dirty="0" smtClean="0">
                <a:solidFill>
                  <a:srgbClr val="C00000"/>
                </a:solidFill>
                <a:latin typeface="Kristen ITC" pitchFamily="66" charset="0"/>
              </a:rPr>
              <a:t>            60</a:t>
            </a:r>
          </a:p>
          <a:p>
            <a:r>
              <a:rPr lang="es-MX" sz="4000" b="1" dirty="0" smtClean="0">
                <a:solidFill>
                  <a:srgbClr val="C00000"/>
                </a:solidFill>
                <a:latin typeface="Kristen ITC" pitchFamily="66" charset="0"/>
              </a:rPr>
              <a:t>         </a:t>
            </a:r>
          </a:p>
          <a:p>
            <a:endParaRPr lang="es-MX" sz="4000" b="1" dirty="0" smtClean="0">
              <a:solidFill>
                <a:srgbClr val="C00000"/>
              </a:solidFill>
              <a:latin typeface="Kristen ITC" pitchFamily="66" charset="0"/>
            </a:endParaRPr>
          </a:p>
          <a:p>
            <a:endParaRPr lang="es-MX" sz="4000" dirty="0">
              <a:solidFill>
                <a:srgbClr val="7030A0"/>
              </a:solidFill>
              <a:latin typeface="Kristen ITC" pitchFamily="66" charset="0"/>
            </a:endParaRPr>
          </a:p>
        </p:txBody>
      </p:sp>
      <p:pic>
        <p:nvPicPr>
          <p:cNvPr id="8194" name="Picture 2" descr="http://protenrop.com/images/07-939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7908" y="2285992"/>
            <a:ext cx="2306092" cy="1838308"/>
          </a:xfrm>
          <a:prstGeom prst="rect">
            <a:avLst/>
          </a:prstGeom>
          <a:noFill/>
        </p:spPr>
      </p:pic>
      <p:cxnSp>
        <p:nvCxnSpPr>
          <p:cNvPr id="6" name="5 Conector recto"/>
          <p:cNvCxnSpPr/>
          <p:nvPr/>
        </p:nvCxnSpPr>
        <p:spPr>
          <a:xfrm>
            <a:off x="2071670" y="5286388"/>
            <a:ext cx="1071570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14282" y="1214422"/>
            <a:ext cx="5857916" cy="12003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MX" sz="3600" dirty="0" smtClean="0">
                <a:latin typeface="Kristen ITC" pitchFamily="66" charset="0"/>
              </a:rPr>
              <a:t>ÁREA TOTAL DEL PARALELEPÍPEDO</a:t>
            </a:r>
            <a:endParaRPr lang="es-MX" sz="3600" dirty="0">
              <a:latin typeface="Kristen ITC" pitchFamily="66" charset="0"/>
            </a:endParaRPr>
          </a:p>
        </p:txBody>
      </p:sp>
      <p:pic>
        <p:nvPicPr>
          <p:cNvPr id="1026" name="Picture 2" descr="https://encrypted-tbn2.google.com/images?q=tbn:ANd9GcTSQLmWqeb5F-pywiMAwECtGp_9wJIwladPAAfxbH1WU4jeKcPFK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57818" y="1571612"/>
            <a:ext cx="3429024" cy="4455993"/>
          </a:xfrm>
          <a:prstGeom prst="rect">
            <a:avLst/>
          </a:prstGeom>
          <a:noFill/>
        </p:spPr>
      </p:pic>
      <p:sp>
        <p:nvSpPr>
          <p:cNvPr id="5" name="4 CuadroTexto"/>
          <p:cNvSpPr txBox="1"/>
          <p:nvPr/>
        </p:nvSpPr>
        <p:spPr>
          <a:xfrm>
            <a:off x="5000628" y="1357298"/>
            <a:ext cx="378621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MX" dirty="0" smtClean="0"/>
          </a:p>
          <a:p>
            <a:r>
              <a:rPr lang="es-MX" sz="2400" dirty="0" smtClean="0">
                <a:latin typeface="Kristen ITC" pitchFamily="66" charset="0"/>
              </a:rPr>
              <a:t>                a</a:t>
            </a:r>
          </a:p>
          <a:p>
            <a:r>
              <a:rPr lang="es-MX" sz="2400" dirty="0" smtClean="0">
                <a:latin typeface="Kristen ITC" pitchFamily="66" charset="0"/>
              </a:rPr>
              <a:t>      c         </a:t>
            </a:r>
            <a:r>
              <a:rPr lang="es-MX" sz="2400" dirty="0" err="1" smtClean="0">
                <a:solidFill>
                  <a:srgbClr val="C00000"/>
                </a:solidFill>
                <a:latin typeface="Kristen ITC" pitchFamily="66" charset="0"/>
              </a:rPr>
              <a:t>ac</a:t>
            </a:r>
            <a:endParaRPr lang="es-MX" sz="2400" dirty="0" smtClean="0">
              <a:solidFill>
                <a:srgbClr val="C00000"/>
              </a:solidFill>
              <a:latin typeface="Kristen ITC" pitchFamily="66" charset="0"/>
            </a:endParaRPr>
          </a:p>
          <a:p>
            <a:endParaRPr lang="es-MX" sz="2400" dirty="0" smtClean="0">
              <a:latin typeface="Kristen ITC" pitchFamily="66" charset="0"/>
            </a:endParaRPr>
          </a:p>
          <a:p>
            <a:r>
              <a:rPr lang="es-MX" sz="2400" dirty="0" smtClean="0">
                <a:latin typeface="Kristen ITC" pitchFamily="66" charset="0"/>
              </a:rPr>
              <a:t>       </a:t>
            </a:r>
            <a:r>
              <a:rPr lang="es-MX" sz="2400" dirty="0" err="1" smtClean="0">
                <a:solidFill>
                  <a:srgbClr val="C00000"/>
                </a:solidFill>
                <a:latin typeface="Kristen ITC" pitchFamily="66" charset="0"/>
              </a:rPr>
              <a:t>bc</a:t>
            </a:r>
            <a:r>
              <a:rPr lang="es-MX" sz="2400" dirty="0" smtClean="0">
                <a:solidFill>
                  <a:srgbClr val="C00000"/>
                </a:solidFill>
                <a:latin typeface="Kristen ITC" pitchFamily="66" charset="0"/>
              </a:rPr>
              <a:t>      ab           </a:t>
            </a:r>
            <a:r>
              <a:rPr lang="es-MX" sz="2400" dirty="0" err="1" smtClean="0">
                <a:solidFill>
                  <a:srgbClr val="C00000"/>
                </a:solidFill>
                <a:latin typeface="Kristen ITC" pitchFamily="66" charset="0"/>
              </a:rPr>
              <a:t>bc</a:t>
            </a:r>
            <a:endParaRPr lang="es-MX" sz="2400" dirty="0" smtClean="0">
              <a:solidFill>
                <a:srgbClr val="C00000"/>
              </a:solidFill>
              <a:latin typeface="Kristen ITC" pitchFamily="66" charset="0"/>
            </a:endParaRPr>
          </a:p>
          <a:p>
            <a:endParaRPr lang="es-MX" sz="2400" dirty="0" smtClean="0">
              <a:latin typeface="Kristen ITC" pitchFamily="66" charset="0"/>
            </a:endParaRPr>
          </a:p>
          <a:p>
            <a:endParaRPr lang="es-MX" sz="2400" dirty="0" smtClean="0">
              <a:latin typeface="Kristen ITC" pitchFamily="66" charset="0"/>
            </a:endParaRPr>
          </a:p>
          <a:p>
            <a:r>
              <a:rPr lang="es-MX" sz="2400" dirty="0" smtClean="0">
                <a:latin typeface="Kristen ITC" pitchFamily="66" charset="0"/>
              </a:rPr>
              <a:t>         c      </a:t>
            </a:r>
            <a:r>
              <a:rPr lang="es-MX" sz="2400" dirty="0" err="1" smtClean="0">
                <a:solidFill>
                  <a:srgbClr val="C00000"/>
                </a:solidFill>
                <a:latin typeface="Kristen ITC" pitchFamily="66" charset="0"/>
              </a:rPr>
              <a:t>ac</a:t>
            </a:r>
            <a:endParaRPr lang="es-MX" sz="2400" dirty="0" smtClean="0">
              <a:solidFill>
                <a:srgbClr val="C00000"/>
              </a:solidFill>
              <a:latin typeface="Kristen ITC" pitchFamily="66" charset="0"/>
            </a:endParaRPr>
          </a:p>
          <a:p>
            <a:endParaRPr lang="es-MX" sz="2400" dirty="0" smtClean="0">
              <a:latin typeface="Kristen ITC" pitchFamily="66" charset="0"/>
            </a:endParaRPr>
          </a:p>
          <a:p>
            <a:r>
              <a:rPr lang="es-MX" sz="2400" dirty="0" smtClean="0">
                <a:latin typeface="Kristen ITC" pitchFamily="66" charset="0"/>
              </a:rPr>
              <a:t>         b       </a:t>
            </a:r>
            <a:r>
              <a:rPr lang="es-MX" sz="2400" dirty="0" smtClean="0">
                <a:solidFill>
                  <a:srgbClr val="C00000"/>
                </a:solidFill>
                <a:latin typeface="Kristen ITC" pitchFamily="66" charset="0"/>
              </a:rPr>
              <a:t>ab</a:t>
            </a:r>
            <a:endParaRPr lang="es-MX" sz="2400" dirty="0">
              <a:solidFill>
                <a:srgbClr val="C00000"/>
              </a:solidFill>
              <a:latin typeface="Kristen ITC" pitchFamily="66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357158" y="2571744"/>
            <a:ext cx="5093061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400" dirty="0" smtClean="0">
                <a:latin typeface="Kristen ITC" pitchFamily="66" charset="0"/>
              </a:rPr>
              <a:t> </a:t>
            </a:r>
            <a:r>
              <a:rPr lang="es-MX" sz="3200" dirty="0" smtClean="0">
                <a:latin typeface="Kristen ITC" pitchFamily="66" charset="0"/>
              </a:rPr>
              <a:t>Tiene </a:t>
            </a:r>
            <a:r>
              <a:rPr lang="es-MX" sz="3200" b="1" dirty="0" smtClean="0">
                <a:solidFill>
                  <a:srgbClr val="002060"/>
                </a:solidFill>
                <a:latin typeface="Kristen ITC" pitchFamily="66" charset="0"/>
              </a:rPr>
              <a:t>6 caras  ;</a:t>
            </a:r>
          </a:p>
          <a:p>
            <a:r>
              <a:rPr lang="es-MX" sz="3200" b="1" dirty="0" smtClean="0">
                <a:solidFill>
                  <a:srgbClr val="002060"/>
                </a:solidFill>
                <a:latin typeface="Kristen ITC" pitchFamily="66" charset="0"/>
              </a:rPr>
              <a:t> </a:t>
            </a:r>
            <a:r>
              <a:rPr lang="es-MX" sz="3200" dirty="0" smtClean="0">
                <a:latin typeface="Kristen ITC" pitchFamily="66" charset="0"/>
              </a:rPr>
              <a:t>2 ,tienen área </a:t>
            </a:r>
            <a:r>
              <a:rPr lang="es-MX" sz="3200" dirty="0" err="1" smtClean="0">
                <a:solidFill>
                  <a:srgbClr val="C00000"/>
                </a:solidFill>
                <a:latin typeface="Kristen ITC" pitchFamily="66" charset="0"/>
              </a:rPr>
              <a:t>ac</a:t>
            </a:r>
            <a:endParaRPr lang="es-MX" sz="3200" dirty="0" smtClean="0">
              <a:solidFill>
                <a:srgbClr val="C00000"/>
              </a:solidFill>
              <a:latin typeface="Kristen ITC" pitchFamily="66" charset="0"/>
            </a:endParaRPr>
          </a:p>
          <a:p>
            <a:r>
              <a:rPr lang="es-MX" sz="3200" dirty="0" smtClean="0">
                <a:latin typeface="Kristen ITC" pitchFamily="66" charset="0"/>
              </a:rPr>
              <a:t> otras 2 tienen área </a:t>
            </a:r>
            <a:r>
              <a:rPr lang="es-MX" sz="3200" dirty="0" smtClean="0">
                <a:solidFill>
                  <a:srgbClr val="C00000"/>
                </a:solidFill>
                <a:latin typeface="Kristen ITC" pitchFamily="66" charset="0"/>
              </a:rPr>
              <a:t>ab</a:t>
            </a:r>
          </a:p>
          <a:p>
            <a:r>
              <a:rPr lang="es-MX" sz="3200" dirty="0" smtClean="0">
                <a:latin typeface="Kristen ITC" pitchFamily="66" charset="0"/>
              </a:rPr>
              <a:t> y otras 2 tienen área  </a:t>
            </a:r>
            <a:r>
              <a:rPr lang="es-MX" sz="3200" dirty="0" err="1" smtClean="0">
                <a:solidFill>
                  <a:srgbClr val="C00000"/>
                </a:solidFill>
                <a:latin typeface="Kristen ITC" pitchFamily="66" charset="0"/>
              </a:rPr>
              <a:t>bc</a:t>
            </a:r>
            <a:endParaRPr lang="es-MX" sz="3200" dirty="0" smtClean="0">
              <a:solidFill>
                <a:srgbClr val="C00000"/>
              </a:solidFill>
              <a:latin typeface="Kristen ITC" pitchFamily="66" charset="0"/>
            </a:endParaRPr>
          </a:p>
          <a:p>
            <a:endParaRPr lang="es-MX" sz="2400" dirty="0" smtClean="0">
              <a:latin typeface="Kristen ITC" pitchFamily="66" charset="0"/>
            </a:endParaRPr>
          </a:p>
          <a:p>
            <a:r>
              <a:rPr lang="es-MX" sz="2400" dirty="0" smtClean="0">
                <a:latin typeface="Kristen ITC" pitchFamily="66" charset="0"/>
              </a:rPr>
              <a:t>ÁREA total =</a:t>
            </a:r>
          </a:p>
          <a:p>
            <a:r>
              <a:rPr lang="es-MX" sz="2400" dirty="0" smtClean="0">
                <a:solidFill>
                  <a:srgbClr val="C00000"/>
                </a:solidFill>
                <a:latin typeface="Kristen ITC" pitchFamily="66" charset="0"/>
              </a:rPr>
              <a:t>  </a:t>
            </a:r>
            <a:r>
              <a:rPr lang="es-MX" sz="4000" dirty="0" smtClean="0">
                <a:solidFill>
                  <a:srgbClr val="C00000"/>
                </a:solidFill>
                <a:latin typeface="Kristen ITC" pitchFamily="66" charset="0"/>
              </a:rPr>
              <a:t>2ab + 2 </a:t>
            </a:r>
            <a:r>
              <a:rPr lang="es-MX" sz="4000" dirty="0" err="1" smtClean="0">
                <a:solidFill>
                  <a:srgbClr val="C00000"/>
                </a:solidFill>
                <a:latin typeface="Kristen ITC" pitchFamily="66" charset="0"/>
              </a:rPr>
              <a:t>ac</a:t>
            </a:r>
            <a:r>
              <a:rPr lang="es-MX" sz="4000" dirty="0" smtClean="0">
                <a:solidFill>
                  <a:srgbClr val="C00000"/>
                </a:solidFill>
                <a:latin typeface="Kristen ITC" pitchFamily="66" charset="0"/>
              </a:rPr>
              <a:t> + 2 </a:t>
            </a:r>
            <a:r>
              <a:rPr lang="es-MX" sz="4000" dirty="0" err="1" smtClean="0">
                <a:solidFill>
                  <a:srgbClr val="C00000"/>
                </a:solidFill>
                <a:latin typeface="Kristen ITC" pitchFamily="66" charset="0"/>
              </a:rPr>
              <a:t>bc</a:t>
            </a:r>
            <a:endParaRPr lang="es-MX" sz="4000" dirty="0" smtClean="0">
              <a:solidFill>
                <a:srgbClr val="C00000"/>
              </a:solidFill>
              <a:latin typeface="Kristen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785786" y="642918"/>
            <a:ext cx="800105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 smtClean="0">
                <a:latin typeface="Kristen ITC" pitchFamily="66" charset="0"/>
              </a:rPr>
              <a:t>CALCULAR EL </a:t>
            </a:r>
            <a:r>
              <a:rPr lang="es-MX" sz="2800" b="1" dirty="0" smtClean="0">
                <a:solidFill>
                  <a:srgbClr val="00B050"/>
                </a:solidFill>
                <a:latin typeface="Kristen ITC" pitchFamily="66" charset="0"/>
              </a:rPr>
              <a:t>ÁREA TOTAL </a:t>
            </a:r>
            <a:r>
              <a:rPr lang="es-MX" sz="2800" dirty="0" smtClean="0">
                <a:latin typeface="Kristen ITC" pitchFamily="66" charset="0"/>
              </a:rPr>
              <a:t>DE UN MUEBLE EN FORMA DE </a:t>
            </a:r>
            <a:r>
              <a:rPr lang="es-MX" sz="2800" b="1" dirty="0" smtClean="0">
                <a:solidFill>
                  <a:srgbClr val="FF0000"/>
                </a:solidFill>
                <a:latin typeface="Kristen ITC" pitchFamily="66" charset="0"/>
              </a:rPr>
              <a:t>PARALELEPÍPEDO</a:t>
            </a:r>
          </a:p>
          <a:p>
            <a:endParaRPr lang="es-MX" sz="2800" b="1" dirty="0" smtClean="0">
              <a:solidFill>
                <a:srgbClr val="FF0000"/>
              </a:solidFill>
              <a:latin typeface="Kristen ITC" pitchFamily="66" charset="0"/>
            </a:endParaRPr>
          </a:p>
          <a:p>
            <a:r>
              <a:rPr lang="es-MX" sz="2800" b="1" dirty="0" smtClean="0">
                <a:solidFill>
                  <a:srgbClr val="002060"/>
                </a:solidFill>
                <a:latin typeface="Kristen ITC" pitchFamily="66" charset="0"/>
              </a:rPr>
              <a:t>At = 2</a:t>
            </a:r>
            <a:r>
              <a:rPr lang="es-MX" sz="2800" b="1" dirty="0" smtClean="0">
                <a:solidFill>
                  <a:srgbClr val="002060"/>
                </a:solidFill>
                <a:latin typeface="Lucida Sans Unicode"/>
                <a:cs typeface="Lucida Sans Unicode"/>
              </a:rPr>
              <a:t>•</a:t>
            </a:r>
            <a:r>
              <a:rPr lang="es-MX" sz="2800" b="1" dirty="0" smtClean="0">
                <a:solidFill>
                  <a:srgbClr val="002060"/>
                </a:solidFill>
                <a:latin typeface="Kristen ITC" pitchFamily="66" charset="0"/>
              </a:rPr>
              <a:t>40</a:t>
            </a:r>
            <a:r>
              <a:rPr lang="es-MX" sz="2800" b="1" dirty="0" smtClean="0">
                <a:solidFill>
                  <a:srgbClr val="002060"/>
                </a:solidFill>
                <a:latin typeface="Lucida Sans Unicode"/>
                <a:cs typeface="Lucida Sans Unicode"/>
              </a:rPr>
              <a:t>•</a:t>
            </a:r>
            <a:r>
              <a:rPr lang="es-MX" sz="2800" b="1" dirty="0" smtClean="0">
                <a:solidFill>
                  <a:srgbClr val="002060"/>
                </a:solidFill>
                <a:latin typeface="Kristen ITC" pitchFamily="66" charset="0"/>
              </a:rPr>
              <a:t>80 + 2</a:t>
            </a:r>
            <a:r>
              <a:rPr lang="es-MX" sz="2800" b="1" dirty="0" smtClean="0">
                <a:solidFill>
                  <a:srgbClr val="002060"/>
                </a:solidFill>
                <a:latin typeface="Lucida Sans Unicode"/>
                <a:cs typeface="Lucida Sans Unicode"/>
              </a:rPr>
              <a:t>•</a:t>
            </a:r>
            <a:r>
              <a:rPr lang="es-MX" sz="2800" b="1" dirty="0" smtClean="0">
                <a:solidFill>
                  <a:srgbClr val="002060"/>
                </a:solidFill>
                <a:latin typeface="Kristen ITC" pitchFamily="66" charset="0"/>
              </a:rPr>
              <a:t>80</a:t>
            </a:r>
            <a:r>
              <a:rPr lang="es-MX" sz="2800" b="1" dirty="0" smtClean="0">
                <a:solidFill>
                  <a:srgbClr val="002060"/>
                </a:solidFill>
                <a:latin typeface="Lucida Sans Unicode"/>
                <a:cs typeface="Lucida Sans Unicode"/>
              </a:rPr>
              <a:t>•</a:t>
            </a:r>
            <a:r>
              <a:rPr lang="es-MX" sz="2800" b="1" dirty="0" smtClean="0">
                <a:solidFill>
                  <a:srgbClr val="002060"/>
                </a:solidFill>
                <a:latin typeface="Kristen ITC" pitchFamily="66" charset="0"/>
              </a:rPr>
              <a:t>100 + 2</a:t>
            </a:r>
            <a:r>
              <a:rPr lang="es-MX" sz="2800" b="1" dirty="0" smtClean="0">
                <a:solidFill>
                  <a:srgbClr val="002060"/>
                </a:solidFill>
                <a:latin typeface="Lucida Sans Unicode"/>
                <a:cs typeface="Lucida Sans Unicode"/>
              </a:rPr>
              <a:t>•</a:t>
            </a:r>
            <a:r>
              <a:rPr lang="es-MX" sz="2800" b="1" dirty="0" smtClean="0">
                <a:solidFill>
                  <a:srgbClr val="002060"/>
                </a:solidFill>
                <a:latin typeface="Kristen ITC" pitchFamily="66" charset="0"/>
              </a:rPr>
              <a:t>40</a:t>
            </a:r>
            <a:r>
              <a:rPr lang="es-MX" sz="2800" b="1" dirty="0" smtClean="0">
                <a:solidFill>
                  <a:srgbClr val="002060"/>
                </a:solidFill>
                <a:latin typeface="Lucida Sans Unicode"/>
                <a:cs typeface="Lucida Sans Unicode"/>
              </a:rPr>
              <a:t>•1</a:t>
            </a:r>
            <a:r>
              <a:rPr lang="es-MX" sz="2800" b="1" dirty="0" smtClean="0">
                <a:solidFill>
                  <a:srgbClr val="002060"/>
                </a:solidFill>
                <a:latin typeface="Kristen ITC" pitchFamily="66" charset="0"/>
              </a:rPr>
              <a:t>00</a:t>
            </a:r>
          </a:p>
          <a:p>
            <a:r>
              <a:rPr lang="es-MX" sz="2800" b="1" dirty="0" smtClean="0">
                <a:solidFill>
                  <a:srgbClr val="002060"/>
                </a:solidFill>
                <a:latin typeface="Kristen ITC" pitchFamily="66" charset="0"/>
              </a:rPr>
              <a:t>At = 6.400 +  16.000 + 8.000</a:t>
            </a:r>
          </a:p>
          <a:p>
            <a:r>
              <a:rPr lang="es-MX" sz="2800" b="1" dirty="0" smtClean="0">
                <a:solidFill>
                  <a:srgbClr val="002060"/>
                </a:solidFill>
                <a:latin typeface="Kristen ITC" pitchFamily="66" charset="0"/>
              </a:rPr>
              <a:t>      </a:t>
            </a:r>
          </a:p>
          <a:p>
            <a:r>
              <a:rPr lang="es-MX" sz="2800" b="1" dirty="0" smtClean="0">
                <a:solidFill>
                  <a:srgbClr val="002060"/>
                </a:solidFill>
                <a:latin typeface="Kristen ITC" pitchFamily="66" charset="0"/>
              </a:rPr>
              <a:t>  At = 34.400 cm</a:t>
            </a:r>
            <a:r>
              <a:rPr lang="es-MX" sz="2800" b="1" dirty="0" smtClean="0">
                <a:solidFill>
                  <a:srgbClr val="002060"/>
                </a:solidFill>
                <a:latin typeface="Lucida Sans Unicode"/>
                <a:cs typeface="Lucida Sans Unicode"/>
              </a:rPr>
              <a:t>²</a:t>
            </a:r>
            <a:r>
              <a:rPr lang="es-MX" sz="2800" b="1" dirty="0" smtClean="0">
                <a:solidFill>
                  <a:srgbClr val="002060"/>
                </a:solidFill>
                <a:latin typeface="Kristen ITC" pitchFamily="66" charset="0"/>
              </a:rPr>
              <a:t> </a:t>
            </a:r>
            <a:endParaRPr lang="es-MX" sz="2800" b="1" dirty="0">
              <a:solidFill>
                <a:srgbClr val="002060"/>
              </a:solidFill>
              <a:latin typeface="Kristen ITC" pitchFamily="66" charset="0"/>
            </a:endParaRPr>
          </a:p>
        </p:txBody>
      </p:sp>
      <p:pic>
        <p:nvPicPr>
          <p:cNvPr id="38914" name="Picture 2" descr="https://encrypted-tbn0.google.com/images?q=tbn:ANd9GcQdS39b6R3QI1o5c7QElVzKK2_YhbcPYMIieVTVUb2r6i4dhYvqs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14942" y="3429000"/>
            <a:ext cx="3130587" cy="2647956"/>
          </a:xfrm>
          <a:prstGeom prst="rect">
            <a:avLst/>
          </a:prstGeom>
          <a:noFill/>
        </p:spPr>
      </p:pic>
      <p:sp>
        <p:nvSpPr>
          <p:cNvPr id="4" name="3 CuadroTexto"/>
          <p:cNvSpPr txBox="1"/>
          <p:nvPr/>
        </p:nvSpPr>
        <p:spPr>
          <a:xfrm>
            <a:off x="4214810" y="3500438"/>
            <a:ext cx="514353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                       </a:t>
            </a:r>
            <a:r>
              <a:rPr lang="es-MX" sz="2800" dirty="0" smtClean="0">
                <a:latin typeface="Kristen ITC" pitchFamily="66" charset="0"/>
              </a:rPr>
              <a:t>100 CM</a:t>
            </a:r>
          </a:p>
          <a:p>
            <a:endParaRPr lang="es-MX" sz="2800" dirty="0" smtClean="0">
              <a:latin typeface="Kristen ITC" pitchFamily="66" charset="0"/>
            </a:endParaRPr>
          </a:p>
          <a:p>
            <a:r>
              <a:rPr lang="es-MX" sz="2800" dirty="0" smtClean="0">
                <a:latin typeface="Kristen ITC" pitchFamily="66" charset="0"/>
              </a:rPr>
              <a:t>80 CM</a:t>
            </a:r>
          </a:p>
          <a:p>
            <a:endParaRPr lang="es-MX" sz="2800" dirty="0" smtClean="0">
              <a:latin typeface="Kristen ITC" pitchFamily="66" charset="0"/>
            </a:endParaRPr>
          </a:p>
          <a:p>
            <a:r>
              <a:rPr lang="es-MX" sz="2800" dirty="0" smtClean="0">
                <a:latin typeface="Kristen ITC" pitchFamily="66" charset="0"/>
              </a:rPr>
              <a:t>       40 CM</a:t>
            </a:r>
            <a:endParaRPr lang="es-MX" sz="2800" dirty="0">
              <a:latin typeface="Kristen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785786" y="1000108"/>
            <a:ext cx="492922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dirty="0" smtClean="0">
                <a:latin typeface="Kristen ITC" pitchFamily="66" charset="0"/>
              </a:rPr>
              <a:t>TE PIDEN CALCULAR EL </a:t>
            </a:r>
            <a:r>
              <a:rPr lang="es-MX" sz="3200" dirty="0" smtClean="0">
                <a:solidFill>
                  <a:srgbClr val="C00000"/>
                </a:solidFill>
                <a:latin typeface="Kristen ITC" pitchFamily="66" charset="0"/>
              </a:rPr>
              <a:t>ÁREA TOTAL DE UNA CAJA </a:t>
            </a:r>
            <a:r>
              <a:rPr lang="es-MX" sz="3200" dirty="0" smtClean="0">
                <a:latin typeface="Kristen ITC" pitchFamily="66" charset="0"/>
              </a:rPr>
              <a:t>CONOCES EL </a:t>
            </a:r>
            <a:r>
              <a:rPr lang="es-MX" sz="3200" b="1" dirty="0" smtClean="0">
                <a:solidFill>
                  <a:srgbClr val="00B050"/>
                </a:solidFill>
                <a:latin typeface="Kristen ITC" pitchFamily="66" charset="0"/>
              </a:rPr>
              <a:t>VOLUMEN</a:t>
            </a:r>
            <a:r>
              <a:rPr lang="es-MX" sz="3200" dirty="0" smtClean="0">
                <a:latin typeface="Kristen ITC" pitchFamily="66" charset="0"/>
              </a:rPr>
              <a:t>  </a:t>
            </a:r>
            <a:r>
              <a:rPr lang="es-MX" sz="3200" dirty="0" smtClean="0">
                <a:solidFill>
                  <a:srgbClr val="0070C0"/>
                </a:solidFill>
                <a:latin typeface="Kristen ITC" pitchFamily="66" charset="0"/>
              </a:rPr>
              <a:t>24 M</a:t>
            </a:r>
            <a:r>
              <a:rPr lang="es-MX" sz="3200" dirty="0" smtClean="0">
                <a:solidFill>
                  <a:srgbClr val="0070C0"/>
                </a:solidFill>
                <a:latin typeface="Lucida Sans Unicode"/>
                <a:cs typeface="Lucida Sans Unicode"/>
              </a:rPr>
              <a:t>³</a:t>
            </a:r>
            <a:r>
              <a:rPr lang="es-MX" sz="3200" dirty="0" smtClean="0">
                <a:solidFill>
                  <a:srgbClr val="0070C0"/>
                </a:solidFill>
                <a:latin typeface="Kristen ITC" pitchFamily="66" charset="0"/>
              </a:rPr>
              <a:t> </a:t>
            </a:r>
            <a:r>
              <a:rPr lang="es-MX" sz="3200" dirty="0" smtClean="0">
                <a:latin typeface="Kristen ITC" pitchFamily="66" charset="0"/>
              </a:rPr>
              <a:t>,  EL </a:t>
            </a:r>
            <a:r>
              <a:rPr lang="es-MX" sz="3200" b="1" dirty="0" smtClean="0">
                <a:solidFill>
                  <a:srgbClr val="0070C0"/>
                </a:solidFill>
                <a:latin typeface="Kristen ITC" pitchFamily="66" charset="0"/>
              </a:rPr>
              <a:t>LARGO</a:t>
            </a:r>
            <a:r>
              <a:rPr lang="es-MX" sz="3200" dirty="0" smtClean="0">
                <a:latin typeface="Kristen ITC" pitchFamily="66" charset="0"/>
              </a:rPr>
              <a:t>  </a:t>
            </a:r>
            <a:r>
              <a:rPr lang="es-MX" sz="3200" dirty="0" smtClean="0">
                <a:solidFill>
                  <a:srgbClr val="0070C0"/>
                </a:solidFill>
                <a:latin typeface="Kristen ITC" pitchFamily="66" charset="0"/>
              </a:rPr>
              <a:t>6 M</a:t>
            </a:r>
            <a:r>
              <a:rPr lang="es-MX" sz="3200" dirty="0" smtClean="0">
                <a:latin typeface="Kristen ITC" pitchFamily="66" charset="0"/>
              </a:rPr>
              <a:t> Y EL </a:t>
            </a:r>
            <a:r>
              <a:rPr lang="es-MX" sz="3200" dirty="0" smtClean="0">
                <a:solidFill>
                  <a:srgbClr val="FF0000"/>
                </a:solidFill>
                <a:latin typeface="Kristen ITC" pitchFamily="66" charset="0"/>
              </a:rPr>
              <a:t>ANCHO  </a:t>
            </a:r>
            <a:r>
              <a:rPr lang="es-MX" sz="3200" dirty="0" smtClean="0">
                <a:solidFill>
                  <a:srgbClr val="0070C0"/>
                </a:solidFill>
                <a:latin typeface="Kristen ITC" pitchFamily="66" charset="0"/>
              </a:rPr>
              <a:t>2 M</a:t>
            </a:r>
          </a:p>
          <a:p>
            <a:r>
              <a:rPr lang="es-MX" sz="3200" dirty="0" smtClean="0">
                <a:latin typeface="Kristen ITC" pitchFamily="66" charset="0"/>
              </a:rPr>
              <a:t>¿ Cómo resolverlo?</a:t>
            </a:r>
            <a:endParaRPr lang="es-MX" sz="3200" dirty="0">
              <a:latin typeface="Kristen ITC" pitchFamily="66" charset="0"/>
            </a:endParaRPr>
          </a:p>
        </p:txBody>
      </p:sp>
      <p:pic>
        <p:nvPicPr>
          <p:cNvPr id="37892" name="Picture 4" descr="https://encrypted-tbn0.google.com/images?q=tbn:ANd9GcTp2Du1mJMFFdEMSfvYbqUR1ZvzZheaLwYzssKdPoeaNwnzfpd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72264" y="1785926"/>
            <a:ext cx="1847850" cy="2466975"/>
          </a:xfrm>
          <a:prstGeom prst="rect">
            <a:avLst/>
          </a:prstGeom>
          <a:noFill/>
        </p:spPr>
      </p:pic>
      <p:sp>
        <p:nvSpPr>
          <p:cNvPr id="5" name="4 Flecha derecha"/>
          <p:cNvSpPr/>
          <p:nvPr/>
        </p:nvSpPr>
        <p:spPr>
          <a:xfrm>
            <a:off x="6357950" y="5357826"/>
            <a:ext cx="1643074" cy="4286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214414" y="1000108"/>
            <a:ext cx="7143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dirty="0" smtClean="0">
                <a:latin typeface="Kristen ITC" pitchFamily="66" charset="0"/>
              </a:rPr>
              <a:t>PARA CALCULAR EL </a:t>
            </a:r>
            <a:r>
              <a:rPr lang="es-MX" sz="3200" b="1" dirty="0" smtClean="0">
                <a:solidFill>
                  <a:srgbClr val="C00000"/>
                </a:solidFill>
                <a:latin typeface="Kristen ITC" pitchFamily="66" charset="0"/>
              </a:rPr>
              <a:t>ÁREA  TOTAL</a:t>
            </a:r>
            <a:r>
              <a:rPr lang="es-MX" sz="3200" dirty="0" smtClean="0">
                <a:latin typeface="Kristen ITC" pitchFamily="66" charset="0"/>
              </a:rPr>
              <a:t> NECESITAS CONOCER EL VALOR DE LAS TRES DIMENCIONES</a:t>
            </a:r>
          </a:p>
          <a:p>
            <a:r>
              <a:rPr lang="es-MX" sz="3200" b="1" dirty="0" smtClean="0">
                <a:solidFill>
                  <a:srgbClr val="002060"/>
                </a:solidFill>
                <a:latin typeface="Kristen ITC" pitchFamily="66" charset="0"/>
              </a:rPr>
              <a:t>LARGO, ANCHO, ALTO</a:t>
            </a:r>
          </a:p>
          <a:p>
            <a:endParaRPr lang="es-MX" sz="3200" b="1" dirty="0" smtClean="0">
              <a:solidFill>
                <a:srgbClr val="002060"/>
              </a:solidFill>
              <a:latin typeface="Kristen ITC" pitchFamily="66" charset="0"/>
            </a:endParaRPr>
          </a:p>
          <a:p>
            <a:r>
              <a:rPr lang="es-MX" sz="3200" b="1" dirty="0" smtClean="0">
                <a:latin typeface="Kristen ITC" pitchFamily="66" charset="0"/>
              </a:rPr>
              <a:t>NO CONOCES  EL  </a:t>
            </a:r>
            <a:r>
              <a:rPr lang="es-MX" sz="3200" b="1" dirty="0" smtClean="0">
                <a:solidFill>
                  <a:srgbClr val="C00000"/>
                </a:solidFill>
                <a:latin typeface="Kristen ITC" pitchFamily="66" charset="0"/>
              </a:rPr>
              <a:t>ALTO, </a:t>
            </a:r>
            <a:r>
              <a:rPr lang="es-MX" sz="3200" b="1" dirty="0" smtClean="0">
                <a:latin typeface="Kristen ITC" pitchFamily="66" charset="0"/>
              </a:rPr>
              <a:t>PERO</a:t>
            </a:r>
          </a:p>
          <a:p>
            <a:r>
              <a:rPr lang="es-MX" sz="3200" b="1" dirty="0" smtClean="0">
                <a:latin typeface="Kristen ITC" pitchFamily="66" charset="0"/>
              </a:rPr>
              <a:t>CONOCES  EL </a:t>
            </a:r>
            <a:r>
              <a:rPr lang="es-MX" sz="3200" b="1" dirty="0" smtClean="0">
                <a:solidFill>
                  <a:srgbClr val="C00000"/>
                </a:solidFill>
                <a:latin typeface="Kristen ITC" pitchFamily="66" charset="0"/>
              </a:rPr>
              <a:t>VOLUMEN</a:t>
            </a:r>
            <a:endParaRPr lang="es-MX" sz="3200" b="1" dirty="0">
              <a:solidFill>
                <a:srgbClr val="C00000"/>
              </a:solidFill>
              <a:latin typeface="Kristen ITC" pitchFamily="66" charset="0"/>
            </a:endParaRPr>
          </a:p>
        </p:txBody>
      </p:sp>
      <p:sp>
        <p:nvSpPr>
          <p:cNvPr id="3" name="2 Flecha derecha"/>
          <p:cNvSpPr/>
          <p:nvPr/>
        </p:nvSpPr>
        <p:spPr>
          <a:xfrm>
            <a:off x="6572264" y="6000768"/>
            <a:ext cx="1143008" cy="5000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500034" y="714356"/>
            <a:ext cx="742955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b="1" dirty="0" smtClean="0">
                <a:solidFill>
                  <a:srgbClr val="C00000"/>
                </a:solidFill>
                <a:latin typeface="Kristen ITC" pitchFamily="66" charset="0"/>
              </a:rPr>
              <a:t>Calcular el ancho</a:t>
            </a:r>
          </a:p>
          <a:p>
            <a:endParaRPr lang="es-MX" sz="3600" b="1" dirty="0" smtClean="0">
              <a:solidFill>
                <a:srgbClr val="C00000"/>
              </a:solidFill>
              <a:latin typeface="Kristen ITC" pitchFamily="66" charset="0"/>
            </a:endParaRPr>
          </a:p>
          <a:p>
            <a:r>
              <a:rPr lang="es-MX" sz="3600" b="1" dirty="0" smtClean="0">
                <a:solidFill>
                  <a:srgbClr val="C00000"/>
                </a:solidFill>
                <a:latin typeface="Kristen ITC" pitchFamily="66" charset="0"/>
              </a:rPr>
              <a:t>a</a:t>
            </a:r>
            <a:r>
              <a:rPr lang="es-MX" sz="3600" b="1" dirty="0" smtClean="0">
                <a:solidFill>
                  <a:srgbClr val="C00000"/>
                </a:solidFill>
                <a:latin typeface="Lucida Sans Unicode"/>
                <a:cs typeface="Lucida Sans Unicode"/>
              </a:rPr>
              <a:t>•</a:t>
            </a:r>
            <a:r>
              <a:rPr lang="es-MX" sz="3600" b="1" dirty="0" smtClean="0">
                <a:solidFill>
                  <a:srgbClr val="C00000"/>
                </a:solidFill>
                <a:latin typeface="Kristen ITC" pitchFamily="66" charset="0"/>
              </a:rPr>
              <a:t> b</a:t>
            </a:r>
            <a:r>
              <a:rPr lang="es-MX" sz="3600" b="1" dirty="0" smtClean="0">
                <a:solidFill>
                  <a:srgbClr val="C00000"/>
                </a:solidFill>
                <a:latin typeface="Lucida Sans Unicode"/>
                <a:cs typeface="Lucida Sans Unicode"/>
              </a:rPr>
              <a:t>•</a:t>
            </a:r>
            <a:r>
              <a:rPr lang="es-MX" sz="3600" b="1" dirty="0" smtClean="0">
                <a:solidFill>
                  <a:srgbClr val="C00000"/>
                </a:solidFill>
                <a:latin typeface="Kristen ITC" pitchFamily="66" charset="0"/>
              </a:rPr>
              <a:t> c = V</a:t>
            </a:r>
          </a:p>
          <a:p>
            <a:endParaRPr lang="es-MX" sz="3600" b="1" dirty="0" smtClean="0">
              <a:solidFill>
                <a:srgbClr val="C00000"/>
              </a:solidFill>
              <a:latin typeface="Kristen ITC" pitchFamily="66" charset="0"/>
            </a:endParaRPr>
          </a:p>
          <a:p>
            <a:r>
              <a:rPr lang="es-MX" sz="3600" b="1" dirty="0" smtClean="0">
                <a:solidFill>
                  <a:srgbClr val="C00000"/>
                </a:solidFill>
                <a:latin typeface="Kristen ITC" pitchFamily="66" charset="0"/>
              </a:rPr>
              <a:t>a</a:t>
            </a:r>
            <a:r>
              <a:rPr lang="es-MX" sz="3600" b="1" dirty="0" smtClean="0">
                <a:solidFill>
                  <a:srgbClr val="C00000"/>
                </a:solidFill>
                <a:latin typeface="Lucida Sans Unicode"/>
                <a:cs typeface="Lucida Sans Unicode"/>
              </a:rPr>
              <a:t>•</a:t>
            </a:r>
            <a:r>
              <a:rPr lang="es-MX" sz="3600" b="1" dirty="0" smtClean="0">
                <a:solidFill>
                  <a:srgbClr val="C00000"/>
                </a:solidFill>
                <a:latin typeface="Kristen ITC" pitchFamily="66" charset="0"/>
              </a:rPr>
              <a:t> 6</a:t>
            </a:r>
            <a:r>
              <a:rPr lang="es-MX" sz="3600" b="1" dirty="0" smtClean="0">
                <a:solidFill>
                  <a:srgbClr val="C00000"/>
                </a:solidFill>
                <a:latin typeface="Lucida Sans Unicode"/>
                <a:cs typeface="Lucida Sans Unicode"/>
              </a:rPr>
              <a:t>•</a:t>
            </a:r>
            <a:r>
              <a:rPr lang="es-MX" sz="3600" b="1" dirty="0" smtClean="0">
                <a:solidFill>
                  <a:srgbClr val="C00000"/>
                </a:solidFill>
                <a:latin typeface="Kristen ITC" pitchFamily="66" charset="0"/>
              </a:rPr>
              <a:t> 2 = 24</a:t>
            </a:r>
          </a:p>
          <a:p>
            <a:r>
              <a:rPr lang="es-MX" sz="3600" b="1" dirty="0" smtClean="0">
                <a:solidFill>
                  <a:srgbClr val="C00000"/>
                </a:solidFill>
                <a:latin typeface="Kristen ITC" pitchFamily="66" charset="0"/>
              </a:rPr>
              <a:t>          </a:t>
            </a:r>
          </a:p>
          <a:p>
            <a:r>
              <a:rPr lang="es-MX" sz="3600" b="1" dirty="0" smtClean="0">
                <a:solidFill>
                  <a:srgbClr val="C00000"/>
                </a:solidFill>
                <a:latin typeface="Kristen ITC" pitchFamily="66" charset="0"/>
              </a:rPr>
              <a:t> a = 2</a:t>
            </a:r>
          </a:p>
          <a:p>
            <a:endParaRPr lang="es-MX" sz="3600" b="1" dirty="0" smtClean="0">
              <a:solidFill>
                <a:srgbClr val="C00000"/>
              </a:solidFill>
              <a:latin typeface="Kristen ITC" pitchFamily="66" charset="0"/>
            </a:endParaRPr>
          </a:p>
          <a:p>
            <a:endParaRPr lang="es-MX" dirty="0"/>
          </a:p>
        </p:txBody>
      </p:sp>
      <p:sp>
        <p:nvSpPr>
          <p:cNvPr id="3" name="2 CuadroTexto"/>
          <p:cNvSpPr txBox="1"/>
          <p:nvPr/>
        </p:nvSpPr>
        <p:spPr>
          <a:xfrm>
            <a:off x="3929058" y="1857364"/>
            <a:ext cx="5000628" cy="353943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MX" sz="2800" dirty="0" smtClean="0">
                <a:latin typeface="Kristen ITC" pitchFamily="66" charset="0"/>
              </a:rPr>
              <a:t>ÁREA TOTAL=</a:t>
            </a:r>
          </a:p>
          <a:p>
            <a:endParaRPr lang="es-MX" sz="2800" dirty="0" smtClean="0">
              <a:latin typeface="Kristen ITC" pitchFamily="66" charset="0"/>
            </a:endParaRPr>
          </a:p>
          <a:p>
            <a:r>
              <a:rPr lang="es-MX" sz="2800" dirty="0" smtClean="0">
                <a:solidFill>
                  <a:srgbClr val="C00000"/>
                </a:solidFill>
                <a:latin typeface="Kristen ITC" pitchFamily="66" charset="0"/>
              </a:rPr>
              <a:t>= 2ab + 2 </a:t>
            </a:r>
            <a:r>
              <a:rPr lang="es-MX" sz="2800" dirty="0" err="1" smtClean="0">
                <a:solidFill>
                  <a:srgbClr val="C00000"/>
                </a:solidFill>
                <a:latin typeface="Kristen ITC" pitchFamily="66" charset="0"/>
              </a:rPr>
              <a:t>ac</a:t>
            </a:r>
            <a:r>
              <a:rPr lang="es-MX" sz="2800" dirty="0" smtClean="0">
                <a:solidFill>
                  <a:srgbClr val="C00000"/>
                </a:solidFill>
                <a:latin typeface="Kristen ITC" pitchFamily="66" charset="0"/>
              </a:rPr>
              <a:t> + 2 </a:t>
            </a:r>
            <a:r>
              <a:rPr lang="es-MX" sz="2800" dirty="0" err="1" smtClean="0">
                <a:solidFill>
                  <a:srgbClr val="C00000"/>
                </a:solidFill>
                <a:latin typeface="Kristen ITC" pitchFamily="66" charset="0"/>
              </a:rPr>
              <a:t>bc</a:t>
            </a:r>
            <a:r>
              <a:rPr lang="es-MX" sz="2800" dirty="0" smtClean="0">
                <a:solidFill>
                  <a:srgbClr val="C00000"/>
                </a:solidFill>
                <a:latin typeface="Kristen ITC" pitchFamily="66" charset="0"/>
              </a:rPr>
              <a:t> =</a:t>
            </a:r>
          </a:p>
          <a:p>
            <a:endParaRPr lang="es-MX" sz="2800" dirty="0" smtClean="0">
              <a:solidFill>
                <a:srgbClr val="C00000"/>
              </a:solidFill>
              <a:latin typeface="Kristen ITC" pitchFamily="66" charset="0"/>
            </a:endParaRPr>
          </a:p>
          <a:p>
            <a:r>
              <a:rPr lang="es-MX" sz="2800" b="1" dirty="0" smtClean="0">
                <a:solidFill>
                  <a:srgbClr val="002060"/>
                </a:solidFill>
                <a:latin typeface="Kristen ITC" pitchFamily="66" charset="0"/>
              </a:rPr>
              <a:t>= </a:t>
            </a:r>
            <a:r>
              <a:rPr lang="es-MX" sz="2800" b="1" dirty="0" smtClean="0">
                <a:solidFill>
                  <a:srgbClr val="C00000"/>
                </a:solidFill>
                <a:latin typeface="Kristen ITC" pitchFamily="66" charset="0"/>
              </a:rPr>
              <a:t>2</a:t>
            </a:r>
            <a:r>
              <a:rPr lang="es-MX" sz="2800" b="1" dirty="0" smtClean="0">
                <a:solidFill>
                  <a:srgbClr val="002060"/>
                </a:solidFill>
                <a:latin typeface="Lucida Sans Unicode"/>
                <a:cs typeface="Lucida Sans Unicode"/>
              </a:rPr>
              <a:t>•</a:t>
            </a:r>
            <a:r>
              <a:rPr lang="es-MX" sz="2800" b="1" dirty="0" smtClean="0">
                <a:solidFill>
                  <a:srgbClr val="002060"/>
                </a:solidFill>
                <a:latin typeface="Kristen ITC" pitchFamily="66" charset="0"/>
              </a:rPr>
              <a:t>2</a:t>
            </a:r>
            <a:r>
              <a:rPr lang="es-MX" sz="2800" b="1" dirty="0" smtClean="0">
                <a:solidFill>
                  <a:srgbClr val="002060"/>
                </a:solidFill>
                <a:latin typeface="Lucida Sans Unicode"/>
                <a:cs typeface="Lucida Sans Unicode"/>
              </a:rPr>
              <a:t>•</a:t>
            </a:r>
            <a:r>
              <a:rPr lang="es-MX" sz="2800" b="1" dirty="0" smtClean="0">
                <a:solidFill>
                  <a:srgbClr val="002060"/>
                </a:solidFill>
                <a:latin typeface="Kristen ITC" pitchFamily="66" charset="0"/>
              </a:rPr>
              <a:t>6+ </a:t>
            </a:r>
            <a:r>
              <a:rPr lang="es-MX" sz="2800" b="1" dirty="0" smtClean="0">
                <a:solidFill>
                  <a:srgbClr val="C00000"/>
                </a:solidFill>
                <a:latin typeface="Kristen ITC" pitchFamily="66" charset="0"/>
              </a:rPr>
              <a:t>2</a:t>
            </a:r>
            <a:r>
              <a:rPr lang="es-MX" sz="2800" b="1" dirty="0" smtClean="0">
                <a:solidFill>
                  <a:srgbClr val="002060"/>
                </a:solidFill>
                <a:latin typeface="Lucida Sans Unicode"/>
                <a:cs typeface="Lucida Sans Unicode"/>
              </a:rPr>
              <a:t>•</a:t>
            </a:r>
            <a:r>
              <a:rPr lang="es-MX" sz="2800" b="1" dirty="0" smtClean="0">
                <a:solidFill>
                  <a:srgbClr val="002060"/>
                </a:solidFill>
                <a:latin typeface="Kristen ITC" pitchFamily="66" charset="0"/>
              </a:rPr>
              <a:t>2</a:t>
            </a:r>
            <a:r>
              <a:rPr lang="es-MX" sz="2800" b="1" dirty="0" smtClean="0">
                <a:solidFill>
                  <a:srgbClr val="002060"/>
                </a:solidFill>
                <a:latin typeface="Lucida Sans Unicode"/>
                <a:cs typeface="Lucida Sans Unicode"/>
              </a:rPr>
              <a:t>•</a:t>
            </a:r>
            <a:r>
              <a:rPr lang="es-MX" sz="2800" b="1" dirty="0" smtClean="0">
                <a:solidFill>
                  <a:srgbClr val="002060"/>
                </a:solidFill>
                <a:latin typeface="Kristen ITC" pitchFamily="66" charset="0"/>
              </a:rPr>
              <a:t>2 + </a:t>
            </a:r>
            <a:r>
              <a:rPr lang="es-MX" sz="2800" b="1" dirty="0" smtClean="0">
                <a:solidFill>
                  <a:srgbClr val="C00000"/>
                </a:solidFill>
                <a:latin typeface="Kristen ITC" pitchFamily="66" charset="0"/>
              </a:rPr>
              <a:t>2</a:t>
            </a:r>
            <a:r>
              <a:rPr lang="es-MX" sz="2800" b="1" dirty="0" smtClean="0">
                <a:solidFill>
                  <a:srgbClr val="002060"/>
                </a:solidFill>
                <a:latin typeface="Lucida Sans Unicode"/>
                <a:cs typeface="Lucida Sans Unicode"/>
              </a:rPr>
              <a:t>•</a:t>
            </a:r>
            <a:r>
              <a:rPr lang="es-MX" sz="2800" b="1" dirty="0" smtClean="0">
                <a:solidFill>
                  <a:srgbClr val="002060"/>
                </a:solidFill>
                <a:latin typeface="Kristen ITC" pitchFamily="66" charset="0"/>
              </a:rPr>
              <a:t>2</a:t>
            </a:r>
            <a:r>
              <a:rPr lang="es-MX" sz="2800" b="1" dirty="0" smtClean="0">
                <a:solidFill>
                  <a:srgbClr val="002060"/>
                </a:solidFill>
                <a:latin typeface="Lucida Sans Unicode"/>
                <a:cs typeface="Lucida Sans Unicode"/>
              </a:rPr>
              <a:t>•6=</a:t>
            </a:r>
          </a:p>
          <a:p>
            <a:endParaRPr lang="es-MX" sz="2800" b="1" dirty="0" smtClean="0">
              <a:solidFill>
                <a:srgbClr val="002060"/>
              </a:solidFill>
              <a:latin typeface="Lucida Sans Unicode"/>
              <a:cs typeface="Lucida Sans Unicode"/>
            </a:endParaRPr>
          </a:p>
          <a:p>
            <a:r>
              <a:rPr lang="es-MX" sz="2800" b="1" dirty="0" smtClean="0">
                <a:solidFill>
                  <a:srgbClr val="002060"/>
                </a:solidFill>
                <a:latin typeface="Lucida Sans Unicode"/>
                <a:cs typeface="Lucida Sans Unicode"/>
              </a:rPr>
              <a:t> =  </a:t>
            </a:r>
            <a:r>
              <a:rPr lang="es-MX" sz="2800" b="1" dirty="0" smtClean="0">
                <a:solidFill>
                  <a:srgbClr val="002060"/>
                </a:solidFill>
                <a:latin typeface="Kristen ITC" pitchFamily="66" charset="0"/>
                <a:cs typeface="Lucida Sans Unicode"/>
              </a:rPr>
              <a:t>24 + 8 + 24 = 56 cm²</a:t>
            </a:r>
          </a:p>
          <a:p>
            <a:r>
              <a:rPr lang="es-MX" sz="2800" dirty="0" smtClean="0">
                <a:latin typeface="Kristen ITC" pitchFamily="66" charset="0"/>
              </a:rPr>
              <a:t>  </a:t>
            </a:r>
            <a:endParaRPr lang="es-MX" sz="2800" dirty="0">
              <a:latin typeface="Kristen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AutoShape 2" descr="data:image/jpeg;base64,/9j/4AAQSkZJRgABAQAAAQABAAD/2wCEAAkGBggSERQREhATEhATEhUVExUYFhMRFxcUFRQWFBUXFxMXGykqFxovJRIYHy8gLyc1LiwsGh49QTArODI3LikBCQoKBQUFDQUFDSkYEhgpKSkpKSkpKSkpKSkpKSkpKSkpKSkpKSkpKSkpKSkpKSkpKSkpKSkpKSkpKSkpKSkpKf/AABEIAGgAtQMBIgACEQEDEQH/xAAbAAEBAQADAQEAAAAAAAAAAAAABQQBAwYCB//EAD8QAAEDAgQBBwoDBwUBAAAAAAEAAgMEEQUSITEGExUiQVWT0xQ0UVRhdIGUtNQyM3IjQkNSYrLSU3GCkbEW/8QAFAEBAAAAAAAAAAAAAAAAAAAAAP/EABQRAQAAAAAAAAAAAAAAAAAAAAD/2gAMAwEAAhEDEQA/AP3FERAREQEREBFwSpVTxDAHOjhY+pmabObHlswjcSSuIaxw/lJzajTUXCrcLleXwqp4jqGvfytJDlmmj5PkZ6i3JSOj/N5ePP8Agv8AgbvstvkfEnrdJ8nP94gtoonkfEnrdJ8nP94nkfEnrdJ8nP8AeILaKJ5HxJ63SfJz/eJ5HxJ63SfJz/eILaKJ5HxJ63SfJz/eJ5HxJ63SfJz/AHiC2iieR8Set0nyc/3iGk4k9apPk5vvEFtcXCieTcR+t0nyc/3ijuxfiKQ2pZqWpOozimmZADtrP5WQ7XQhgcRrpcEIPZ3C5UnCK6pdJJBLkMkLYy57A5jXGTMdI3OcW2DQPxG/s2VZAREQEREBEUmp4hhD3RRMfUTNNnMjykNO5D5XENYduiXX1GmoQVSpVRxDCHOihY6omabOZHazDuQ+VxDWH+knNqNNQuoYTWza1UxDD/Ahc9jB+qbR8h13GUGw6PWa1NSwRsayNjWMaLNa0BrWj0Bo0AQShhFbPrVTENP8CFz42DT96bR8h136INh0d71KelhjYI42NYxos1rQGtA9AaNAF3Igk8OU80bJA9paXVdU8Xtq188j2H4gg/FVljw3EGTBzmggMlliN7bxSOjcdDtdtx7LLYgIiICIiAi+XFR3cRB5LaWM1LgbZwQyEHY3nIINjoQwOIsdLghBYzFRn8RNk6NLGak6gvDg2AEb3nsQ7XQhgcRrpcEIMAfL53LywOvJNBigF+ox3JkFt87iDd2gGgstY0CwFgNggjN4fdNrVy8uDf8AZNBig9FjHmJkFt87nA3OgFgLIYB8Nl9IgiYZ59Wfppv7JFbUTDPPqz9NN/ZIraAiIgLDjOJCCIyFjpOlG0NaWgudJI2Jou4gDV41JW5ROL/Nh7zSfWQII7n8QTX8po5wz/RgnpmM/wCU/Kte869WUbdHS5p0uI1sbBHHhUrI2izWtkomNA9AaJbAL0CIInPeKdmz97SeMnPeKdmz97SeMraIInPeKdmz97SeMhxvFOzZ+9o/GVtEHjeG8XxIRy2w+Z16uqOktKLE1EhLTeXcXt8FX57xTs2fvaTxlTpaqGS5Y4ODXvYSOpzHFrmn2ggj4LQgic94p2bP3tJ4yc94p2bP3tJ4ytogic94p2bP3tJ4yz1PEuINdGw4fK18zzHGXTUwZn5N8nTcx7i1tonG4aTpsTovRqJj/wCfQe+O+hrEDmCSXWqlMwP8FoMUA9hZcmUW0IeSDc9EA2FljQAABYAWA2sFyFygIiICIiDyddRTzS4jFH+N8VMBrlv0Xki/tAI+KqcOUTI2vy0TaNpcLRtMethq4si6Lfgbm2tl8YZ59Wfppv7JFbQEREBROL/Nh7zSfWQK2onF/mw95pPrIEFtERAREQFwV18uzMWBwzBocW3FwHFwaSOoHI6x/pPoKlvpcVmJ5STyaK+jIjmlcBsXTEWZf+RouLfjN8oCbg3EOEwNlZPVQQvNXVuDZJY4zl8qlAOVzgbdEi/sKs0PEmETvyQ1VPM+xOWOWOR1hucrXE213WqioaeJgjjblaL9ZJJJuSXE3cSTckm5XfZBHfxlw8CWur6QOBIINRCCCNCCM2hWim4hwqRj5I6mCSOIXkc2WN7WCxN3Oa6zRYHf0FULJYIIx414b7QpPmIP81h4kxrDmvw+Z1RC2J1U5zXmRjWFpoqoBweTYjpt1v1j0hensouPj9vQe+O+hrEHLeMuHjoK+kJJsB5RAder99aK/iLCoHZJqqCF9g7LJLHG6xvrlc4aaHX2FUMoXJaEE6g4iwqd2SGqgmdYktjljkNgQCbNcdNR/wBhdB4y4dGhr6QW084hGo3/AHlYACZQgn0/EGFSMfLHUwPijF5Htljc1ml+k4Os34rN/wDa8N9oUnzEH+a2YlitJBl5R9nPuGMF3PeRa4ZG3V9r3NhoNTYarEH4vUbA0kPpdlfO4ewXLYRtvmdqRZhAJDrwWeJ9ZVPY5rmPjpXNc0hzXNdG8ggjcEHdX1iwzC6eEHJmLnEF73Oc97zbdznf+bC+gC2oCIiAonF/mw95pPrIFbUTi/zYe80n1kCC2uLhdFViFNHkzvDTI8MYDu552a1u5O502AJ2F10YjBXPytikbE03L35RI8WtlDGu6I9Jcb2tbLrdoa3zxAhpcA518oJALrC5sOtTqqgr5XkGfkYBawjFpX6XJdK78AubZQ2/Rvm1yjtw/A6SFxe0F0rhZ0ryZJHDexkdqG31yjo3ubXVBBlw7DKWBpbEwMBOZ3WXOsAXPcbl7uiOkSToFqREBERAREQFEx/8+g98d9DWK2onEH59B7476GsQWglwsOIY1SQkNeSZHXyRtaZJHW6wxuttQMx0BIuQsRZi056RNJF/K0skncNuk/VsQ30bmOrTmabtQbcSxmkhIa5xMjgSyNjTJI4DrDG62vYZj0QSLkXUjE8RxQRPlcw0sMYu63JzVD9dmAOLI+rUlxNzo02cbOH4RSQB3JtsXG73Elz3kbF8jrl/oFybDQWGi6eIsMlnpZoGZc0kbmjNfKb9TrA6fA/7IOrAqbCgHSU8jZiTlkmEgne5zd2ukuds18t7DMbAXVgKPg2HVjZJppmxxulETRHG90rWtiDwDncxl78odMultzfSwgIiICIiAp2O4Y6eLkxIY/2kb8wa15HJyNlbYO0vdjdwRa+iopZB5ej4NqI3GQYhOZSMrpXxUj5C24OUvdDcN0/CLDrtfVbeY8U7Sn7qk8FW0QROZMU7Sn7qk8JOZMU7Sn7qk8JW0QROZMU7Sn7qk8JOZMU7Sn7qk8JW1w8XBF7XG43CDy9E2ole6NmKVGdu7XU9PGSAbEtD4BmbfS4uNR6Qt3MmKdpT91SeEsnD/CtRBOZn1HLHknRi7ZsxzPY8ue6Sd4v0NmtaLk6bAemQROZMU7Sn7qk8JOZMU7Sn7qk8JW0QROZMU7Sn7qk8JdNRwrVyOjdJiFQ7knl7bMpWG5jfEek2K46Mrh7L3XoUQYsPwejhB5Nli43e4kue8jYvkdcvI2FzoNBYaLZlXKICIiAiIgIiICIiAiIgIiICIiAiIgIiICIiAiIgIiICIiAiIgIiICIiD//Z"/>
          <p:cNvSpPr>
            <a:spLocks noChangeAspect="1" noChangeArrowheads="1"/>
          </p:cNvSpPr>
          <p:nvPr/>
        </p:nvSpPr>
        <p:spPr bwMode="auto">
          <a:xfrm>
            <a:off x="63500" y="-485775"/>
            <a:ext cx="1724025" cy="990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25604" name="AutoShape 4" descr="data:image/jpeg;base64,/9j/4AAQSkZJRgABAQAAAQABAAD/2wCEAAkGBggSERQREhATEhATEhUVExUYFhMRFxcUFRQWFBUXFxMXGykqFxovJRIYHy8gLyc1LiwsGh49QTArODI3LikBCQoKBQUFDQUFDSkYEhgpKSkpKSkpKSkpKSkpKSkpKSkpKSkpKSkpKSkpKSkpKSkpKSkpKSkpKSkpKSkpKSkpKf/AABEIAGgAtQMBIgACEQEDEQH/xAAbAAEBAQADAQEAAAAAAAAAAAAABQQBAwYCB//EAD8QAAEDAgQBBwoDBwUBAAAAAAEAAgMEEQUSITEGExUiQVWT0xQ0UVRhdIGUtNQyM3IjQkNSYrLSU3GCkbEW/8QAFAEBAAAAAAAAAAAAAAAAAAAAAP/EABQRAQAAAAAAAAAAAAAAAAAAAAD/2gAMAwEAAhEDEQA/AP3FERAREQEREBFwSpVTxDAHOjhY+pmabObHlswjcSSuIaxw/lJzajTUXCrcLleXwqp4jqGvfytJDlmmj5PkZ6i3JSOj/N5ePP8Agv8AgbvstvkfEnrdJ8nP94gtoonkfEnrdJ8nP94nkfEnrdJ8nP8AeILaKJ5HxJ63SfJz/eJ5HxJ63SfJz/eILaKJ5HxJ63SfJz/eJ5HxJ63SfJz/AHiC2iieR8Set0nyc/3iGk4k9apPk5vvEFtcXCieTcR+t0nyc/3ijuxfiKQ2pZqWpOozimmZADtrP5WQ7XQhgcRrpcEIPZ3C5UnCK6pdJJBLkMkLYy57A5jXGTMdI3OcW2DQPxG/s2VZAREQEREBEUmp4hhD3RRMfUTNNnMjykNO5D5XENYduiXX1GmoQVSpVRxDCHOihY6omabOZHazDuQ+VxDWH+knNqNNQuoYTWza1UxDD/Ahc9jB+qbR8h13GUGw6PWa1NSwRsayNjWMaLNa0BrWj0Bo0AQShhFbPrVTENP8CFz42DT96bR8h136INh0d71KelhjYI42NYxos1rQGtA9AaNAF3Igk8OU80bJA9paXVdU8Xtq188j2H4gg/FVljw3EGTBzmggMlliN7bxSOjcdDtdtx7LLYgIiICIiAi+XFR3cRB5LaWM1LgbZwQyEHY3nIINjoQwOIsdLghBYzFRn8RNk6NLGak6gvDg2AEb3nsQ7XQhgcRrpcEIMAfL53LywOvJNBigF+ox3JkFt87iDd2gGgstY0CwFgNggjN4fdNrVy8uDf8AZNBig9FjHmJkFt87nA3OgFgLIYB8Nl9IgiYZ59Wfppv7JFbUTDPPqz9NN/ZIraAiIgLDjOJCCIyFjpOlG0NaWgudJI2Jou4gDV41JW5ROL/Nh7zSfWQII7n8QTX8po5wz/RgnpmM/wCU/Kte869WUbdHS5p0uI1sbBHHhUrI2izWtkomNA9AaJbAL0CIInPeKdmz97SeMnPeKdmz97SeMraIInPeKdmz97SeMhxvFOzZ+9o/GVtEHjeG8XxIRy2w+Z16uqOktKLE1EhLTeXcXt8FX57xTs2fvaTxlTpaqGS5Y4ODXvYSOpzHFrmn2ggj4LQgic94p2bP3tJ4yc94p2bP3tJ4ytogic94p2bP3tJ4yz1PEuINdGw4fK18zzHGXTUwZn5N8nTcx7i1tonG4aTpsTovRqJj/wCfQe+O+hrEDmCSXWqlMwP8FoMUA9hZcmUW0IeSDc9EA2FljQAABYAWA2sFyFygIiICIiDyddRTzS4jFH+N8VMBrlv0Xki/tAI+KqcOUTI2vy0TaNpcLRtMethq4si6Lfgbm2tl8YZ59Wfppv7JFbQEREBROL/Nh7zSfWQK2onF/mw95pPrIEFtERAREQFwV18uzMWBwzBocW3FwHFwaSOoHI6x/pPoKlvpcVmJ5STyaK+jIjmlcBsXTEWZf+RouLfjN8oCbg3EOEwNlZPVQQvNXVuDZJY4zl8qlAOVzgbdEi/sKs0PEmETvyQ1VPM+xOWOWOR1hucrXE213WqioaeJgjjblaL9ZJJJuSXE3cSTckm5XfZBHfxlw8CWur6QOBIINRCCCNCCM2hWim4hwqRj5I6mCSOIXkc2WN7WCxN3Oa6zRYHf0FULJYIIx414b7QpPmIP81h4kxrDmvw+Z1RC2J1U5zXmRjWFpoqoBweTYjpt1v1j0hensouPj9vQe+O+hrEHLeMuHjoK+kJJsB5RAder99aK/iLCoHZJqqCF9g7LJLHG6xvrlc4aaHX2FUMoXJaEE6g4iwqd2SGqgmdYktjljkNgQCbNcdNR/wBhdB4y4dGhr6QW084hGo3/AHlYACZQgn0/EGFSMfLHUwPijF5Htljc1ml+k4Os34rN/wDa8N9oUnzEH+a2YlitJBl5R9nPuGMF3PeRa4ZG3V9r3NhoNTYarEH4vUbA0kPpdlfO4ewXLYRtvmdqRZhAJDrwWeJ9ZVPY5rmPjpXNc0hzXNdG8ggjcEHdX1iwzC6eEHJmLnEF73Oc97zbdznf+bC+gC2oCIiAonF/mw95pPrIFbUTi/zYe80n1kCC2uLhdFViFNHkzvDTI8MYDu552a1u5O502AJ2F10YjBXPytikbE03L35RI8WtlDGu6I9Jcb2tbLrdoa3zxAhpcA518oJALrC5sOtTqqgr5XkGfkYBawjFpX6XJdK78AubZQ2/Rvm1yjtw/A6SFxe0F0rhZ0ryZJHDexkdqG31yjo3ubXVBBlw7DKWBpbEwMBOZ3WXOsAXPcbl7uiOkSToFqREBERAREQFEx/8+g98d9DWK2onEH59B7476GsQWglwsOIY1SQkNeSZHXyRtaZJHW6wxuttQMx0BIuQsRZi056RNJF/K0skncNuk/VsQ30bmOrTmabtQbcSxmkhIa5xMjgSyNjTJI4DrDG62vYZj0QSLkXUjE8RxQRPlcw0sMYu63JzVD9dmAOLI+rUlxNzo02cbOH4RSQB3JtsXG73Elz3kbF8jrl/oFybDQWGi6eIsMlnpZoGZc0kbmjNfKb9TrA6fA/7IOrAqbCgHSU8jZiTlkmEgne5zd2ukuds18t7DMbAXVgKPg2HVjZJppmxxulETRHG90rWtiDwDncxl78odMultzfSwgIiICIiAp2O4Y6eLkxIY/2kb8wa15HJyNlbYO0vdjdwRa+iopZB5ej4NqI3GQYhOZSMrpXxUj5C24OUvdDcN0/CLDrtfVbeY8U7Sn7qk8FW0QROZMU7Sn7qk8JOZMU7Sn7qk8JW0QROZMU7Sn7qk8JOZMU7Sn7qk8JW1w8XBF7XG43CDy9E2ole6NmKVGdu7XU9PGSAbEtD4BmbfS4uNR6Qt3MmKdpT91SeEsnD/CtRBOZn1HLHknRi7ZsxzPY8ue6Sd4v0NmtaLk6bAemQROZMU7Sn7qk8JOZMU7Sn7qk8JW0QROZMU7Sn7qk8JdNRwrVyOjdJiFQ7knl7bMpWG5jfEek2K46Mrh7L3XoUQYsPwejhB5Nli43e4kue8jYvkdcvI2FzoNBYaLZlXKICIiAiIgIiICIiAiIgIiICIiAiIgIiICIiAiIgIiICIiAiIgIiICIiD//Z"/>
          <p:cNvSpPr>
            <a:spLocks noChangeAspect="1" noChangeArrowheads="1"/>
          </p:cNvSpPr>
          <p:nvPr/>
        </p:nvSpPr>
        <p:spPr bwMode="auto">
          <a:xfrm>
            <a:off x="63500" y="-485775"/>
            <a:ext cx="1724025" cy="990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25606" name="AutoShape 6" descr="data:image/jpeg;base64,/9j/4AAQSkZJRgABAQAAAQABAAD/2wCEAAkGBggSERQREhATEhATEhUVExUYFhMRFxcUFRQWFBUXFxMXGykqFxovJRIYHy8gLyc1LiwsGh49QTArODI3LikBCQoKBQUFDQUFDSkYEhgpKSkpKSkpKSkpKSkpKSkpKSkpKSkpKSkpKSkpKSkpKSkpKSkpKSkpKSkpKSkpKSkpKf/AABEIAGgAtQMBIgACEQEDEQH/xAAbAAEBAQADAQEAAAAAAAAAAAAABQQBAwYCB//EAD8QAAEDAgQBBwoDBwUBAAAAAAEAAgMEEQUSITEGExUiQVWT0xQ0UVRhdIGUtNQyM3IjQkNSYrLSU3GCkbEW/8QAFAEBAAAAAAAAAAAAAAAAAAAAAP/EABQRAQAAAAAAAAAAAAAAAAAAAAD/2gAMAwEAAhEDEQA/AP3FERAREQEREBFwSpVTxDAHOjhY+pmabObHlswjcSSuIaxw/lJzajTUXCrcLleXwqp4jqGvfytJDlmmj5PkZ6i3JSOj/N5ePP8Agv8AgbvstvkfEnrdJ8nP94gtoonkfEnrdJ8nP94nkfEnrdJ8nP8AeILaKJ5HxJ63SfJz/eJ5HxJ63SfJz/eILaKJ5HxJ63SfJz/eJ5HxJ63SfJz/AHiC2iieR8Set0nyc/3iGk4k9apPk5vvEFtcXCieTcR+t0nyc/3ijuxfiKQ2pZqWpOozimmZADtrP5WQ7XQhgcRrpcEIPZ3C5UnCK6pdJJBLkMkLYy57A5jXGTMdI3OcW2DQPxG/s2VZAREQEREBEUmp4hhD3RRMfUTNNnMjykNO5D5XENYduiXX1GmoQVSpVRxDCHOihY6omabOZHazDuQ+VxDWH+knNqNNQuoYTWza1UxDD/Ahc9jB+qbR8h13GUGw6PWa1NSwRsayNjWMaLNa0BrWj0Bo0AQShhFbPrVTENP8CFz42DT96bR8h136INh0d71KelhjYI42NYxos1rQGtA9AaNAF3Igk8OU80bJA9paXVdU8Xtq188j2H4gg/FVljw3EGTBzmggMlliN7bxSOjcdDtdtx7LLYgIiICIiAi+XFR3cRB5LaWM1LgbZwQyEHY3nIINjoQwOIsdLghBYzFRn8RNk6NLGak6gvDg2AEb3nsQ7XQhgcRrpcEIMAfL53LywOvJNBigF+ox3JkFt87iDd2gGgstY0CwFgNggjN4fdNrVy8uDf8AZNBig9FjHmJkFt87nA3OgFgLIYB8Nl9IgiYZ59Wfppv7JFbUTDPPqz9NN/ZIraAiIgLDjOJCCIyFjpOlG0NaWgudJI2Jou4gDV41JW5ROL/Nh7zSfWQII7n8QTX8po5wz/RgnpmM/wCU/Kte869WUbdHS5p0uI1sbBHHhUrI2izWtkomNA9AaJbAL0CIInPeKdmz97SeMnPeKdmz97SeMraIInPeKdmz97SeMhxvFOzZ+9o/GVtEHjeG8XxIRy2w+Z16uqOktKLE1EhLTeXcXt8FX57xTs2fvaTxlTpaqGS5Y4ODXvYSOpzHFrmn2ggj4LQgic94p2bP3tJ4yc94p2bP3tJ4ytogic94p2bP3tJ4yz1PEuINdGw4fK18zzHGXTUwZn5N8nTcx7i1tonG4aTpsTovRqJj/wCfQe+O+hrEDmCSXWqlMwP8FoMUA9hZcmUW0IeSDc9EA2FljQAABYAWA2sFyFygIiICIiDyddRTzS4jFH+N8VMBrlv0Xki/tAI+KqcOUTI2vy0TaNpcLRtMethq4si6Lfgbm2tl8YZ59Wfppv7JFbQEREBROL/Nh7zSfWQK2onF/mw95pPrIEFtERAREQFwV18uzMWBwzBocW3FwHFwaSOoHI6x/pPoKlvpcVmJ5STyaK+jIjmlcBsXTEWZf+RouLfjN8oCbg3EOEwNlZPVQQvNXVuDZJY4zl8qlAOVzgbdEi/sKs0PEmETvyQ1VPM+xOWOWOR1hucrXE213WqioaeJgjjblaL9ZJJJuSXE3cSTckm5XfZBHfxlw8CWur6QOBIINRCCCNCCM2hWim4hwqRj5I6mCSOIXkc2WN7WCxN3Oa6zRYHf0FULJYIIx414b7QpPmIP81h4kxrDmvw+Z1RC2J1U5zXmRjWFpoqoBweTYjpt1v1j0hensouPj9vQe+O+hrEHLeMuHjoK+kJJsB5RAder99aK/iLCoHZJqqCF9g7LJLHG6xvrlc4aaHX2FUMoXJaEE6g4iwqd2SGqgmdYktjljkNgQCbNcdNR/wBhdB4y4dGhr6QW084hGo3/AHlYACZQgn0/EGFSMfLHUwPijF5Htljc1ml+k4Os34rN/wDa8N9oUnzEH+a2YlitJBl5R9nPuGMF3PeRa4ZG3V9r3NhoNTYarEH4vUbA0kPpdlfO4ewXLYRtvmdqRZhAJDrwWeJ9ZVPY5rmPjpXNc0hzXNdG8ggjcEHdX1iwzC6eEHJmLnEF73Oc97zbdznf+bC+gC2oCIiAonF/mw95pPrIFbUTi/zYe80n1kCC2uLhdFViFNHkzvDTI8MYDu552a1u5O502AJ2F10YjBXPytikbE03L35RI8WtlDGu6I9Jcb2tbLrdoa3zxAhpcA518oJALrC5sOtTqqgr5XkGfkYBawjFpX6XJdK78AubZQ2/Rvm1yjtw/A6SFxe0F0rhZ0ryZJHDexkdqG31yjo3ubXVBBlw7DKWBpbEwMBOZ3WXOsAXPcbl7uiOkSToFqREBERAREQFEx/8+g98d9DWK2onEH59B7476GsQWglwsOIY1SQkNeSZHXyRtaZJHW6wxuttQMx0BIuQsRZi056RNJF/K0skncNuk/VsQ30bmOrTmabtQbcSxmkhIa5xMjgSyNjTJI4DrDG62vYZj0QSLkXUjE8RxQRPlcw0sMYu63JzVD9dmAOLI+rUlxNzo02cbOH4RSQB3JtsXG73Elz3kbF8jrl/oFybDQWGi6eIsMlnpZoGZc0kbmjNfKb9TrA6fA/7IOrAqbCgHSU8jZiTlkmEgne5zd2ukuds18t7DMbAXVgKPg2HVjZJppmxxulETRHG90rWtiDwDncxl78odMultzfSwgIiICIiAp2O4Y6eLkxIY/2kb8wa15HJyNlbYO0vdjdwRa+iopZB5ej4NqI3GQYhOZSMrpXxUj5C24OUvdDcN0/CLDrtfVbeY8U7Sn7qk8FW0QROZMU7Sn7qk8JOZMU7Sn7qk8JW0QROZMU7Sn7qk8JOZMU7Sn7qk8JW1w8XBF7XG43CDy9E2ole6NmKVGdu7XU9PGSAbEtD4BmbfS4uNR6Qt3MmKdpT91SeEsnD/CtRBOZn1HLHknRi7ZsxzPY8ue6Sd4v0NmtaLk6bAemQROZMU7Sn7qk8JOZMU7Sn7qk8JW0QROZMU7Sn7qk8JdNRwrVyOjdJiFQ7knl7bMpWG5jfEek2K46Mrh7L3XoUQYsPwejhB5Nli43e4kue8jYvkdcvI2FzoNBYaLZlXKICIiAiIgIiICIiAiIgIiICIiAiIgIiICIiAiIgIiICIiAiIgIiICIiD//Z"/>
          <p:cNvSpPr>
            <a:spLocks noChangeAspect="1" noChangeArrowheads="1"/>
          </p:cNvSpPr>
          <p:nvPr/>
        </p:nvSpPr>
        <p:spPr bwMode="auto">
          <a:xfrm>
            <a:off x="63500" y="-485775"/>
            <a:ext cx="1724025" cy="990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5" name="4 CuadroTexto"/>
          <p:cNvSpPr txBox="1"/>
          <p:nvPr/>
        </p:nvSpPr>
        <p:spPr>
          <a:xfrm>
            <a:off x="857224" y="1142984"/>
            <a:ext cx="7286676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 smtClean="0">
                <a:latin typeface="Kristen ITC" pitchFamily="66" charset="0"/>
              </a:rPr>
              <a:t>Paralelepípedo recto rectangular</a:t>
            </a:r>
            <a:r>
              <a:rPr lang="es-MX" sz="2800" dirty="0" smtClean="0">
                <a:latin typeface="Kristen ITC" pitchFamily="66" charset="0"/>
              </a:rPr>
              <a:t> (Prisma)</a:t>
            </a:r>
            <a:br>
              <a:rPr lang="es-MX" sz="2800" dirty="0" smtClean="0">
                <a:latin typeface="Kristen ITC" pitchFamily="66" charset="0"/>
              </a:rPr>
            </a:br>
            <a:endParaRPr lang="es-MX" sz="2800" dirty="0" smtClean="0">
              <a:latin typeface="Kristen ITC" pitchFamily="66" charset="0"/>
            </a:endParaRPr>
          </a:p>
          <a:p>
            <a:r>
              <a:rPr lang="es-MX" sz="2800" dirty="0" smtClean="0">
                <a:latin typeface="Kristen ITC" pitchFamily="66" charset="0"/>
              </a:rPr>
              <a:t/>
            </a:r>
            <a:br>
              <a:rPr lang="es-MX" sz="2800" dirty="0" smtClean="0">
                <a:latin typeface="Kristen ITC" pitchFamily="66" charset="0"/>
              </a:rPr>
            </a:br>
            <a:r>
              <a:rPr lang="es-MX" sz="2800" dirty="0" smtClean="0">
                <a:latin typeface="Kristen ITC" pitchFamily="66" charset="0"/>
              </a:rPr>
              <a:t>Si </a:t>
            </a:r>
            <a:r>
              <a:rPr lang="es-MX" sz="4000" dirty="0" smtClean="0">
                <a:latin typeface="Kristen ITC" pitchFamily="66" charset="0"/>
              </a:rPr>
              <a:t>a, b </a:t>
            </a:r>
            <a:r>
              <a:rPr lang="es-MX" sz="2800" dirty="0" smtClean="0">
                <a:latin typeface="Kristen ITC" pitchFamily="66" charset="0"/>
              </a:rPr>
              <a:t>y </a:t>
            </a:r>
            <a:r>
              <a:rPr lang="es-MX" sz="4000" dirty="0" smtClean="0">
                <a:latin typeface="Kristen ITC" pitchFamily="66" charset="0"/>
              </a:rPr>
              <a:t>c</a:t>
            </a:r>
            <a:r>
              <a:rPr lang="es-MX" sz="2800" dirty="0" smtClean="0">
                <a:latin typeface="Kristen ITC" pitchFamily="66" charset="0"/>
              </a:rPr>
              <a:t> son los </a:t>
            </a:r>
          </a:p>
          <a:p>
            <a:r>
              <a:rPr lang="es-MX" sz="2800" dirty="0" smtClean="0">
                <a:latin typeface="Kristen ITC" pitchFamily="66" charset="0"/>
              </a:rPr>
              <a:t>lados de un paralelepípedo, entonces:</a:t>
            </a:r>
            <a:br>
              <a:rPr lang="es-MX" sz="2800" dirty="0" smtClean="0">
                <a:latin typeface="Kristen ITC" pitchFamily="66" charset="0"/>
              </a:rPr>
            </a:br>
            <a:r>
              <a:rPr lang="es-MX" sz="2800" dirty="0" smtClean="0">
                <a:latin typeface="Kristen ITC" pitchFamily="66" charset="0"/>
              </a:rPr>
              <a:t> </a:t>
            </a:r>
            <a:br>
              <a:rPr lang="es-MX" sz="2800" dirty="0" smtClean="0">
                <a:latin typeface="Kristen ITC" pitchFamily="66" charset="0"/>
              </a:rPr>
            </a:br>
            <a:r>
              <a:rPr lang="es-MX" sz="4000" b="1" dirty="0" smtClean="0">
                <a:solidFill>
                  <a:srgbClr val="C00000"/>
                </a:solidFill>
                <a:latin typeface="Kristen ITC" pitchFamily="66" charset="0"/>
              </a:rPr>
              <a:t>Área total = 2ab + 2ac + 2bc</a:t>
            </a:r>
          </a:p>
          <a:p>
            <a:r>
              <a:rPr lang="es-MX" sz="2800" dirty="0" smtClean="0">
                <a:latin typeface="Kristen ITC" pitchFamily="66" charset="0"/>
              </a:rPr>
              <a:t/>
            </a:r>
            <a:br>
              <a:rPr lang="es-MX" sz="2800" dirty="0" smtClean="0">
                <a:latin typeface="Kristen ITC" pitchFamily="66" charset="0"/>
              </a:rPr>
            </a:br>
            <a:r>
              <a:rPr lang="es-MX" sz="4000" b="1" dirty="0" smtClean="0">
                <a:solidFill>
                  <a:srgbClr val="00B050"/>
                </a:solidFill>
                <a:latin typeface="Kristen ITC" pitchFamily="66" charset="0"/>
              </a:rPr>
              <a:t>Volumen = </a:t>
            </a:r>
            <a:r>
              <a:rPr lang="es-MX" sz="4000" b="1" dirty="0" err="1" smtClean="0">
                <a:solidFill>
                  <a:srgbClr val="00B050"/>
                </a:solidFill>
                <a:latin typeface="Kristen ITC" pitchFamily="66" charset="0"/>
              </a:rPr>
              <a:t>a</a:t>
            </a:r>
            <a:r>
              <a:rPr lang="es-MX" sz="4000" b="1" dirty="0" err="1" smtClean="0">
                <a:solidFill>
                  <a:srgbClr val="00B050"/>
                </a:solidFill>
                <a:latin typeface="Lucida Sans Unicode"/>
                <a:cs typeface="Lucida Sans Unicode"/>
              </a:rPr>
              <a:t>•</a:t>
            </a:r>
            <a:r>
              <a:rPr lang="es-MX" sz="4000" b="1" dirty="0" err="1" smtClean="0">
                <a:solidFill>
                  <a:srgbClr val="00B050"/>
                </a:solidFill>
                <a:latin typeface="Kristen ITC" pitchFamily="66" charset="0"/>
              </a:rPr>
              <a:t>b</a:t>
            </a:r>
            <a:r>
              <a:rPr lang="es-MX" sz="4000" b="1" dirty="0" err="1" smtClean="0">
                <a:solidFill>
                  <a:srgbClr val="00B050"/>
                </a:solidFill>
                <a:latin typeface="Lucida Sans Unicode"/>
                <a:cs typeface="Lucida Sans Unicode"/>
              </a:rPr>
              <a:t>•</a:t>
            </a:r>
            <a:r>
              <a:rPr lang="es-MX" sz="4000" b="1" dirty="0" err="1" smtClean="0">
                <a:solidFill>
                  <a:srgbClr val="00B050"/>
                </a:solidFill>
                <a:latin typeface="Kristen ITC" pitchFamily="66" charset="0"/>
              </a:rPr>
              <a:t>c</a:t>
            </a:r>
            <a:endParaRPr lang="es-MX" sz="4000" b="1" dirty="0">
              <a:solidFill>
                <a:srgbClr val="00B050"/>
              </a:solidFill>
              <a:latin typeface="Kristen ITC" pitchFamily="66" charset="0"/>
            </a:endParaRPr>
          </a:p>
        </p:txBody>
      </p:sp>
      <p:pic>
        <p:nvPicPr>
          <p:cNvPr id="7" name="6 Imagen" descr="Dibujo%200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57752" y="1714488"/>
            <a:ext cx="2928958" cy="167737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071506" y="1071546"/>
            <a:ext cx="807249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000" dirty="0" smtClean="0">
                <a:latin typeface="Kristen ITC" pitchFamily="66" charset="0"/>
              </a:rPr>
              <a:t>     </a:t>
            </a:r>
            <a:r>
              <a:rPr lang="es-MX" sz="4000" b="1" dirty="0" smtClean="0">
                <a:solidFill>
                  <a:schemeClr val="accent2">
                    <a:lumMod val="75000"/>
                  </a:schemeClr>
                </a:solidFill>
                <a:latin typeface="Kristen ITC" pitchFamily="66" charset="0"/>
              </a:rPr>
              <a:t>POLIEDROS</a:t>
            </a:r>
          </a:p>
          <a:p>
            <a:endParaRPr lang="es-MX" sz="4000" dirty="0">
              <a:latin typeface="Kristen ITC" pitchFamily="66" charset="0"/>
            </a:endParaRPr>
          </a:p>
          <a:p>
            <a:r>
              <a:rPr lang="es-MX" sz="4000" dirty="0" smtClean="0">
                <a:latin typeface="Kristen ITC" pitchFamily="66" charset="0"/>
              </a:rPr>
              <a:t>      </a:t>
            </a:r>
          </a:p>
          <a:p>
            <a:r>
              <a:rPr lang="es-MX" sz="4000" dirty="0">
                <a:latin typeface="Kristen ITC" pitchFamily="66" charset="0"/>
              </a:rPr>
              <a:t> </a:t>
            </a:r>
            <a:r>
              <a:rPr lang="es-MX" sz="4000" dirty="0" smtClean="0">
                <a:latin typeface="Kristen ITC" pitchFamily="66" charset="0"/>
              </a:rPr>
              <a:t>      </a:t>
            </a:r>
            <a:r>
              <a:rPr lang="es-MX" sz="4000" b="1" dirty="0" smtClean="0">
                <a:solidFill>
                  <a:srgbClr val="002060"/>
                </a:solidFill>
                <a:latin typeface="Kristen ITC" pitchFamily="66" charset="0"/>
              </a:rPr>
              <a:t>PRISMAS</a:t>
            </a:r>
          </a:p>
          <a:p>
            <a:endParaRPr lang="es-MX" sz="4000" dirty="0">
              <a:latin typeface="Kristen ITC" pitchFamily="66" charset="0"/>
            </a:endParaRPr>
          </a:p>
          <a:p>
            <a:endParaRPr lang="es-MX" sz="4000" dirty="0" smtClean="0">
              <a:latin typeface="Kristen ITC" pitchFamily="66" charset="0"/>
            </a:endParaRPr>
          </a:p>
          <a:p>
            <a:r>
              <a:rPr lang="es-MX" sz="4000" b="1" dirty="0" smtClean="0">
                <a:solidFill>
                  <a:srgbClr val="C00000"/>
                </a:solidFill>
                <a:latin typeface="Kristen ITC" pitchFamily="66" charset="0"/>
              </a:rPr>
              <a:t>PARALELEPÍPEDOS</a:t>
            </a:r>
            <a:endParaRPr lang="es-MX" sz="4000" b="1" dirty="0">
              <a:solidFill>
                <a:srgbClr val="C00000"/>
              </a:solidFill>
              <a:latin typeface="Kristen ITC" pitchFamily="66" charset="0"/>
            </a:endParaRPr>
          </a:p>
        </p:txBody>
      </p:sp>
      <p:cxnSp>
        <p:nvCxnSpPr>
          <p:cNvPr id="6" name="5 Conector recto de flecha"/>
          <p:cNvCxnSpPr/>
          <p:nvPr/>
        </p:nvCxnSpPr>
        <p:spPr>
          <a:xfrm rot="5400000">
            <a:off x="2821769" y="2250273"/>
            <a:ext cx="928694" cy="1588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 de flecha"/>
          <p:cNvCxnSpPr/>
          <p:nvPr/>
        </p:nvCxnSpPr>
        <p:spPr>
          <a:xfrm rot="5400000">
            <a:off x="2894001" y="4106867"/>
            <a:ext cx="928694" cy="1588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642910" y="714356"/>
            <a:ext cx="778674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dirty="0" smtClean="0">
                <a:solidFill>
                  <a:srgbClr val="C00000"/>
                </a:solidFill>
                <a:latin typeface="Kristen ITC" pitchFamily="66" charset="0"/>
              </a:rPr>
              <a:t>CUBO  </a:t>
            </a:r>
            <a:r>
              <a:rPr lang="es-ES" sz="3200" dirty="0" smtClean="0">
                <a:solidFill>
                  <a:srgbClr val="C00000"/>
                </a:solidFill>
                <a:latin typeface="Kristen ITC" pitchFamily="66" charset="0"/>
              </a:rPr>
              <a:t>o HEXAEDRO REGULAR</a:t>
            </a:r>
          </a:p>
          <a:p>
            <a:r>
              <a:rPr lang="es-ES" sz="3200" dirty="0" smtClean="0">
                <a:solidFill>
                  <a:srgbClr val="C00000"/>
                </a:solidFill>
                <a:latin typeface="Kristen ITC" pitchFamily="66" charset="0"/>
              </a:rPr>
              <a:t>  </a:t>
            </a:r>
          </a:p>
          <a:p>
            <a:r>
              <a:rPr lang="es-ES" sz="3200" dirty="0" smtClean="0">
                <a:latin typeface="Kristen ITC" pitchFamily="66" charset="0"/>
              </a:rPr>
              <a:t>Poliedro  de 6 caras, que son cuadrados congruentes.  </a:t>
            </a:r>
          </a:p>
          <a:p>
            <a:r>
              <a:rPr lang="es-ES" sz="3200" dirty="0" smtClean="0">
                <a:latin typeface="Kristen ITC" pitchFamily="66" charset="0"/>
              </a:rPr>
              <a:t>Es uno de los sólidos platónicos.</a:t>
            </a:r>
            <a:endParaRPr lang="es-MX" sz="3200" dirty="0" smtClean="0">
              <a:latin typeface="Kristen ITC" pitchFamily="66" charset="0"/>
            </a:endParaRPr>
          </a:p>
        </p:txBody>
      </p:sp>
      <p:pic>
        <p:nvPicPr>
          <p:cNvPr id="3" name="2 Imagen" descr="120px-Kocka_k_funkciam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85852" y="3429000"/>
            <a:ext cx="2643206" cy="26432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642910" y="1142984"/>
            <a:ext cx="6786610" cy="5026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000" dirty="0" smtClean="0">
                <a:latin typeface="Kristen ITC" pitchFamily="66" charset="0"/>
              </a:rPr>
              <a:t>VOLUMEN</a:t>
            </a:r>
          </a:p>
          <a:p>
            <a:endParaRPr lang="es-MX" sz="4000" dirty="0" smtClean="0">
              <a:latin typeface="Kristen ITC" pitchFamily="66" charset="0"/>
            </a:endParaRPr>
          </a:p>
          <a:p>
            <a:r>
              <a:rPr lang="es-MX" sz="4000" dirty="0" smtClean="0">
                <a:latin typeface="Kristen ITC" pitchFamily="66" charset="0"/>
              </a:rPr>
              <a:t> V = </a:t>
            </a:r>
            <a:r>
              <a:rPr lang="es-MX" sz="4000" dirty="0" err="1" smtClean="0">
                <a:latin typeface="Kristen ITC" pitchFamily="66" charset="0"/>
              </a:rPr>
              <a:t>a</a:t>
            </a:r>
            <a:r>
              <a:rPr lang="es-MX" sz="4000" dirty="0" err="1" smtClean="0">
                <a:latin typeface="Lucida Sans Unicode"/>
                <a:cs typeface="Lucida Sans Unicode"/>
              </a:rPr>
              <a:t>•</a:t>
            </a:r>
            <a:r>
              <a:rPr lang="es-MX" sz="4000" dirty="0" err="1" smtClean="0">
                <a:latin typeface="Kristen ITC" pitchFamily="66" charset="0"/>
              </a:rPr>
              <a:t>a</a:t>
            </a:r>
            <a:r>
              <a:rPr lang="es-MX" sz="4000" dirty="0" err="1" smtClean="0">
                <a:latin typeface="Lucida Sans Unicode"/>
                <a:cs typeface="Lucida Sans Unicode"/>
              </a:rPr>
              <a:t>•</a:t>
            </a:r>
            <a:r>
              <a:rPr lang="es-MX" sz="4000" dirty="0" err="1" smtClean="0">
                <a:latin typeface="Kristen ITC" pitchFamily="66" charset="0"/>
              </a:rPr>
              <a:t>a</a:t>
            </a:r>
            <a:r>
              <a:rPr lang="es-MX" sz="4000" dirty="0" smtClean="0">
                <a:latin typeface="Kristen ITC" pitchFamily="66" charset="0"/>
              </a:rPr>
              <a:t> = a</a:t>
            </a:r>
            <a:r>
              <a:rPr lang="es-MX" sz="4000" dirty="0" smtClean="0">
                <a:latin typeface="Lucida Sans Unicode"/>
                <a:cs typeface="Lucida Sans Unicode"/>
              </a:rPr>
              <a:t>³</a:t>
            </a:r>
          </a:p>
          <a:p>
            <a:endParaRPr lang="es-MX" sz="4000" dirty="0" smtClean="0">
              <a:latin typeface="Lucida Sans Unicode"/>
              <a:cs typeface="Lucida Sans Unicode"/>
            </a:endParaRPr>
          </a:p>
          <a:p>
            <a:r>
              <a:rPr lang="es-MX" sz="4000" dirty="0" smtClean="0">
                <a:latin typeface="Kristen ITC" pitchFamily="66" charset="0"/>
                <a:cs typeface="Lucida Sans Unicode"/>
              </a:rPr>
              <a:t>Calcular el</a:t>
            </a:r>
          </a:p>
          <a:p>
            <a:r>
              <a:rPr lang="es-MX" sz="4000" dirty="0" smtClean="0">
                <a:latin typeface="Kristen ITC" pitchFamily="66" charset="0"/>
                <a:cs typeface="Lucida Sans Unicode"/>
              </a:rPr>
              <a:t> volumen si a= 7 m</a:t>
            </a:r>
          </a:p>
          <a:p>
            <a:r>
              <a:rPr lang="es-MX" sz="4000" dirty="0" smtClean="0">
                <a:latin typeface="Kristen ITC" pitchFamily="66" charset="0"/>
                <a:cs typeface="Lucida Sans Unicode"/>
              </a:rPr>
              <a:t>V = 7  = 7</a:t>
            </a:r>
            <a:r>
              <a:rPr lang="es-MX" sz="4000" dirty="0" smtClean="0">
                <a:latin typeface="Lucida Sans Unicode"/>
                <a:cs typeface="Lucida Sans Unicode"/>
              </a:rPr>
              <a:t>•</a:t>
            </a:r>
            <a:r>
              <a:rPr lang="es-MX" sz="4000" dirty="0" smtClean="0">
                <a:latin typeface="Kristen ITC" pitchFamily="66" charset="0"/>
                <a:cs typeface="Lucida Sans Unicode"/>
              </a:rPr>
              <a:t>7</a:t>
            </a:r>
            <a:r>
              <a:rPr lang="es-MX" sz="4000" dirty="0" smtClean="0">
                <a:latin typeface="Lucida Sans Unicode"/>
                <a:cs typeface="Lucida Sans Unicode"/>
              </a:rPr>
              <a:t>•</a:t>
            </a:r>
            <a:r>
              <a:rPr lang="es-MX" sz="4000" dirty="0" smtClean="0">
                <a:latin typeface="Kristen ITC" pitchFamily="66" charset="0"/>
                <a:cs typeface="Lucida Sans Unicode"/>
              </a:rPr>
              <a:t>7 = 343m</a:t>
            </a:r>
            <a:r>
              <a:rPr lang="es-MX" sz="4000" dirty="0" smtClean="0">
                <a:latin typeface="Lucida Sans Unicode"/>
                <a:cs typeface="Lucida Sans Unicode"/>
              </a:rPr>
              <a:t>³</a:t>
            </a:r>
            <a:endParaRPr lang="es-MX" sz="4000" dirty="0" smtClean="0">
              <a:latin typeface="Kristen ITC" pitchFamily="66" charset="0"/>
            </a:endParaRPr>
          </a:p>
          <a:p>
            <a:endParaRPr lang="es-MX" dirty="0" smtClean="0"/>
          </a:p>
          <a:p>
            <a:endParaRPr lang="es-MX" dirty="0"/>
          </a:p>
        </p:txBody>
      </p:sp>
      <p:pic>
        <p:nvPicPr>
          <p:cNvPr id="3" name="2 Imagen" descr="120px-Kocka_k_funkciam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57818" y="1142984"/>
            <a:ext cx="3500462" cy="35004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785786" y="928670"/>
            <a:ext cx="4643470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dirty="0" smtClean="0">
                <a:latin typeface="Kristen ITC" pitchFamily="66" charset="0"/>
              </a:rPr>
              <a:t>Si el volumen de un cubo es   </a:t>
            </a:r>
            <a:r>
              <a:rPr lang="es-MX" sz="3600" dirty="0" smtClean="0">
                <a:solidFill>
                  <a:srgbClr val="002060"/>
                </a:solidFill>
                <a:latin typeface="Kristen ITC" pitchFamily="66" charset="0"/>
              </a:rPr>
              <a:t>8 cm</a:t>
            </a:r>
            <a:r>
              <a:rPr lang="es-MX" sz="3600" dirty="0" smtClean="0">
                <a:solidFill>
                  <a:srgbClr val="002060"/>
                </a:solidFill>
                <a:latin typeface="Lucida Sans Unicode"/>
                <a:cs typeface="Lucida Sans Unicode"/>
              </a:rPr>
              <a:t>³</a:t>
            </a:r>
            <a:endParaRPr lang="es-MX" sz="3600" dirty="0" smtClean="0">
              <a:solidFill>
                <a:srgbClr val="002060"/>
              </a:solidFill>
              <a:latin typeface="Kristen ITC" pitchFamily="66" charset="0"/>
            </a:endParaRPr>
          </a:p>
          <a:p>
            <a:r>
              <a:rPr lang="es-MX" sz="3600" dirty="0" smtClean="0">
                <a:latin typeface="Kristen ITC" pitchFamily="66" charset="0"/>
              </a:rPr>
              <a:t>Calcular la medida de la arista.</a:t>
            </a:r>
          </a:p>
          <a:p>
            <a:r>
              <a:rPr lang="es-MX" sz="3600" dirty="0" smtClean="0">
                <a:latin typeface="Kristen ITC" pitchFamily="66" charset="0"/>
              </a:rPr>
              <a:t>¿Qué número elevado al cubo es 8?   </a:t>
            </a:r>
            <a:r>
              <a:rPr lang="es-MX" sz="4800" dirty="0" smtClean="0">
                <a:solidFill>
                  <a:srgbClr val="C00000"/>
                </a:solidFill>
                <a:latin typeface="Kristen ITC" pitchFamily="66" charset="0"/>
              </a:rPr>
              <a:t>2</a:t>
            </a:r>
          </a:p>
          <a:p>
            <a:r>
              <a:rPr lang="es-MX" sz="3600" dirty="0" smtClean="0">
                <a:latin typeface="Kristen ITC" pitchFamily="66" charset="0"/>
              </a:rPr>
              <a:t> </a:t>
            </a:r>
            <a:r>
              <a:rPr lang="es-MX" sz="5400" dirty="0" smtClean="0">
                <a:latin typeface="Kristen ITC" pitchFamily="66" charset="0"/>
              </a:rPr>
              <a:t>Luego </a:t>
            </a:r>
            <a:r>
              <a:rPr lang="es-MX" sz="5400" dirty="0" smtClean="0">
                <a:solidFill>
                  <a:srgbClr val="C00000"/>
                </a:solidFill>
                <a:latin typeface="Kristen ITC" pitchFamily="66" charset="0"/>
              </a:rPr>
              <a:t>a = 2</a:t>
            </a:r>
            <a:endParaRPr lang="es-MX" sz="5400" dirty="0">
              <a:solidFill>
                <a:srgbClr val="C00000"/>
              </a:solidFill>
              <a:latin typeface="Kristen ITC" pitchFamily="66" charset="0"/>
            </a:endParaRPr>
          </a:p>
        </p:txBody>
      </p:sp>
      <p:pic>
        <p:nvPicPr>
          <p:cNvPr id="3" name="2 Imagen" descr="120px-Cubic_graph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29256" y="1714488"/>
            <a:ext cx="2946038" cy="29460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91px-Hexahedron_flat_color_sv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14744" y="368157"/>
            <a:ext cx="4643470" cy="6072229"/>
          </a:xfrm>
          <a:prstGeom prst="rect">
            <a:avLst/>
          </a:prstGeom>
        </p:spPr>
      </p:pic>
      <p:sp>
        <p:nvSpPr>
          <p:cNvPr id="4" name="3 CuadroTexto"/>
          <p:cNvSpPr txBox="1"/>
          <p:nvPr/>
        </p:nvSpPr>
        <p:spPr>
          <a:xfrm>
            <a:off x="5500694" y="1000108"/>
            <a:ext cx="14287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  </a:t>
            </a:r>
            <a:r>
              <a:rPr lang="es-MX" sz="4000" dirty="0" smtClean="0">
                <a:latin typeface="Kristen ITC" pitchFamily="66" charset="0"/>
              </a:rPr>
              <a:t>a</a:t>
            </a:r>
            <a:r>
              <a:rPr lang="es-MX" sz="4000" dirty="0" smtClean="0">
                <a:latin typeface="Lucida Sans Unicode"/>
                <a:cs typeface="Lucida Sans Unicode"/>
              </a:rPr>
              <a:t>²</a:t>
            </a:r>
            <a:endParaRPr lang="es-MX" sz="4000" dirty="0">
              <a:latin typeface="Kristen ITC" pitchFamily="66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4071934" y="2357430"/>
            <a:ext cx="4000528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000" dirty="0" smtClean="0">
                <a:latin typeface="Kristen ITC" pitchFamily="66" charset="0"/>
              </a:rPr>
              <a:t>a</a:t>
            </a:r>
            <a:r>
              <a:rPr lang="es-MX" sz="4000" dirty="0" smtClean="0">
                <a:latin typeface="Lucida Sans Unicode"/>
                <a:cs typeface="Lucida Sans Unicode"/>
              </a:rPr>
              <a:t>²      </a:t>
            </a:r>
            <a:r>
              <a:rPr lang="es-MX" sz="4000" dirty="0" err="1" smtClean="0">
                <a:latin typeface="Kristen ITC" pitchFamily="66" charset="0"/>
              </a:rPr>
              <a:t>a</a:t>
            </a:r>
            <a:r>
              <a:rPr lang="es-MX" sz="4000" dirty="0" err="1" smtClean="0">
                <a:latin typeface="Lucida Sans Unicode"/>
                <a:cs typeface="Lucida Sans Unicode"/>
              </a:rPr>
              <a:t>²</a:t>
            </a:r>
            <a:r>
              <a:rPr lang="es-MX" sz="4000" dirty="0" smtClean="0">
                <a:latin typeface="Lucida Sans Unicode"/>
                <a:cs typeface="Lucida Sans Unicode"/>
              </a:rPr>
              <a:t>      </a:t>
            </a:r>
            <a:r>
              <a:rPr lang="es-MX" sz="4000" dirty="0" err="1" smtClean="0">
                <a:latin typeface="Kristen ITC" pitchFamily="66" charset="0"/>
              </a:rPr>
              <a:t>a</a:t>
            </a:r>
            <a:r>
              <a:rPr lang="es-MX" sz="4000" dirty="0" err="1" smtClean="0">
                <a:latin typeface="Lucida Sans Unicode"/>
                <a:cs typeface="Lucida Sans Unicode"/>
              </a:rPr>
              <a:t>²</a:t>
            </a:r>
            <a:endParaRPr lang="es-MX" sz="4000" dirty="0" smtClean="0">
              <a:latin typeface="Lucida Sans Unicode"/>
              <a:cs typeface="Lucida Sans Unicode"/>
            </a:endParaRPr>
          </a:p>
          <a:p>
            <a:endParaRPr lang="es-MX" sz="4000" dirty="0" smtClean="0">
              <a:latin typeface="Lucida Sans Unicode"/>
              <a:cs typeface="Lucida Sans Unicode"/>
            </a:endParaRPr>
          </a:p>
          <a:p>
            <a:r>
              <a:rPr lang="es-MX" sz="4000" dirty="0" smtClean="0">
                <a:latin typeface="Lucida Sans Unicode"/>
                <a:cs typeface="Lucida Sans Unicode"/>
              </a:rPr>
              <a:t>          </a:t>
            </a:r>
            <a:r>
              <a:rPr lang="es-MX" sz="4000" dirty="0" smtClean="0">
                <a:latin typeface="Kristen ITC" pitchFamily="66" charset="0"/>
              </a:rPr>
              <a:t>a</a:t>
            </a:r>
            <a:r>
              <a:rPr lang="es-MX" sz="4000" dirty="0" smtClean="0">
                <a:latin typeface="Lucida Sans Unicode"/>
                <a:cs typeface="Lucida Sans Unicode"/>
              </a:rPr>
              <a:t>²</a:t>
            </a:r>
            <a:endParaRPr lang="es-MX" sz="4000" dirty="0" smtClean="0">
              <a:latin typeface="Kristen ITC" pitchFamily="66" charset="0"/>
            </a:endParaRPr>
          </a:p>
          <a:p>
            <a:endParaRPr lang="es-MX" sz="4000" dirty="0" smtClean="0">
              <a:latin typeface="Kristen ITC" pitchFamily="66" charset="0"/>
            </a:endParaRPr>
          </a:p>
          <a:p>
            <a:endParaRPr lang="es-MX" sz="4000" dirty="0" smtClean="0">
              <a:latin typeface="Kristen ITC" pitchFamily="66" charset="0"/>
            </a:endParaRPr>
          </a:p>
          <a:p>
            <a:r>
              <a:rPr lang="es-MX" sz="4000" dirty="0" smtClean="0">
                <a:latin typeface="Kristen ITC" pitchFamily="66" charset="0"/>
              </a:rPr>
              <a:t>           a</a:t>
            </a:r>
            <a:r>
              <a:rPr lang="es-MX" sz="4000" dirty="0" smtClean="0">
                <a:latin typeface="Lucida Sans Unicode"/>
                <a:cs typeface="Lucida Sans Unicode"/>
              </a:rPr>
              <a:t>²</a:t>
            </a:r>
            <a:endParaRPr lang="es-MX" sz="4000" dirty="0" smtClean="0">
              <a:latin typeface="Kristen ITC" pitchFamily="66" charset="0"/>
            </a:endParaRPr>
          </a:p>
          <a:p>
            <a:endParaRPr lang="es-MX" sz="4000" dirty="0" smtClean="0">
              <a:latin typeface="Kristen ITC" pitchFamily="66" charset="0"/>
            </a:endParaRPr>
          </a:p>
          <a:p>
            <a:endParaRPr lang="es-MX" sz="4000" dirty="0" smtClean="0">
              <a:latin typeface="Kristen ITC" pitchFamily="66" charset="0"/>
            </a:endParaRPr>
          </a:p>
          <a:p>
            <a:endParaRPr lang="es-MX" sz="4000" dirty="0" smtClean="0">
              <a:latin typeface="Kristen ITC" pitchFamily="66" charset="0"/>
            </a:endParaRPr>
          </a:p>
          <a:p>
            <a:endParaRPr lang="es-MX" dirty="0"/>
          </a:p>
        </p:txBody>
      </p:sp>
      <p:sp>
        <p:nvSpPr>
          <p:cNvPr id="7" name="6 CuadroTexto"/>
          <p:cNvSpPr txBox="1"/>
          <p:nvPr/>
        </p:nvSpPr>
        <p:spPr>
          <a:xfrm>
            <a:off x="428596" y="3500438"/>
            <a:ext cx="528641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6000" dirty="0" err="1" smtClean="0">
                <a:latin typeface="Kristen ITC" pitchFamily="66" charset="0"/>
              </a:rPr>
              <a:t>Area</a:t>
            </a:r>
            <a:r>
              <a:rPr lang="es-MX" sz="6000" dirty="0" smtClean="0">
                <a:latin typeface="Kristen ITC" pitchFamily="66" charset="0"/>
              </a:rPr>
              <a:t> =  6a</a:t>
            </a:r>
            <a:r>
              <a:rPr lang="es-MX" sz="6000" dirty="0" smtClean="0">
                <a:latin typeface="Lucida Sans Unicode"/>
                <a:cs typeface="Lucida Sans Unicode"/>
              </a:rPr>
              <a:t>²</a:t>
            </a:r>
            <a:endParaRPr lang="es-MX" sz="6000" dirty="0" smtClean="0">
              <a:latin typeface="Kristen ITC" pitchFamily="66" charset="0"/>
            </a:endParaRPr>
          </a:p>
          <a:p>
            <a:endParaRPr lang="es-MX" sz="4000" dirty="0">
              <a:latin typeface="Kristen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120px-CubeLitre_sv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07691" y="857232"/>
            <a:ext cx="4536309" cy="3629047"/>
          </a:xfrm>
          <a:prstGeom prst="rect">
            <a:avLst/>
          </a:prstGeom>
        </p:spPr>
      </p:pic>
      <p:sp>
        <p:nvSpPr>
          <p:cNvPr id="3" name="2 CuadroTexto"/>
          <p:cNvSpPr txBox="1"/>
          <p:nvPr/>
        </p:nvSpPr>
        <p:spPr>
          <a:xfrm>
            <a:off x="428596" y="785794"/>
            <a:ext cx="4000528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dirty="0" smtClean="0">
                <a:latin typeface="Kristen ITC" pitchFamily="66" charset="0"/>
              </a:rPr>
              <a:t>Calcular el </a:t>
            </a:r>
            <a:r>
              <a:rPr lang="es-MX" sz="3200" dirty="0" smtClean="0">
                <a:solidFill>
                  <a:srgbClr val="C00000"/>
                </a:solidFill>
                <a:latin typeface="Kristen ITC" pitchFamily="66" charset="0"/>
              </a:rPr>
              <a:t>área</a:t>
            </a:r>
            <a:r>
              <a:rPr lang="es-MX" sz="3200" dirty="0" smtClean="0">
                <a:latin typeface="Kristen ITC" pitchFamily="66" charset="0"/>
              </a:rPr>
              <a:t> y el </a:t>
            </a:r>
            <a:r>
              <a:rPr lang="es-MX" sz="3200" dirty="0" smtClean="0">
                <a:solidFill>
                  <a:srgbClr val="C00000"/>
                </a:solidFill>
                <a:latin typeface="Kristen ITC" pitchFamily="66" charset="0"/>
              </a:rPr>
              <a:t>volumen</a:t>
            </a:r>
            <a:r>
              <a:rPr lang="es-MX" sz="3200" dirty="0" smtClean="0">
                <a:latin typeface="Kristen ITC" pitchFamily="66" charset="0"/>
              </a:rPr>
              <a:t> del</a:t>
            </a:r>
          </a:p>
          <a:p>
            <a:r>
              <a:rPr lang="es-MX" sz="3200" dirty="0" smtClean="0">
                <a:latin typeface="Kristen ITC" pitchFamily="66" charset="0"/>
              </a:rPr>
              <a:t>Cubo de la figura.</a:t>
            </a:r>
          </a:p>
          <a:p>
            <a:r>
              <a:rPr lang="es-MX" sz="3200" dirty="0" smtClean="0">
                <a:latin typeface="Kristen ITC" pitchFamily="66" charset="0"/>
              </a:rPr>
              <a:t>  </a:t>
            </a:r>
          </a:p>
          <a:p>
            <a:r>
              <a:rPr lang="es-MX" sz="3200" dirty="0" smtClean="0">
                <a:solidFill>
                  <a:srgbClr val="C00000"/>
                </a:solidFill>
                <a:latin typeface="Kristen ITC" pitchFamily="66" charset="0"/>
              </a:rPr>
              <a:t>     V = a</a:t>
            </a:r>
            <a:r>
              <a:rPr lang="es-MX" sz="3200" dirty="0" smtClean="0">
                <a:solidFill>
                  <a:srgbClr val="C00000"/>
                </a:solidFill>
                <a:latin typeface="Lucida Sans Unicode"/>
                <a:cs typeface="Lucida Sans Unicode"/>
              </a:rPr>
              <a:t>³</a:t>
            </a:r>
            <a:endParaRPr lang="es-MX" sz="3200" dirty="0" smtClean="0">
              <a:solidFill>
                <a:srgbClr val="C00000"/>
              </a:solidFill>
              <a:latin typeface="Kristen ITC" pitchFamily="66" charset="0"/>
            </a:endParaRPr>
          </a:p>
          <a:p>
            <a:r>
              <a:rPr lang="es-MX" sz="3200" dirty="0" smtClean="0">
                <a:latin typeface="Kristen ITC" pitchFamily="66" charset="0"/>
              </a:rPr>
              <a:t>  V = 10</a:t>
            </a:r>
            <a:r>
              <a:rPr lang="es-MX" sz="3200" dirty="0" smtClean="0">
                <a:latin typeface="Lucida Sans Unicode"/>
                <a:cs typeface="Lucida Sans Unicode"/>
              </a:rPr>
              <a:t>•</a:t>
            </a:r>
            <a:r>
              <a:rPr lang="es-MX" sz="3200" dirty="0" smtClean="0">
                <a:latin typeface="Kristen ITC" pitchFamily="66" charset="0"/>
              </a:rPr>
              <a:t>10</a:t>
            </a:r>
            <a:r>
              <a:rPr lang="es-MX" sz="3200" dirty="0" smtClean="0">
                <a:latin typeface="Lucida Sans Unicode"/>
                <a:cs typeface="Lucida Sans Unicode"/>
              </a:rPr>
              <a:t>•</a:t>
            </a:r>
            <a:r>
              <a:rPr lang="es-MX" sz="3200" dirty="0" smtClean="0">
                <a:latin typeface="Kristen ITC" pitchFamily="66" charset="0"/>
              </a:rPr>
              <a:t>10 = 1000 cm</a:t>
            </a:r>
            <a:r>
              <a:rPr lang="es-MX" sz="3200" dirty="0" smtClean="0">
                <a:latin typeface="Lucida Sans Unicode"/>
                <a:cs typeface="Lucida Sans Unicode"/>
              </a:rPr>
              <a:t>³</a:t>
            </a:r>
            <a:endParaRPr lang="es-MX" sz="3200" dirty="0" smtClean="0">
              <a:latin typeface="Kristen ITC" pitchFamily="66" charset="0"/>
            </a:endParaRPr>
          </a:p>
          <a:p>
            <a:r>
              <a:rPr lang="es-MX" sz="3200" dirty="0" smtClean="0">
                <a:latin typeface="Kristen ITC" pitchFamily="66" charset="0"/>
              </a:rPr>
              <a:t>  </a:t>
            </a:r>
          </a:p>
          <a:p>
            <a:r>
              <a:rPr lang="es-MX" sz="3200" dirty="0" smtClean="0">
                <a:solidFill>
                  <a:srgbClr val="C00000"/>
                </a:solidFill>
                <a:latin typeface="Kristen ITC" pitchFamily="66" charset="0"/>
              </a:rPr>
              <a:t>A = 6a</a:t>
            </a:r>
            <a:r>
              <a:rPr lang="es-MX" sz="3200" dirty="0" smtClean="0">
                <a:solidFill>
                  <a:srgbClr val="C00000"/>
                </a:solidFill>
                <a:latin typeface="Lucida Sans Unicode"/>
                <a:cs typeface="Lucida Sans Unicode"/>
              </a:rPr>
              <a:t>²</a:t>
            </a:r>
            <a:endParaRPr lang="es-MX" sz="3200" dirty="0" smtClean="0">
              <a:solidFill>
                <a:srgbClr val="C00000"/>
              </a:solidFill>
              <a:latin typeface="Kristen ITC" pitchFamily="66" charset="0"/>
            </a:endParaRPr>
          </a:p>
          <a:p>
            <a:r>
              <a:rPr lang="es-MX" sz="3200" dirty="0" smtClean="0">
                <a:latin typeface="Kristen ITC" pitchFamily="66" charset="0"/>
              </a:rPr>
              <a:t>A = 6</a:t>
            </a:r>
            <a:r>
              <a:rPr lang="es-MX" sz="3200" dirty="0" smtClean="0">
                <a:latin typeface="Lucida Sans Unicode"/>
                <a:cs typeface="Lucida Sans Unicode"/>
              </a:rPr>
              <a:t>•</a:t>
            </a:r>
            <a:r>
              <a:rPr lang="es-MX" sz="3200" dirty="0" smtClean="0">
                <a:latin typeface="Kristen ITC" pitchFamily="66" charset="0"/>
              </a:rPr>
              <a:t>10</a:t>
            </a:r>
            <a:r>
              <a:rPr lang="es-MX" sz="3200" dirty="0" smtClean="0">
                <a:latin typeface="Lucida Sans Unicode"/>
                <a:cs typeface="Lucida Sans Unicode"/>
              </a:rPr>
              <a:t>•</a:t>
            </a:r>
            <a:r>
              <a:rPr lang="es-MX" sz="3200" dirty="0" smtClean="0">
                <a:latin typeface="Kristen ITC" pitchFamily="66" charset="0"/>
              </a:rPr>
              <a:t>10 = 600 cm</a:t>
            </a:r>
            <a:r>
              <a:rPr lang="es-MX" sz="3200" dirty="0" smtClean="0">
                <a:latin typeface="Lucida Sans Unicode"/>
                <a:cs typeface="Lucida Sans Unicode"/>
              </a:rPr>
              <a:t>²</a:t>
            </a:r>
            <a:endParaRPr lang="es-MX" sz="3200" dirty="0">
              <a:latin typeface="Kristen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538px-Hexahedr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29124" y="642918"/>
            <a:ext cx="4151373" cy="4622068"/>
          </a:xfrm>
          <a:prstGeom prst="rect">
            <a:avLst/>
          </a:prstGeom>
        </p:spPr>
      </p:pic>
      <p:sp>
        <p:nvSpPr>
          <p:cNvPr id="3" name="2 CuadroTexto"/>
          <p:cNvSpPr txBox="1"/>
          <p:nvPr/>
        </p:nvSpPr>
        <p:spPr>
          <a:xfrm>
            <a:off x="500034" y="857232"/>
            <a:ext cx="450059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dirty="0" smtClean="0">
                <a:latin typeface="Kristen ITC" pitchFamily="66" charset="0"/>
              </a:rPr>
              <a:t> </a:t>
            </a:r>
            <a:r>
              <a:rPr lang="es-MX" sz="3600" dirty="0" smtClean="0">
                <a:solidFill>
                  <a:srgbClr val="002060"/>
                </a:solidFill>
                <a:latin typeface="Kristen ITC" pitchFamily="66" charset="0"/>
              </a:rPr>
              <a:t>Área de cubo =     =   150 cm</a:t>
            </a:r>
            <a:r>
              <a:rPr lang="es-MX" sz="3600" dirty="0" smtClean="0">
                <a:solidFill>
                  <a:srgbClr val="002060"/>
                </a:solidFill>
                <a:latin typeface="Lucida Sans Unicode"/>
                <a:cs typeface="Lucida Sans Unicode"/>
              </a:rPr>
              <a:t>²</a:t>
            </a:r>
            <a:endParaRPr lang="es-MX" sz="3600" dirty="0" smtClean="0">
              <a:solidFill>
                <a:srgbClr val="002060"/>
              </a:solidFill>
              <a:latin typeface="Kristen ITC" pitchFamily="66" charset="0"/>
            </a:endParaRPr>
          </a:p>
          <a:p>
            <a:r>
              <a:rPr lang="es-MX" sz="3600" dirty="0" smtClean="0">
                <a:solidFill>
                  <a:srgbClr val="002060"/>
                </a:solidFill>
                <a:latin typeface="Kristen ITC" pitchFamily="66" charset="0"/>
              </a:rPr>
              <a:t>Calcular el volumen.</a:t>
            </a:r>
          </a:p>
          <a:p>
            <a:r>
              <a:rPr lang="es-MX" sz="3600" dirty="0" smtClean="0">
                <a:latin typeface="Kristen ITC" pitchFamily="66" charset="0"/>
              </a:rPr>
              <a:t>Debo calcular el lado del cubo.</a:t>
            </a:r>
          </a:p>
          <a:p>
            <a:r>
              <a:rPr lang="es-MX" sz="3600" dirty="0" smtClean="0">
                <a:latin typeface="Kristen ITC" pitchFamily="66" charset="0"/>
              </a:rPr>
              <a:t> 150 : 6 = 25 = a</a:t>
            </a:r>
            <a:r>
              <a:rPr lang="es-MX" sz="3600" dirty="0" smtClean="0">
                <a:latin typeface="Lucida Sans Unicode"/>
                <a:cs typeface="Lucida Sans Unicode"/>
              </a:rPr>
              <a:t>²</a:t>
            </a:r>
          </a:p>
          <a:p>
            <a:r>
              <a:rPr lang="es-MX" sz="3600" dirty="0" smtClean="0">
                <a:latin typeface="Lucida Sans Unicode"/>
                <a:cs typeface="Lucida Sans Unicode"/>
              </a:rPr>
              <a:t>  </a:t>
            </a:r>
            <a:r>
              <a:rPr lang="es-MX" sz="3600" dirty="0" smtClean="0">
                <a:latin typeface="Kristen ITC" pitchFamily="66" charset="0"/>
                <a:cs typeface="Lucida Sans Unicode"/>
              </a:rPr>
              <a:t>Si </a:t>
            </a:r>
            <a:r>
              <a:rPr lang="es-MX" sz="3600" dirty="0" smtClean="0">
                <a:latin typeface="Kristen ITC" pitchFamily="66" charset="0"/>
              </a:rPr>
              <a:t>a</a:t>
            </a:r>
            <a:r>
              <a:rPr lang="es-MX" sz="3600" dirty="0" smtClean="0">
                <a:latin typeface="Kristen ITC" pitchFamily="66" charset="0"/>
                <a:cs typeface="Lucida Sans Unicode"/>
              </a:rPr>
              <a:t>² = 25 , </a:t>
            </a:r>
            <a:r>
              <a:rPr lang="es-MX" sz="3600" dirty="0" smtClean="0">
                <a:solidFill>
                  <a:srgbClr val="FF0000"/>
                </a:solidFill>
                <a:latin typeface="Kristen ITC" pitchFamily="66" charset="0"/>
                <a:cs typeface="Lucida Sans Unicode"/>
              </a:rPr>
              <a:t>a = 5</a:t>
            </a:r>
            <a:endParaRPr lang="es-MX" sz="3600" dirty="0" smtClean="0">
              <a:solidFill>
                <a:srgbClr val="C00000"/>
              </a:solidFill>
              <a:latin typeface="Kristen ITC" pitchFamily="66" charset="0"/>
            </a:endParaRPr>
          </a:p>
          <a:p>
            <a:r>
              <a:rPr lang="es-MX" sz="3600" dirty="0" smtClean="0">
                <a:solidFill>
                  <a:srgbClr val="C00000"/>
                </a:solidFill>
                <a:latin typeface="Kristen ITC" pitchFamily="66" charset="0"/>
              </a:rPr>
              <a:t>V = 5</a:t>
            </a:r>
            <a:r>
              <a:rPr lang="es-MX" sz="3600" dirty="0" smtClean="0">
                <a:solidFill>
                  <a:srgbClr val="C00000"/>
                </a:solidFill>
                <a:latin typeface="Lucida Sans Unicode"/>
                <a:cs typeface="Lucida Sans Unicode"/>
              </a:rPr>
              <a:t>³</a:t>
            </a:r>
            <a:r>
              <a:rPr lang="es-MX" sz="3600" dirty="0" smtClean="0">
                <a:solidFill>
                  <a:srgbClr val="C00000"/>
                </a:solidFill>
                <a:latin typeface="Kristen ITC" pitchFamily="66" charset="0"/>
              </a:rPr>
              <a:t>  = 125 cm</a:t>
            </a:r>
            <a:r>
              <a:rPr lang="es-MX" sz="3600" dirty="0" smtClean="0">
                <a:solidFill>
                  <a:srgbClr val="C00000"/>
                </a:solidFill>
                <a:latin typeface="Lucida Sans Unicode"/>
                <a:cs typeface="Lucida Sans Unicode"/>
              </a:rPr>
              <a:t>³</a:t>
            </a:r>
            <a:endParaRPr lang="es-MX" sz="3600" dirty="0" smtClean="0">
              <a:solidFill>
                <a:srgbClr val="C00000"/>
              </a:solidFill>
              <a:latin typeface="Kristen ITC" pitchFamily="66" charset="0"/>
            </a:endParaRPr>
          </a:p>
          <a:p>
            <a:r>
              <a:rPr lang="es-MX" sz="3600" dirty="0" smtClean="0">
                <a:latin typeface="Kristen ITC" pitchFamily="66" charset="0"/>
              </a:rPr>
              <a:t>  </a:t>
            </a:r>
            <a:endParaRPr lang="es-MX" sz="3600" dirty="0">
              <a:latin typeface="Kristen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bo"/>
          <p:cNvSpPr/>
          <p:nvPr/>
        </p:nvSpPr>
        <p:spPr>
          <a:xfrm>
            <a:off x="642910" y="1285860"/>
            <a:ext cx="6572296" cy="2857520"/>
          </a:xfrm>
          <a:prstGeom prst="cub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1 CuadroTexto"/>
          <p:cNvSpPr txBox="1"/>
          <p:nvPr/>
        </p:nvSpPr>
        <p:spPr>
          <a:xfrm>
            <a:off x="1357258" y="1500174"/>
            <a:ext cx="778674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9600" dirty="0" smtClean="0">
                <a:solidFill>
                  <a:srgbClr val="C00000"/>
                </a:solidFill>
                <a:latin typeface="Kristen ITC" pitchFamily="66" charset="0"/>
              </a:rPr>
              <a:t>    fin</a:t>
            </a:r>
            <a:endParaRPr lang="es-MX" sz="9600" dirty="0">
              <a:solidFill>
                <a:srgbClr val="C00000"/>
              </a:solidFill>
              <a:latin typeface="Kristen ITC" pitchFamily="66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571472" y="4786322"/>
            <a:ext cx="635798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 smtClean="0">
                <a:latin typeface="Kristen ITC" pitchFamily="66" charset="0"/>
              </a:rPr>
              <a:t>Algunas figuras </a:t>
            </a:r>
            <a:r>
              <a:rPr lang="es-MX" sz="2800" dirty="0" err="1" smtClean="0">
                <a:latin typeface="Kristen ITC" pitchFamily="66" charset="0"/>
              </a:rPr>
              <a:t>Wikipedia</a:t>
            </a:r>
            <a:endParaRPr lang="es-MX" sz="2800" dirty="0" smtClean="0">
              <a:latin typeface="Kristen ITC" pitchFamily="66" charset="0"/>
            </a:endParaRPr>
          </a:p>
          <a:p>
            <a:r>
              <a:rPr lang="es-MX" sz="2800" dirty="0" smtClean="0">
                <a:latin typeface="Kristen ITC" pitchFamily="66" charset="0"/>
              </a:rPr>
              <a:t> Bibliografía : www.aprendamosmatematica.com</a:t>
            </a:r>
            <a:endParaRPr lang="es-MX" sz="2800" dirty="0">
              <a:latin typeface="Kristen ITC" pitchFamily="66" charset="0"/>
            </a:endParaRPr>
          </a:p>
        </p:txBody>
      </p:sp>
      <p:pic>
        <p:nvPicPr>
          <p:cNvPr id="5" name="4 Imagen" descr="Cube_Animation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72132" y="2643182"/>
            <a:ext cx="2987053" cy="26670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000100" y="928670"/>
            <a:ext cx="621510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000" dirty="0" smtClean="0">
                <a:latin typeface="Kristen ITC" pitchFamily="66" charset="0"/>
              </a:rPr>
              <a:t>SUS </a:t>
            </a:r>
            <a:r>
              <a:rPr lang="es-MX" sz="4000" b="1" dirty="0" smtClean="0">
                <a:solidFill>
                  <a:srgbClr val="C00000"/>
                </a:solidFill>
                <a:latin typeface="Kristen ITC" pitchFamily="66" charset="0"/>
              </a:rPr>
              <a:t>CARAS </a:t>
            </a:r>
            <a:r>
              <a:rPr lang="es-MX" sz="4000" dirty="0" smtClean="0">
                <a:latin typeface="Kristen ITC" pitchFamily="66" charset="0"/>
              </a:rPr>
              <a:t>SON RECTÁNGULOS Y/O CUADRADOS</a:t>
            </a:r>
            <a:endParaRPr lang="es-MX" sz="4000" dirty="0">
              <a:latin typeface="Kristen ITC" pitchFamily="66" charset="0"/>
            </a:endParaRPr>
          </a:p>
        </p:txBody>
      </p:sp>
      <p:sp>
        <p:nvSpPr>
          <p:cNvPr id="3" name="2 Cubo"/>
          <p:cNvSpPr/>
          <p:nvPr/>
        </p:nvSpPr>
        <p:spPr>
          <a:xfrm>
            <a:off x="2571736" y="3429000"/>
            <a:ext cx="3143272" cy="1643074"/>
          </a:xfrm>
          <a:prstGeom prst="cub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071538" y="1142984"/>
            <a:ext cx="657229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000" dirty="0" smtClean="0">
                <a:latin typeface="Kristen ITC" pitchFamily="66" charset="0"/>
              </a:rPr>
              <a:t>VIVIMOS EN </a:t>
            </a:r>
            <a:r>
              <a:rPr lang="es-MX" sz="4000" dirty="0" smtClean="0">
                <a:solidFill>
                  <a:srgbClr val="0070C0"/>
                </a:solidFill>
                <a:latin typeface="Kristen ITC" pitchFamily="66" charset="0"/>
              </a:rPr>
              <a:t>HABITACIONES Y A </a:t>
            </a:r>
            <a:r>
              <a:rPr lang="es-MX" sz="4000" dirty="0" smtClean="0">
                <a:latin typeface="Kristen ITC" pitchFamily="66" charset="0"/>
              </a:rPr>
              <a:t>VECES EN EDIFICIOS EN FORMA DE </a:t>
            </a:r>
            <a:r>
              <a:rPr lang="es-MX" sz="4000" dirty="0" smtClean="0">
                <a:solidFill>
                  <a:srgbClr val="C00000"/>
                </a:solidFill>
                <a:latin typeface="Kristen ITC" pitchFamily="66" charset="0"/>
              </a:rPr>
              <a:t>PARALELEPÍPEDOS</a:t>
            </a:r>
            <a:endParaRPr lang="es-MX" sz="4000" dirty="0">
              <a:solidFill>
                <a:srgbClr val="C00000"/>
              </a:solidFill>
              <a:latin typeface="Kristen ITC" pitchFamily="66" charset="0"/>
            </a:endParaRPr>
          </a:p>
        </p:txBody>
      </p:sp>
      <p:pic>
        <p:nvPicPr>
          <p:cNvPr id="1026" name="Picture 2" descr="https://encrypted-tbn1.google.com/images?q=tbn:ANd9GcTAa_KCAXl-Ot7ko-67fRsckxk19ACZQ3fo62IECQzYIowhf2tx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00496" y="4357694"/>
            <a:ext cx="2466975" cy="18478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s://encrypted-tbn1.google.com/images?q=tbn:ANd9GcRSU1i0d-Rw1mjQbzxanf5OJP-J3H4UtUxFkCNwJeN5szlqEuXr-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3504" y="785794"/>
            <a:ext cx="3372898" cy="2471742"/>
          </a:xfrm>
          <a:prstGeom prst="rect">
            <a:avLst/>
          </a:prstGeom>
          <a:noFill/>
        </p:spPr>
      </p:pic>
      <p:sp>
        <p:nvSpPr>
          <p:cNvPr id="3" name="2 CuadroTexto"/>
          <p:cNvSpPr txBox="1"/>
          <p:nvPr/>
        </p:nvSpPr>
        <p:spPr>
          <a:xfrm>
            <a:off x="714348" y="1214422"/>
            <a:ext cx="400052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000" dirty="0" smtClean="0">
                <a:latin typeface="Kristen ITC" pitchFamily="66" charset="0"/>
              </a:rPr>
              <a:t>ÉSTOS, NO</a:t>
            </a:r>
            <a:endParaRPr lang="es-MX" sz="8000" dirty="0">
              <a:latin typeface="Kristen ITC" pitchFamily="66" charset="0"/>
            </a:endParaRPr>
          </a:p>
        </p:txBody>
      </p:sp>
      <p:pic>
        <p:nvPicPr>
          <p:cNvPr id="4" name="Picture 4" descr="https://encrypted-tbn2.google.com/images?q=tbn:ANd9GcSXpTARS5oDxUlb19LubQMHfN9FjVB1blVo1KFOoE_moYI8YmPFk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00562" y="3071810"/>
            <a:ext cx="2133600" cy="2143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bo"/>
          <p:cNvSpPr/>
          <p:nvPr/>
        </p:nvSpPr>
        <p:spPr>
          <a:xfrm>
            <a:off x="1928794" y="2714620"/>
            <a:ext cx="4286280" cy="1571636"/>
          </a:xfrm>
          <a:prstGeom prst="cub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3" name="2 CuadroTexto"/>
          <p:cNvSpPr txBox="1"/>
          <p:nvPr/>
        </p:nvSpPr>
        <p:spPr>
          <a:xfrm>
            <a:off x="785786" y="1643050"/>
            <a:ext cx="671517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dirty="0" smtClean="0">
                <a:latin typeface="Kristen ITC" pitchFamily="66" charset="0"/>
              </a:rPr>
              <a:t>VÉRTICE       ARISTA</a:t>
            </a:r>
          </a:p>
          <a:p>
            <a:endParaRPr lang="es-MX" sz="3600" dirty="0" smtClean="0">
              <a:latin typeface="Kristen ITC" pitchFamily="66" charset="0"/>
            </a:endParaRPr>
          </a:p>
          <a:p>
            <a:endParaRPr lang="es-MX" sz="3600" dirty="0" smtClean="0">
              <a:latin typeface="Kristen ITC" pitchFamily="66" charset="0"/>
            </a:endParaRPr>
          </a:p>
          <a:p>
            <a:endParaRPr lang="es-MX" sz="3600" dirty="0" smtClean="0">
              <a:latin typeface="Kristen ITC" pitchFamily="66" charset="0"/>
            </a:endParaRPr>
          </a:p>
          <a:p>
            <a:endParaRPr lang="es-MX" sz="3600" dirty="0" smtClean="0">
              <a:latin typeface="Kristen ITC" pitchFamily="66" charset="0"/>
            </a:endParaRPr>
          </a:p>
          <a:p>
            <a:r>
              <a:rPr lang="es-MX" sz="3600" dirty="0" smtClean="0">
                <a:latin typeface="Kristen ITC" pitchFamily="66" charset="0"/>
              </a:rPr>
              <a:t>           CARA</a:t>
            </a:r>
            <a:endParaRPr lang="es-MX" sz="3600" dirty="0">
              <a:latin typeface="Kristen ITC" pitchFamily="66" charset="0"/>
            </a:endParaRPr>
          </a:p>
        </p:txBody>
      </p:sp>
      <p:cxnSp>
        <p:nvCxnSpPr>
          <p:cNvPr id="5" name="4 Conector recto de flecha"/>
          <p:cNvCxnSpPr/>
          <p:nvPr/>
        </p:nvCxnSpPr>
        <p:spPr>
          <a:xfrm rot="16200000" flipH="1">
            <a:off x="2107389" y="2393149"/>
            <a:ext cx="428628" cy="71438"/>
          </a:xfrm>
          <a:prstGeom prst="straightConnector1">
            <a:avLst/>
          </a:prstGeom>
          <a:ln w="762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5 Conector recto de flecha"/>
          <p:cNvCxnSpPr/>
          <p:nvPr/>
        </p:nvCxnSpPr>
        <p:spPr>
          <a:xfrm rot="10800000" flipV="1">
            <a:off x="3929058" y="2285992"/>
            <a:ext cx="928694" cy="357190"/>
          </a:xfrm>
          <a:prstGeom prst="straightConnector1">
            <a:avLst/>
          </a:prstGeom>
          <a:ln w="762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7 Conector recto de flecha"/>
          <p:cNvCxnSpPr/>
          <p:nvPr/>
        </p:nvCxnSpPr>
        <p:spPr>
          <a:xfrm rot="5400000" flipH="1" flipV="1">
            <a:off x="3679025" y="3964785"/>
            <a:ext cx="928694" cy="428628"/>
          </a:xfrm>
          <a:prstGeom prst="straightConnector1">
            <a:avLst/>
          </a:prstGeom>
          <a:ln w="762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928662" y="1571612"/>
            <a:ext cx="542928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>
                <a:latin typeface="Kristen ITC" pitchFamily="66" charset="0"/>
              </a:rPr>
              <a:t>Es un </a:t>
            </a:r>
            <a:r>
              <a:rPr lang="es-ES" sz="4000" dirty="0" smtClean="0">
                <a:solidFill>
                  <a:srgbClr val="C00000"/>
                </a:solidFill>
                <a:latin typeface="Kristen ITC" pitchFamily="66" charset="0"/>
              </a:rPr>
              <a:t>poliedro</a:t>
            </a:r>
            <a:r>
              <a:rPr lang="es-ES" sz="4000" dirty="0" smtClean="0">
                <a:latin typeface="Kristen ITC" pitchFamily="66" charset="0"/>
              </a:rPr>
              <a:t> de </a:t>
            </a:r>
            <a:r>
              <a:rPr lang="es-ES" sz="4000" b="1" dirty="0" smtClean="0">
                <a:solidFill>
                  <a:srgbClr val="0070C0"/>
                </a:solidFill>
                <a:latin typeface="Kristen ITC" pitchFamily="66" charset="0"/>
              </a:rPr>
              <a:t>seis caras </a:t>
            </a:r>
            <a:r>
              <a:rPr lang="es-ES" sz="4000" dirty="0" smtClean="0">
                <a:latin typeface="Kristen ITC" pitchFamily="66" charset="0"/>
              </a:rPr>
              <a:t>(</a:t>
            </a:r>
            <a:r>
              <a:rPr lang="es-ES" sz="4000" b="1" dirty="0" smtClean="0">
                <a:solidFill>
                  <a:srgbClr val="00B050"/>
                </a:solidFill>
                <a:latin typeface="Kristen ITC" pitchFamily="66" charset="0"/>
              </a:rPr>
              <a:t>hexaedro</a:t>
            </a:r>
            <a:r>
              <a:rPr lang="es-ES" sz="4000" dirty="0" smtClean="0">
                <a:latin typeface="Kristen ITC" pitchFamily="66" charset="0"/>
              </a:rPr>
              <a:t>), cada una de las cuales es un </a:t>
            </a:r>
            <a:r>
              <a:rPr lang="es-ES" sz="4000" b="1" dirty="0" smtClean="0">
                <a:solidFill>
                  <a:srgbClr val="C00000"/>
                </a:solidFill>
                <a:latin typeface="Kristen ITC" pitchFamily="66" charset="0"/>
              </a:rPr>
              <a:t>paralelogramo.</a:t>
            </a:r>
            <a:endParaRPr lang="es-MX" sz="4000" b="1" dirty="0">
              <a:solidFill>
                <a:srgbClr val="C00000"/>
              </a:solidFill>
              <a:latin typeface="Kristen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000100" y="1142984"/>
            <a:ext cx="692948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 smtClean="0">
                <a:latin typeface="Kristen ITC" pitchFamily="66" charset="0"/>
              </a:rPr>
              <a:t>Un </a:t>
            </a:r>
            <a:r>
              <a:rPr lang="es-ES" sz="3600" b="1" dirty="0" smtClean="0">
                <a:solidFill>
                  <a:srgbClr val="C00000"/>
                </a:solidFill>
                <a:latin typeface="Kristen ITC" pitchFamily="66" charset="0"/>
              </a:rPr>
              <a:t>paralelepípedo</a:t>
            </a:r>
            <a:r>
              <a:rPr lang="es-ES" sz="3600" dirty="0" smtClean="0">
                <a:latin typeface="Kristen ITC" pitchFamily="66" charset="0"/>
              </a:rPr>
              <a:t> tiene </a:t>
            </a:r>
            <a:r>
              <a:rPr lang="es-ES" sz="3600" b="1" dirty="0" smtClean="0">
                <a:solidFill>
                  <a:srgbClr val="002060"/>
                </a:solidFill>
                <a:latin typeface="Kristen ITC" pitchFamily="66" charset="0"/>
              </a:rPr>
              <a:t>12 </a:t>
            </a:r>
            <a:r>
              <a:rPr lang="es-ES" sz="3600" dirty="0" smtClean="0">
                <a:solidFill>
                  <a:srgbClr val="002060"/>
                </a:solidFill>
                <a:latin typeface="Kristen ITC" pitchFamily="66" charset="0"/>
              </a:rPr>
              <a:t>aristas</a:t>
            </a:r>
            <a:r>
              <a:rPr lang="es-ES" sz="3600" dirty="0" smtClean="0">
                <a:latin typeface="Kristen ITC" pitchFamily="66" charset="0"/>
              </a:rPr>
              <a:t>, que son iguales y</a:t>
            </a:r>
          </a:p>
          <a:p>
            <a:pPr marL="742950" indent="-742950">
              <a:buAutoNum type="arabicPlain" startAt="8"/>
            </a:pPr>
            <a:r>
              <a:rPr lang="es-ES" sz="3600" b="1" dirty="0" smtClean="0">
                <a:solidFill>
                  <a:srgbClr val="00B050"/>
                </a:solidFill>
                <a:latin typeface="Kristen ITC" pitchFamily="66" charset="0"/>
              </a:rPr>
              <a:t>vértices.</a:t>
            </a:r>
          </a:p>
          <a:p>
            <a:pPr marL="742950" indent="-742950"/>
            <a:endParaRPr lang="es-ES" sz="3600" b="1" dirty="0" smtClean="0">
              <a:solidFill>
                <a:srgbClr val="00B050"/>
              </a:solidFill>
              <a:latin typeface="Kristen ITC" pitchFamily="66" charset="0"/>
            </a:endParaRPr>
          </a:p>
          <a:p>
            <a:pPr marL="742950" indent="-742950"/>
            <a:r>
              <a:rPr lang="es-ES" sz="3600" b="1" dirty="0" smtClean="0">
                <a:latin typeface="Kristen ITC" pitchFamily="66" charset="0"/>
              </a:rPr>
              <a:t>Entonces:</a:t>
            </a:r>
          </a:p>
          <a:p>
            <a:pPr marL="742950" indent="-742950"/>
            <a:r>
              <a:rPr lang="es-ES" sz="3600" b="1" dirty="0" smtClean="0">
                <a:solidFill>
                  <a:srgbClr val="C00000"/>
                </a:solidFill>
                <a:latin typeface="Kristen ITC" pitchFamily="66" charset="0"/>
              </a:rPr>
              <a:t>6 caras</a:t>
            </a:r>
          </a:p>
          <a:p>
            <a:pPr marL="742950" indent="-742950"/>
            <a:r>
              <a:rPr lang="es-ES" sz="3600" b="1" dirty="0" smtClean="0">
                <a:solidFill>
                  <a:srgbClr val="00B050"/>
                </a:solidFill>
                <a:latin typeface="Kristen ITC" pitchFamily="66" charset="0"/>
              </a:rPr>
              <a:t>12 aristas</a:t>
            </a:r>
          </a:p>
          <a:p>
            <a:pPr marL="742950" indent="-742950"/>
            <a:r>
              <a:rPr lang="es-ES" sz="3600" b="1" dirty="0" smtClean="0">
                <a:solidFill>
                  <a:srgbClr val="0070C0"/>
                </a:solidFill>
                <a:latin typeface="Kristen ITC" pitchFamily="66" charset="0"/>
              </a:rPr>
              <a:t>8 vértices</a:t>
            </a:r>
            <a:endParaRPr lang="es-MX" sz="3600" b="1" dirty="0">
              <a:solidFill>
                <a:srgbClr val="0070C0"/>
              </a:solidFill>
              <a:latin typeface="Kristen ITC" pitchFamily="66" charset="0"/>
            </a:endParaRPr>
          </a:p>
        </p:txBody>
      </p:sp>
      <p:sp>
        <p:nvSpPr>
          <p:cNvPr id="3" name="2 Cubo"/>
          <p:cNvSpPr/>
          <p:nvPr/>
        </p:nvSpPr>
        <p:spPr>
          <a:xfrm>
            <a:off x="5000628" y="3429000"/>
            <a:ext cx="3357586" cy="1857388"/>
          </a:xfrm>
          <a:prstGeom prst="cub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upload.wikimedia.org/wikipedia/commons/thumb/2/27/Parallelepipedon.png/240px-Parallelepipedon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71736" y="665540"/>
            <a:ext cx="4286264" cy="2553899"/>
          </a:xfrm>
          <a:prstGeom prst="rect">
            <a:avLst/>
          </a:prstGeom>
          <a:noFill/>
        </p:spPr>
      </p:pic>
      <p:sp>
        <p:nvSpPr>
          <p:cNvPr id="3" name="2 CuadroTexto"/>
          <p:cNvSpPr txBox="1"/>
          <p:nvPr/>
        </p:nvSpPr>
        <p:spPr>
          <a:xfrm>
            <a:off x="1571604" y="3929066"/>
            <a:ext cx="53578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dirty="0" smtClean="0">
                <a:solidFill>
                  <a:srgbClr val="C00000"/>
                </a:solidFill>
                <a:latin typeface="Kristen ITC" pitchFamily="66" charset="0"/>
              </a:rPr>
              <a:t>PARALELEPÍPEDO  OBLÍCUO</a:t>
            </a:r>
            <a:endParaRPr lang="es-MX" sz="3600" dirty="0">
              <a:solidFill>
                <a:srgbClr val="C00000"/>
              </a:solidFill>
              <a:latin typeface="Kristen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277</TotalTime>
  <Words>577</Words>
  <Application>Microsoft Office PowerPoint</Application>
  <PresentationFormat>Presentación en pantalla (4:3)</PresentationFormat>
  <Paragraphs>165</Paragraphs>
  <Slides>26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26</vt:i4>
      </vt:variant>
    </vt:vector>
  </HeadingPairs>
  <TitlesOfParts>
    <vt:vector size="27" baseType="lpstr">
      <vt:lpstr>Viajes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  <vt:lpstr>Diapositiva 23</vt:lpstr>
      <vt:lpstr>Diapositiva 24</vt:lpstr>
      <vt:lpstr>Diapositiva 25</vt:lpstr>
      <vt:lpstr>Diapositiva 26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</dc:creator>
  <cp:lastModifiedBy>Packard bell</cp:lastModifiedBy>
  <cp:revision>56</cp:revision>
  <dcterms:created xsi:type="dcterms:W3CDTF">2012-03-22T14:42:42Z</dcterms:created>
  <dcterms:modified xsi:type="dcterms:W3CDTF">2013-12-02T00:25:10Z</dcterms:modified>
</cp:coreProperties>
</file>