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5" r:id="rId2"/>
    <p:sldMasterId id="2147483698" r:id="rId3"/>
  </p:sldMasterIdLst>
  <p:notesMasterIdLst>
    <p:notesMasterId r:id="rId51"/>
  </p:notesMasterIdLst>
  <p:sldIdLst>
    <p:sldId id="272" r:id="rId4"/>
    <p:sldId id="293" r:id="rId5"/>
    <p:sldId id="294" r:id="rId6"/>
    <p:sldId id="295" r:id="rId7"/>
    <p:sldId id="296" r:id="rId8"/>
    <p:sldId id="297" r:id="rId9"/>
    <p:sldId id="298" r:id="rId10"/>
    <p:sldId id="299" r:id="rId11"/>
    <p:sldId id="338" r:id="rId12"/>
    <p:sldId id="300" r:id="rId13"/>
    <p:sldId id="301" r:id="rId14"/>
    <p:sldId id="302" r:id="rId15"/>
    <p:sldId id="303" r:id="rId16"/>
    <p:sldId id="304" r:id="rId17"/>
    <p:sldId id="337"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40" r:id="rId31"/>
    <p:sldId id="317" r:id="rId32"/>
    <p:sldId id="339" r:id="rId33"/>
    <p:sldId id="319" r:id="rId34"/>
    <p:sldId id="320" r:id="rId35"/>
    <p:sldId id="322" r:id="rId36"/>
    <p:sldId id="323" r:id="rId37"/>
    <p:sldId id="324" r:id="rId38"/>
    <p:sldId id="325" r:id="rId39"/>
    <p:sldId id="326" r:id="rId40"/>
    <p:sldId id="327" r:id="rId41"/>
    <p:sldId id="328" r:id="rId42"/>
    <p:sldId id="329" r:id="rId43"/>
    <p:sldId id="336" r:id="rId44"/>
    <p:sldId id="330" r:id="rId45"/>
    <p:sldId id="331" r:id="rId46"/>
    <p:sldId id="332" r:id="rId47"/>
    <p:sldId id="333" r:id="rId48"/>
    <p:sldId id="341" r:id="rId49"/>
    <p:sldId id="335" r:id="rId5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53">
          <p15:clr>
            <a:srgbClr val="A4A3A4"/>
          </p15:clr>
        </p15:guide>
        <p15:guide id="2" pos="2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934"/>
    <a:srgbClr val="38B375"/>
    <a:srgbClr val="1372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13" autoAdjust="0"/>
  </p:normalViewPr>
  <p:slideViewPr>
    <p:cSldViewPr snapToGrid="0" snapToObjects="1">
      <p:cViewPr>
        <p:scale>
          <a:sx n="96" d="100"/>
          <a:sy n="96" d="100"/>
        </p:scale>
        <p:origin x="-1140" y="210"/>
      </p:cViewPr>
      <p:guideLst>
        <p:guide orient="horz" pos="1253"/>
        <p:guide pos="282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335F8-9178-4A9C-B1D5-A04D069015F9}" type="doc">
      <dgm:prSet loTypeId="urn:microsoft.com/office/officeart/2005/8/layout/venn1" loCatId="relationship" qsTypeId="urn:microsoft.com/office/officeart/2005/8/quickstyle/simple1" qsCatId="simple" csTypeId="urn:microsoft.com/office/officeart/2005/8/colors/accent1_2" csCatId="accent1" phldr="1"/>
      <dgm:spPr/>
    </dgm:pt>
    <dgm:pt modelId="{C1FD4094-B1C5-4F10-A2C1-AB7985C7AF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b="1" i="0" u="none" strike="noStrike" cap="none" normalizeH="0" baseline="0" noProof="0" dirty="0" smtClean="0">
              <a:ln>
                <a:noFill/>
              </a:ln>
              <a:solidFill>
                <a:schemeClr val="tx1"/>
              </a:solidFill>
              <a:effectLst/>
              <a:latin typeface="Arial" charset="0"/>
              <a:cs typeface="Arial" charset="0"/>
            </a:rPr>
            <a:t>Religión/Espiritualidad</a:t>
          </a:r>
        </a:p>
      </dgm:t>
    </dgm:pt>
    <dgm:pt modelId="{D9B07CEF-833A-4C2A-A3BD-E5E5A5D7F4A4}" type="parTrans" cxnId="{272B2615-A185-47B0-AC67-FABE24218F4B}">
      <dgm:prSet/>
      <dgm:spPr/>
      <dgm:t>
        <a:bodyPr/>
        <a:lstStyle/>
        <a:p>
          <a:endParaRPr lang="es-CL" noProof="0" dirty="0"/>
        </a:p>
      </dgm:t>
    </dgm:pt>
    <dgm:pt modelId="{33BC126A-3753-48DA-9A73-BDC67859E756}" type="sibTrans" cxnId="{272B2615-A185-47B0-AC67-FABE24218F4B}">
      <dgm:prSet/>
      <dgm:spPr/>
      <dgm:t>
        <a:bodyPr/>
        <a:lstStyle/>
        <a:p>
          <a:endParaRPr lang="es-CL" noProof="0" dirty="0"/>
        </a:p>
      </dgm:t>
    </dgm:pt>
    <dgm:pt modelId="{62B7A5BB-09E3-4920-AC4A-4F645B811B3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b="1" i="0" u="none" strike="noStrike" cap="none" normalizeH="0" baseline="0" noProof="0" dirty="0" smtClean="0">
              <a:ln>
                <a:noFill/>
              </a:ln>
              <a:solidFill>
                <a:schemeClr val="tx1"/>
              </a:solidFill>
              <a:effectLst/>
              <a:latin typeface="Arial" charset="0"/>
              <a:cs typeface="Arial" charset="0"/>
            </a:rPr>
            <a:t>Raza/Etnia</a:t>
          </a:r>
        </a:p>
      </dgm:t>
    </dgm:pt>
    <dgm:pt modelId="{5D5B117B-421C-41E9-A169-08E8DFDA207A}" type="parTrans" cxnId="{ACF34958-056A-4F39-8477-BD3055B48957}">
      <dgm:prSet/>
      <dgm:spPr/>
      <dgm:t>
        <a:bodyPr/>
        <a:lstStyle/>
        <a:p>
          <a:endParaRPr lang="es-CL" noProof="0" dirty="0"/>
        </a:p>
      </dgm:t>
    </dgm:pt>
    <dgm:pt modelId="{89D5431A-3168-4941-B842-6114F3C210F8}" type="sibTrans" cxnId="{ACF34958-056A-4F39-8477-BD3055B48957}">
      <dgm:prSet/>
      <dgm:spPr/>
      <dgm:t>
        <a:bodyPr/>
        <a:lstStyle/>
        <a:p>
          <a:endParaRPr lang="es-CL" noProof="0" dirty="0"/>
        </a:p>
      </dgm:t>
    </dgm:pt>
    <dgm:pt modelId="{F01A53CC-B808-424C-9B63-A2B28B168D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b="1" i="0" u="none" strike="noStrike" cap="none" normalizeH="0" baseline="0" noProof="0" dirty="0" smtClean="0">
              <a:ln>
                <a:noFill/>
              </a:ln>
              <a:solidFill>
                <a:schemeClr val="tx1"/>
              </a:solidFill>
              <a:effectLst/>
              <a:latin typeface="Arial" charset="0"/>
              <a:cs typeface="Arial" charset="0"/>
            </a:rPr>
            <a:t>G</a:t>
          </a:r>
          <a:r>
            <a:rPr lang="es-CL" b="1" dirty="0" smtClean="0">
              <a:latin typeface="Arial" panose="020B0604020202020204" pitchFamily="34" charset="0"/>
              <a:cs typeface="Arial" panose="020B0604020202020204" pitchFamily="34" charset="0"/>
            </a:rPr>
            <a:t>é</a:t>
          </a:r>
          <a:r>
            <a:rPr kumimoji="0" lang="es-CL" b="1" i="0" u="none" strike="noStrike" cap="none" normalizeH="0" baseline="0" noProof="0" dirty="0" err="1" smtClean="0">
              <a:ln>
                <a:noFill/>
              </a:ln>
              <a:solidFill>
                <a:schemeClr val="tx1"/>
              </a:solidFill>
              <a:effectLst/>
              <a:latin typeface="Arial" charset="0"/>
              <a:cs typeface="Arial" charset="0"/>
            </a:rPr>
            <a:t>nero</a:t>
          </a:r>
          <a:endParaRPr kumimoji="0" lang="es-CL" b="1" i="0" u="none" strike="noStrike" cap="none" normalizeH="0" baseline="0" noProof="0" dirty="0" smtClean="0">
            <a:ln>
              <a:noFill/>
            </a:ln>
            <a:solidFill>
              <a:schemeClr val="tx1"/>
            </a:solidFill>
            <a:effectLst/>
            <a:latin typeface="Arial" charset="0"/>
            <a:cs typeface="Arial" charset="0"/>
          </a:endParaRPr>
        </a:p>
      </dgm:t>
    </dgm:pt>
    <dgm:pt modelId="{B4654712-34FB-481A-A920-68C21FDA1891}" type="parTrans" cxnId="{4E9B1812-3F16-46D0-9280-1C28EBF8A107}">
      <dgm:prSet/>
      <dgm:spPr/>
      <dgm:t>
        <a:bodyPr/>
        <a:lstStyle/>
        <a:p>
          <a:endParaRPr lang="es-CL" noProof="0" dirty="0"/>
        </a:p>
      </dgm:t>
    </dgm:pt>
    <dgm:pt modelId="{4BB40BEE-F919-4D24-B4D4-8E303B260D62}" type="sibTrans" cxnId="{4E9B1812-3F16-46D0-9280-1C28EBF8A107}">
      <dgm:prSet/>
      <dgm:spPr/>
      <dgm:t>
        <a:bodyPr/>
        <a:lstStyle/>
        <a:p>
          <a:endParaRPr lang="es-CL" noProof="0" dirty="0"/>
        </a:p>
      </dgm:t>
    </dgm:pt>
    <dgm:pt modelId="{C40C6705-1FAA-4340-B9FE-9F95E36906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b="1" i="0" u="none" strike="noStrike" cap="none" normalizeH="0" baseline="0" noProof="0" dirty="0" smtClean="0">
              <a:ln>
                <a:noFill/>
              </a:ln>
              <a:solidFill>
                <a:schemeClr val="tx1"/>
              </a:solidFill>
              <a:effectLst/>
              <a:latin typeface="Arial" charset="0"/>
              <a:cs typeface="Arial" charset="0"/>
            </a:rPr>
            <a:t>Identidad de g</a:t>
          </a:r>
          <a:r>
            <a:rPr lang="es-CL" b="1" dirty="0" smtClean="0">
              <a:latin typeface="Arial" panose="020B0604020202020204" pitchFamily="34" charset="0"/>
              <a:cs typeface="Arial" panose="020B0604020202020204" pitchFamily="34" charset="0"/>
            </a:rPr>
            <a:t>é</a:t>
          </a:r>
          <a:r>
            <a:rPr kumimoji="0" lang="es-CL" b="1" i="0" u="none" strike="noStrike" cap="none" normalizeH="0" baseline="0" noProof="0" dirty="0" err="1" smtClean="0">
              <a:ln>
                <a:noFill/>
              </a:ln>
              <a:solidFill>
                <a:schemeClr val="tx1"/>
              </a:solidFill>
              <a:effectLst/>
              <a:latin typeface="Arial" charset="0"/>
              <a:cs typeface="Arial" charset="0"/>
            </a:rPr>
            <a:t>nero</a:t>
          </a:r>
          <a:endParaRPr kumimoji="0" lang="es-CL" b="1" i="0" u="none" strike="noStrike" cap="none" normalizeH="0" baseline="0" noProof="0" dirty="0" smtClean="0">
            <a:ln>
              <a:noFill/>
            </a:ln>
            <a:solidFill>
              <a:schemeClr val="tx1"/>
            </a:solidFill>
            <a:effectLst/>
            <a:latin typeface="Arial" charset="0"/>
            <a:cs typeface="Arial" charset="0"/>
          </a:endParaRPr>
        </a:p>
      </dgm:t>
    </dgm:pt>
    <dgm:pt modelId="{4979383C-F93C-4EE0-B495-62192AA990BE}" type="parTrans" cxnId="{01D2A4A5-E241-4CB1-AB3F-36D213173FC9}">
      <dgm:prSet/>
      <dgm:spPr/>
      <dgm:t>
        <a:bodyPr/>
        <a:lstStyle/>
        <a:p>
          <a:endParaRPr lang="es-CL" noProof="0" dirty="0"/>
        </a:p>
      </dgm:t>
    </dgm:pt>
    <dgm:pt modelId="{66903D80-64B8-481F-B67D-3784A4C8A75D}" type="sibTrans" cxnId="{01D2A4A5-E241-4CB1-AB3F-36D213173FC9}">
      <dgm:prSet/>
      <dgm:spPr/>
      <dgm:t>
        <a:bodyPr/>
        <a:lstStyle/>
        <a:p>
          <a:endParaRPr lang="es-CL" noProof="0" dirty="0"/>
        </a:p>
      </dgm:t>
    </dgm:pt>
    <dgm:pt modelId="{31BDEFD0-BAB1-4557-8F07-67EAADB463C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b="1" i="0" u="none" strike="noStrike" cap="none" normalizeH="0" baseline="0" noProof="0" dirty="0" smtClean="0">
              <a:ln>
                <a:noFill/>
              </a:ln>
              <a:solidFill>
                <a:schemeClr val="tx1"/>
              </a:solidFill>
              <a:effectLst/>
              <a:latin typeface="Arial" charset="0"/>
              <a:cs typeface="Arial" charset="0"/>
            </a:rPr>
            <a:t>(</a:t>
          </a:r>
          <a:r>
            <a:rPr kumimoji="0" lang="es-CL" b="1" i="0" u="none" strike="noStrike" cap="none" normalizeH="0" baseline="0" noProof="0" dirty="0" err="1" smtClean="0">
              <a:ln>
                <a:noFill/>
              </a:ln>
              <a:solidFill>
                <a:schemeClr val="tx1"/>
              </a:solidFill>
              <a:effectLst/>
              <a:latin typeface="Arial" charset="0"/>
              <a:cs typeface="Arial" charset="0"/>
            </a:rPr>
            <a:t>Dis</a:t>
          </a:r>
          <a:r>
            <a:rPr kumimoji="0" lang="es-CL" b="1" i="0" u="none" strike="noStrike" cap="none" normalizeH="0" baseline="0" noProof="0" dirty="0" smtClean="0">
              <a:ln>
                <a:noFill/>
              </a:ln>
              <a:solidFill>
                <a:schemeClr val="tx1"/>
              </a:solidFill>
              <a:effectLst/>
              <a:latin typeface="Arial" charset="0"/>
              <a:cs typeface="Arial" charset="0"/>
            </a:rPr>
            <a:t>)capacidad</a:t>
          </a:r>
        </a:p>
      </dgm:t>
    </dgm:pt>
    <dgm:pt modelId="{8AA9FEBF-FED9-4BE8-90E2-66C783729B83}" type="parTrans" cxnId="{44B62318-3D1D-42FF-9D7B-EFA4363AE802}">
      <dgm:prSet/>
      <dgm:spPr/>
      <dgm:t>
        <a:bodyPr/>
        <a:lstStyle/>
        <a:p>
          <a:endParaRPr lang="es-CL" noProof="0" dirty="0"/>
        </a:p>
      </dgm:t>
    </dgm:pt>
    <dgm:pt modelId="{AE337597-0E02-48D1-9D9E-A6037A70AA40}" type="sibTrans" cxnId="{44B62318-3D1D-42FF-9D7B-EFA4363AE802}">
      <dgm:prSet/>
      <dgm:spPr/>
      <dgm:t>
        <a:bodyPr/>
        <a:lstStyle/>
        <a:p>
          <a:endParaRPr lang="es-CL" noProof="0" dirty="0"/>
        </a:p>
      </dgm:t>
    </dgm:pt>
    <dgm:pt modelId="{202F88A2-1636-4589-82FB-6C3ECBC695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b="1" i="0" u="none" strike="noStrike" cap="none" normalizeH="0" baseline="0" noProof="0" dirty="0" smtClean="0">
              <a:ln>
                <a:noFill/>
              </a:ln>
              <a:solidFill>
                <a:schemeClr val="tx1"/>
              </a:solidFill>
              <a:effectLst/>
              <a:latin typeface="Arial" charset="0"/>
              <a:cs typeface="Arial" charset="0"/>
            </a:rPr>
            <a:t>Orientación Sexual</a:t>
          </a:r>
        </a:p>
      </dgm:t>
    </dgm:pt>
    <dgm:pt modelId="{64A1634C-6034-4427-8821-A6E05D7889AA}" type="parTrans" cxnId="{4BFF1760-D882-4C97-9D67-EB9B112DDD40}">
      <dgm:prSet/>
      <dgm:spPr/>
      <dgm:t>
        <a:bodyPr/>
        <a:lstStyle/>
        <a:p>
          <a:endParaRPr lang="es-CL" noProof="0" dirty="0"/>
        </a:p>
      </dgm:t>
    </dgm:pt>
    <dgm:pt modelId="{55240D9C-EA20-47E5-ACBD-8686C06ED79E}" type="sibTrans" cxnId="{4BFF1760-D882-4C97-9D67-EB9B112DDD40}">
      <dgm:prSet/>
      <dgm:spPr/>
      <dgm:t>
        <a:bodyPr/>
        <a:lstStyle/>
        <a:p>
          <a:endParaRPr lang="es-CL" noProof="0" dirty="0"/>
        </a:p>
      </dgm:t>
    </dgm:pt>
    <dgm:pt modelId="{A86C23E4-0671-4AEA-BF6F-6E4A0D62BD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b="1" i="0" u="none" strike="noStrike" cap="none" normalizeH="0" baseline="0" noProof="0" dirty="0" smtClean="0">
              <a:ln>
                <a:noFill/>
              </a:ln>
              <a:solidFill>
                <a:schemeClr val="tx1"/>
              </a:solidFill>
              <a:effectLst/>
              <a:latin typeface="Arial" charset="0"/>
              <a:cs typeface="Arial" charset="0"/>
            </a:rPr>
            <a:t>Clase Social</a:t>
          </a:r>
        </a:p>
      </dgm:t>
    </dgm:pt>
    <dgm:pt modelId="{9793E182-B114-4E63-92F1-5FD0F73B153A}" type="parTrans" cxnId="{0CCF72FD-86A7-4904-AD30-8223A9B2D8E0}">
      <dgm:prSet/>
      <dgm:spPr/>
      <dgm:t>
        <a:bodyPr/>
        <a:lstStyle/>
        <a:p>
          <a:endParaRPr lang="es-CL" noProof="0" dirty="0"/>
        </a:p>
      </dgm:t>
    </dgm:pt>
    <dgm:pt modelId="{7652F210-F914-4981-963B-EAF3001C35B7}" type="sibTrans" cxnId="{0CCF72FD-86A7-4904-AD30-8223A9B2D8E0}">
      <dgm:prSet/>
      <dgm:spPr/>
      <dgm:t>
        <a:bodyPr/>
        <a:lstStyle/>
        <a:p>
          <a:endParaRPr lang="es-CL" noProof="0" dirty="0"/>
        </a:p>
      </dgm:t>
    </dgm:pt>
    <dgm:pt modelId="{8EE1A0C3-B271-49D2-810B-8A7568A81F28}">
      <dgm:prSet/>
      <dgm:spPr/>
      <dgm:t>
        <a:bodyPr/>
        <a:lstStyle/>
        <a:p>
          <a:endParaRPr lang="es-CL" noProof="0" dirty="0"/>
        </a:p>
      </dgm:t>
    </dgm:pt>
    <dgm:pt modelId="{3E18CE61-A580-42B0-A6EB-9FC47C4916A8}" type="parTrans" cxnId="{2018CF10-50EB-4BE8-AD84-692B2B1AD77C}">
      <dgm:prSet/>
      <dgm:spPr/>
      <dgm:t>
        <a:bodyPr/>
        <a:lstStyle/>
        <a:p>
          <a:endParaRPr lang="es-CL" noProof="0" dirty="0"/>
        </a:p>
      </dgm:t>
    </dgm:pt>
    <dgm:pt modelId="{782FD0AC-FCBF-4573-BE93-434A785517B7}" type="sibTrans" cxnId="{2018CF10-50EB-4BE8-AD84-692B2B1AD77C}">
      <dgm:prSet/>
      <dgm:spPr/>
      <dgm:t>
        <a:bodyPr/>
        <a:lstStyle/>
        <a:p>
          <a:endParaRPr lang="es-CL" noProof="0" dirty="0"/>
        </a:p>
      </dgm:t>
    </dgm:pt>
    <dgm:pt modelId="{04E0A85D-E4C8-49F2-A002-A9A7F7041FE6}">
      <dgm:prSet/>
      <dgm:spPr/>
      <dgm:t>
        <a:bodyPr/>
        <a:lstStyle/>
        <a:p>
          <a:endParaRPr lang="es-CL" noProof="0" dirty="0"/>
        </a:p>
      </dgm:t>
    </dgm:pt>
    <dgm:pt modelId="{1192512A-1B06-44DE-BC1E-C94C92522B69}" type="parTrans" cxnId="{87D050B5-D878-4799-B775-EDE6F5F17D8A}">
      <dgm:prSet/>
      <dgm:spPr/>
      <dgm:t>
        <a:bodyPr/>
        <a:lstStyle/>
        <a:p>
          <a:endParaRPr lang="es-CL" noProof="0" dirty="0"/>
        </a:p>
      </dgm:t>
    </dgm:pt>
    <dgm:pt modelId="{22AE2D67-CF6E-4A33-89B6-E906ACCD925F}" type="sibTrans" cxnId="{87D050B5-D878-4799-B775-EDE6F5F17D8A}">
      <dgm:prSet/>
      <dgm:spPr/>
      <dgm:t>
        <a:bodyPr/>
        <a:lstStyle/>
        <a:p>
          <a:endParaRPr lang="es-CL" noProof="0" dirty="0"/>
        </a:p>
      </dgm:t>
    </dgm:pt>
    <dgm:pt modelId="{1FAEF5B0-FDEC-4E31-9E3A-0908082E2E14}">
      <dgm:prSet/>
      <dgm:spPr/>
      <dgm:t>
        <a:bodyPr/>
        <a:lstStyle/>
        <a:p>
          <a:endParaRPr lang="es-CL" noProof="0" dirty="0"/>
        </a:p>
      </dgm:t>
    </dgm:pt>
    <dgm:pt modelId="{CA12256C-7A47-4CED-ADAC-B9C0B9E508ED}" type="parTrans" cxnId="{E5BCC22F-CFA6-41D0-9399-4AD090A02593}">
      <dgm:prSet/>
      <dgm:spPr/>
      <dgm:t>
        <a:bodyPr/>
        <a:lstStyle/>
        <a:p>
          <a:endParaRPr lang="es-CL" noProof="0" dirty="0"/>
        </a:p>
      </dgm:t>
    </dgm:pt>
    <dgm:pt modelId="{E06CC979-28AF-43F3-B1F8-F01CDD8816C8}" type="sibTrans" cxnId="{E5BCC22F-CFA6-41D0-9399-4AD090A02593}">
      <dgm:prSet/>
      <dgm:spPr/>
      <dgm:t>
        <a:bodyPr/>
        <a:lstStyle/>
        <a:p>
          <a:endParaRPr lang="es-CL" noProof="0" dirty="0"/>
        </a:p>
      </dgm:t>
    </dgm:pt>
    <dgm:pt modelId="{B3A7F5C3-A760-4BB1-8E64-2BF67380E45C}">
      <dgm:prSet/>
      <dgm:spPr/>
      <dgm:t>
        <a:bodyPr/>
        <a:lstStyle/>
        <a:p>
          <a:endParaRPr lang="es-CL" noProof="0" dirty="0"/>
        </a:p>
      </dgm:t>
    </dgm:pt>
    <dgm:pt modelId="{F7063EA4-4137-4DCC-AE7D-BE70F9CD8568}" type="parTrans" cxnId="{D3D1A35B-EC7F-4A70-A02A-6AD81ED795E0}">
      <dgm:prSet/>
      <dgm:spPr/>
      <dgm:t>
        <a:bodyPr/>
        <a:lstStyle/>
        <a:p>
          <a:endParaRPr lang="es-CL" noProof="0" dirty="0"/>
        </a:p>
      </dgm:t>
    </dgm:pt>
    <dgm:pt modelId="{FD9A409B-7283-486C-A3B5-27B9224EC2EE}" type="sibTrans" cxnId="{D3D1A35B-EC7F-4A70-A02A-6AD81ED795E0}">
      <dgm:prSet/>
      <dgm:spPr/>
      <dgm:t>
        <a:bodyPr/>
        <a:lstStyle/>
        <a:p>
          <a:endParaRPr lang="es-CL" noProof="0" dirty="0"/>
        </a:p>
      </dgm:t>
    </dgm:pt>
    <dgm:pt modelId="{E0B10651-C4BB-4E68-94CA-FA7AAB252250}" type="pres">
      <dgm:prSet presAssocID="{8D9335F8-9178-4A9C-B1D5-A04D069015F9}" presName="compositeShape" presStyleCnt="0">
        <dgm:presLayoutVars>
          <dgm:chMax val="7"/>
          <dgm:dir/>
          <dgm:resizeHandles val="exact"/>
        </dgm:presLayoutVars>
      </dgm:prSet>
      <dgm:spPr/>
    </dgm:pt>
    <dgm:pt modelId="{B276E05F-4D7D-4D2D-95E6-C38FF69D3FFB}" type="pres">
      <dgm:prSet presAssocID="{C1FD4094-B1C5-4F10-A2C1-AB7985C7AFF4}" presName="circ1" presStyleLbl="vennNode1" presStyleIdx="0" presStyleCnt="7"/>
      <dgm:spPr/>
    </dgm:pt>
    <dgm:pt modelId="{593AE521-17A6-4179-9CF7-43A35BD7115E}" type="pres">
      <dgm:prSet presAssocID="{C1FD4094-B1C5-4F10-A2C1-AB7985C7AFF4}" presName="circ1Tx" presStyleLbl="revTx" presStyleIdx="0" presStyleCnt="0" custScaleX="134056" custScaleY="157549">
        <dgm:presLayoutVars>
          <dgm:chMax val="0"/>
          <dgm:chPref val="0"/>
          <dgm:bulletEnabled val="1"/>
        </dgm:presLayoutVars>
      </dgm:prSet>
      <dgm:spPr/>
      <dgm:t>
        <a:bodyPr/>
        <a:lstStyle/>
        <a:p>
          <a:endParaRPr lang="en-US"/>
        </a:p>
      </dgm:t>
    </dgm:pt>
    <dgm:pt modelId="{3D815C2E-B8A0-4EF1-BB60-D356A90AF5CF}" type="pres">
      <dgm:prSet presAssocID="{62B7A5BB-09E3-4920-AC4A-4F645B811B3E}" presName="circ2" presStyleLbl="vennNode1" presStyleIdx="1" presStyleCnt="7"/>
      <dgm:spPr/>
    </dgm:pt>
    <dgm:pt modelId="{AC056CB0-A7EA-4CB5-8831-336C634A250C}" type="pres">
      <dgm:prSet presAssocID="{62B7A5BB-09E3-4920-AC4A-4F645B811B3E}" presName="circ2Tx" presStyleLbl="revTx" presStyleIdx="0" presStyleCnt="0">
        <dgm:presLayoutVars>
          <dgm:chMax val="0"/>
          <dgm:chPref val="0"/>
          <dgm:bulletEnabled val="1"/>
        </dgm:presLayoutVars>
      </dgm:prSet>
      <dgm:spPr/>
      <dgm:t>
        <a:bodyPr/>
        <a:lstStyle/>
        <a:p>
          <a:endParaRPr lang="en-US"/>
        </a:p>
      </dgm:t>
    </dgm:pt>
    <dgm:pt modelId="{A5084D48-BAAD-484E-B477-867AC38DD547}" type="pres">
      <dgm:prSet presAssocID="{F01A53CC-B808-424C-9B63-A2B28B168DDC}" presName="circ3" presStyleLbl="vennNode1" presStyleIdx="2" presStyleCnt="7"/>
      <dgm:spPr/>
    </dgm:pt>
    <dgm:pt modelId="{DDE55002-67C1-4EFC-9E4C-A62DD39598C5}" type="pres">
      <dgm:prSet presAssocID="{F01A53CC-B808-424C-9B63-A2B28B168DDC}" presName="circ3Tx" presStyleLbl="revTx" presStyleIdx="0" presStyleCnt="0">
        <dgm:presLayoutVars>
          <dgm:chMax val="0"/>
          <dgm:chPref val="0"/>
          <dgm:bulletEnabled val="1"/>
        </dgm:presLayoutVars>
      </dgm:prSet>
      <dgm:spPr/>
      <dgm:t>
        <a:bodyPr/>
        <a:lstStyle/>
        <a:p>
          <a:endParaRPr lang="en-US"/>
        </a:p>
      </dgm:t>
    </dgm:pt>
    <dgm:pt modelId="{CCE3ED83-7F56-455D-8049-AF8416EF2F9A}" type="pres">
      <dgm:prSet presAssocID="{C40C6705-1FAA-4340-B9FE-9F95E36906B4}" presName="circ4" presStyleLbl="vennNode1" presStyleIdx="3" presStyleCnt="7"/>
      <dgm:spPr/>
    </dgm:pt>
    <dgm:pt modelId="{A1B91F5E-44AD-4B5E-BBD6-76F8B869AD04}" type="pres">
      <dgm:prSet presAssocID="{C40C6705-1FAA-4340-B9FE-9F95E36906B4}" presName="circ4Tx" presStyleLbl="revTx" presStyleIdx="0" presStyleCnt="0">
        <dgm:presLayoutVars>
          <dgm:chMax val="0"/>
          <dgm:chPref val="0"/>
          <dgm:bulletEnabled val="1"/>
        </dgm:presLayoutVars>
      </dgm:prSet>
      <dgm:spPr/>
      <dgm:t>
        <a:bodyPr/>
        <a:lstStyle/>
        <a:p>
          <a:endParaRPr lang="en-US"/>
        </a:p>
      </dgm:t>
    </dgm:pt>
    <dgm:pt modelId="{BE5CB77B-4B4F-41B3-8399-F9FDE1DDF512}" type="pres">
      <dgm:prSet presAssocID="{31BDEFD0-BAB1-4557-8F07-67EAADB463C5}" presName="circ5" presStyleLbl="vennNode1" presStyleIdx="4" presStyleCnt="7"/>
      <dgm:spPr/>
    </dgm:pt>
    <dgm:pt modelId="{66B15300-AD36-4C83-B5DE-55C2E59122E9}" type="pres">
      <dgm:prSet presAssocID="{31BDEFD0-BAB1-4557-8F07-67EAADB463C5}" presName="circ5Tx" presStyleLbl="revTx" presStyleIdx="0" presStyleCnt="0">
        <dgm:presLayoutVars>
          <dgm:chMax val="0"/>
          <dgm:chPref val="0"/>
          <dgm:bulletEnabled val="1"/>
        </dgm:presLayoutVars>
      </dgm:prSet>
      <dgm:spPr/>
      <dgm:t>
        <a:bodyPr/>
        <a:lstStyle/>
        <a:p>
          <a:endParaRPr lang="en-US"/>
        </a:p>
      </dgm:t>
    </dgm:pt>
    <dgm:pt modelId="{4F5CEF3B-03B6-4F9A-83AE-A3ED3ABA1086}" type="pres">
      <dgm:prSet presAssocID="{202F88A2-1636-4589-82FB-6C3ECBC695EB}" presName="circ6" presStyleLbl="vennNode1" presStyleIdx="5" presStyleCnt="7"/>
      <dgm:spPr/>
    </dgm:pt>
    <dgm:pt modelId="{E877FF46-E0C3-40CE-8BAF-5E215EE56900}" type="pres">
      <dgm:prSet presAssocID="{202F88A2-1636-4589-82FB-6C3ECBC695EB}" presName="circ6Tx" presStyleLbl="revTx" presStyleIdx="0" presStyleCnt="0">
        <dgm:presLayoutVars>
          <dgm:chMax val="0"/>
          <dgm:chPref val="0"/>
          <dgm:bulletEnabled val="1"/>
        </dgm:presLayoutVars>
      </dgm:prSet>
      <dgm:spPr/>
      <dgm:t>
        <a:bodyPr/>
        <a:lstStyle/>
        <a:p>
          <a:endParaRPr lang="en-US"/>
        </a:p>
      </dgm:t>
    </dgm:pt>
    <dgm:pt modelId="{668E7CC3-C518-47E4-9AAA-522720BE25C1}" type="pres">
      <dgm:prSet presAssocID="{A86C23E4-0671-4AEA-BF6F-6E4A0D62BD20}" presName="circ7" presStyleLbl="vennNode1" presStyleIdx="6" presStyleCnt="7"/>
      <dgm:spPr/>
    </dgm:pt>
    <dgm:pt modelId="{171DD577-B068-46ED-B039-A0B1AA4EDC28}" type="pres">
      <dgm:prSet presAssocID="{A86C23E4-0671-4AEA-BF6F-6E4A0D62BD20}" presName="circ7Tx" presStyleLbl="revTx" presStyleIdx="0" presStyleCnt="0">
        <dgm:presLayoutVars>
          <dgm:chMax val="0"/>
          <dgm:chPref val="0"/>
          <dgm:bulletEnabled val="1"/>
        </dgm:presLayoutVars>
      </dgm:prSet>
      <dgm:spPr/>
      <dgm:t>
        <a:bodyPr/>
        <a:lstStyle/>
        <a:p>
          <a:endParaRPr lang="en-US"/>
        </a:p>
      </dgm:t>
    </dgm:pt>
  </dgm:ptLst>
  <dgm:cxnLst>
    <dgm:cxn modelId="{1425E9B1-FD6D-4792-9059-569B79EA9286}" type="presOf" srcId="{A86C23E4-0671-4AEA-BF6F-6E4A0D62BD20}" destId="{171DD577-B068-46ED-B039-A0B1AA4EDC28}" srcOrd="0" destOrd="0" presId="urn:microsoft.com/office/officeart/2005/8/layout/venn1"/>
    <dgm:cxn modelId="{2018CF10-50EB-4BE8-AD84-692B2B1AD77C}" srcId="{8D9335F8-9178-4A9C-B1D5-A04D069015F9}" destId="{8EE1A0C3-B271-49D2-810B-8A7568A81F28}" srcOrd="7" destOrd="0" parTransId="{3E18CE61-A580-42B0-A6EB-9FC47C4916A8}" sibTransId="{782FD0AC-FCBF-4573-BE93-434A785517B7}"/>
    <dgm:cxn modelId="{0CA23953-4945-4B84-AC9F-964E876A404A}" type="presOf" srcId="{8D9335F8-9178-4A9C-B1D5-A04D069015F9}" destId="{E0B10651-C4BB-4E68-94CA-FA7AAB252250}" srcOrd="0" destOrd="0" presId="urn:microsoft.com/office/officeart/2005/8/layout/venn1"/>
    <dgm:cxn modelId="{4261CCFD-8AB3-4B9D-9E79-54188683FE91}" type="presOf" srcId="{F01A53CC-B808-424C-9B63-A2B28B168DDC}" destId="{DDE55002-67C1-4EFC-9E4C-A62DD39598C5}" srcOrd="0" destOrd="0" presId="urn:microsoft.com/office/officeart/2005/8/layout/venn1"/>
    <dgm:cxn modelId="{80BC7EE7-7E73-417E-8CD0-FA69F1389B4C}" type="presOf" srcId="{62B7A5BB-09E3-4920-AC4A-4F645B811B3E}" destId="{AC056CB0-A7EA-4CB5-8831-336C634A250C}" srcOrd="0" destOrd="0" presId="urn:microsoft.com/office/officeart/2005/8/layout/venn1"/>
    <dgm:cxn modelId="{44B62318-3D1D-42FF-9D7B-EFA4363AE802}" srcId="{8D9335F8-9178-4A9C-B1D5-A04D069015F9}" destId="{31BDEFD0-BAB1-4557-8F07-67EAADB463C5}" srcOrd="4" destOrd="0" parTransId="{8AA9FEBF-FED9-4BE8-90E2-66C783729B83}" sibTransId="{AE337597-0E02-48D1-9D9E-A6037A70AA40}"/>
    <dgm:cxn modelId="{4E9B1812-3F16-46D0-9280-1C28EBF8A107}" srcId="{8D9335F8-9178-4A9C-B1D5-A04D069015F9}" destId="{F01A53CC-B808-424C-9B63-A2B28B168DDC}" srcOrd="2" destOrd="0" parTransId="{B4654712-34FB-481A-A920-68C21FDA1891}" sibTransId="{4BB40BEE-F919-4D24-B4D4-8E303B260D62}"/>
    <dgm:cxn modelId="{ACF34958-056A-4F39-8477-BD3055B48957}" srcId="{8D9335F8-9178-4A9C-B1D5-A04D069015F9}" destId="{62B7A5BB-09E3-4920-AC4A-4F645B811B3E}" srcOrd="1" destOrd="0" parTransId="{5D5B117B-421C-41E9-A169-08E8DFDA207A}" sibTransId="{89D5431A-3168-4941-B842-6114F3C210F8}"/>
    <dgm:cxn modelId="{405CF52F-6D78-45E7-8AD0-EE1260EDD996}" type="presOf" srcId="{C40C6705-1FAA-4340-B9FE-9F95E36906B4}" destId="{A1B91F5E-44AD-4B5E-BBD6-76F8B869AD04}" srcOrd="0" destOrd="0" presId="urn:microsoft.com/office/officeart/2005/8/layout/venn1"/>
    <dgm:cxn modelId="{272B2615-A185-47B0-AC67-FABE24218F4B}" srcId="{8D9335F8-9178-4A9C-B1D5-A04D069015F9}" destId="{C1FD4094-B1C5-4F10-A2C1-AB7985C7AFF4}" srcOrd="0" destOrd="0" parTransId="{D9B07CEF-833A-4C2A-A3BD-E5E5A5D7F4A4}" sibTransId="{33BC126A-3753-48DA-9A73-BDC67859E756}"/>
    <dgm:cxn modelId="{01D2A4A5-E241-4CB1-AB3F-36D213173FC9}" srcId="{8D9335F8-9178-4A9C-B1D5-A04D069015F9}" destId="{C40C6705-1FAA-4340-B9FE-9F95E36906B4}" srcOrd="3" destOrd="0" parTransId="{4979383C-F93C-4EE0-B495-62192AA990BE}" sibTransId="{66903D80-64B8-481F-B67D-3784A4C8A75D}"/>
    <dgm:cxn modelId="{0CCF72FD-86A7-4904-AD30-8223A9B2D8E0}" srcId="{8D9335F8-9178-4A9C-B1D5-A04D069015F9}" destId="{A86C23E4-0671-4AEA-BF6F-6E4A0D62BD20}" srcOrd="6" destOrd="0" parTransId="{9793E182-B114-4E63-92F1-5FD0F73B153A}" sibTransId="{7652F210-F914-4981-963B-EAF3001C35B7}"/>
    <dgm:cxn modelId="{8DECAB26-CC4E-4E31-87D2-B37AF0F67B30}" type="presOf" srcId="{C1FD4094-B1C5-4F10-A2C1-AB7985C7AFF4}" destId="{593AE521-17A6-4179-9CF7-43A35BD7115E}" srcOrd="0" destOrd="0" presId="urn:microsoft.com/office/officeart/2005/8/layout/venn1"/>
    <dgm:cxn modelId="{D3D1A35B-EC7F-4A70-A02A-6AD81ED795E0}" srcId="{8D9335F8-9178-4A9C-B1D5-A04D069015F9}" destId="{B3A7F5C3-A760-4BB1-8E64-2BF67380E45C}" srcOrd="10" destOrd="0" parTransId="{F7063EA4-4137-4DCC-AE7D-BE70F9CD8568}" sibTransId="{FD9A409B-7283-486C-A3B5-27B9224EC2EE}"/>
    <dgm:cxn modelId="{87D050B5-D878-4799-B775-EDE6F5F17D8A}" srcId="{8D9335F8-9178-4A9C-B1D5-A04D069015F9}" destId="{04E0A85D-E4C8-49F2-A002-A9A7F7041FE6}" srcOrd="8" destOrd="0" parTransId="{1192512A-1B06-44DE-BC1E-C94C92522B69}" sibTransId="{22AE2D67-CF6E-4A33-89B6-E906ACCD925F}"/>
    <dgm:cxn modelId="{1791F048-6D3B-41BF-BF49-8889329A568B}" type="presOf" srcId="{31BDEFD0-BAB1-4557-8F07-67EAADB463C5}" destId="{66B15300-AD36-4C83-B5DE-55C2E59122E9}" srcOrd="0" destOrd="0" presId="urn:microsoft.com/office/officeart/2005/8/layout/venn1"/>
    <dgm:cxn modelId="{94AE7745-886A-4C69-B6E7-7117944DABF1}" type="presOf" srcId="{202F88A2-1636-4589-82FB-6C3ECBC695EB}" destId="{E877FF46-E0C3-40CE-8BAF-5E215EE56900}" srcOrd="0" destOrd="0" presId="urn:microsoft.com/office/officeart/2005/8/layout/venn1"/>
    <dgm:cxn modelId="{4BFF1760-D882-4C97-9D67-EB9B112DDD40}" srcId="{8D9335F8-9178-4A9C-B1D5-A04D069015F9}" destId="{202F88A2-1636-4589-82FB-6C3ECBC695EB}" srcOrd="5" destOrd="0" parTransId="{64A1634C-6034-4427-8821-A6E05D7889AA}" sibTransId="{55240D9C-EA20-47E5-ACBD-8686C06ED79E}"/>
    <dgm:cxn modelId="{E5BCC22F-CFA6-41D0-9399-4AD090A02593}" srcId="{8D9335F8-9178-4A9C-B1D5-A04D069015F9}" destId="{1FAEF5B0-FDEC-4E31-9E3A-0908082E2E14}" srcOrd="9" destOrd="0" parTransId="{CA12256C-7A47-4CED-ADAC-B9C0B9E508ED}" sibTransId="{E06CC979-28AF-43F3-B1F8-F01CDD8816C8}"/>
    <dgm:cxn modelId="{CA6DBA69-8675-468A-8894-44888BC3640A}" type="presParOf" srcId="{E0B10651-C4BB-4E68-94CA-FA7AAB252250}" destId="{B276E05F-4D7D-4D2D-95E6-C38FF69D3FFB}" srcOrd="0" destOrd="0" presId="urn:microsoft.com/office/officeart/2005/8/layout/venn1"/>
    <dgm:cxn modelId="{0740DF90-C35B-4191-9FD8-4363560F189B}" type="presParOf" srcId="{E0B10651-C4BB-4E68-94CA-FA7AAB252250}" destId="{593AE521-17A6-4179-9CF7-43A35BD7115E}" srcOrd="1" destOrd="0" presId="urn:microsoft.com/office/officeart/2005/8/layout/venn1"/>
    <dgm:cxn modelId="{B1E4C346-DEDF-4965-8935-0A7326EAAFE0}" type="presParOf" srcId="{E0B10651-C4BB-4E68-94CA-FA7AAB252250}" destId="{3D815C2E-B8A0-4EF1-BB60-D356A90AF5CF}" srcOrd="2" destOrd="0" presId="urn:microsoft.com/office/officeart/2005/8/layout/venn1"/>
    <dgm:cxn modelId="{81256713-FB0F-4BDF-8D58-4A85E8A77FB0}" type="presParOf" srcId="{E0B10651-C4BB-4E68-94CA-FA7AAB252250}" destId="{AC056CB0-A7EA-4CB5-8831-336C634A250C}" srcOrd="3" destOrd="0" presId="urn:microsoft.com/office/officeart/2005/8/layout/venn1"/>
    <dgm:cxn modelId="{377F8554-2E22-49D4-8135-A799A98E6E5F}" type="presParOf" srcId="{E0B10651-C4BB-4E68-94CA-FA7AAB252250}" destId="{A5084D48-BAAD-484E-B477-867AC38DD547}" srcOrd="4" destOrd="0" presId="urn:microsoft.com/office/officeart/2005/8/layout/venn1"/>
    <dgm:cxn modelId="{3189EF91-E804-406A-A9F6-603A86A51EDD}" type="presParOf" srcId="{E0B10651-C4BB-4E68-94CA-FA7AAB252250}" destId="{DDE55002-67C1-4EFC-9E4C-A62DD39598C5}" srcOrd="5" destOrd="0" presId="urn:microsoft.com/office/officeart/2005/8/layout/venn1"/>
    <dgm:cxn modelId="{D39D2939-C58F-4234-8267-CA88AE959513}" type="presParOf" srcId="{E0B10651-C4BB-4E68-94CA-FA7AAB252250}" destId="{CCE3ED83-7F56-455D-8049-AF8416EF2F9A}" srcOrd="6" destOrd="0" presId="urn:microsoft.com/office/officeart/2005/8/layout/venn1"/>
    <dgm:cxn modelId="{CABFCE70-5BF2-4541-89F5-5BB956EF162F}" type="presParOf" srcId="{E0B10651-C4BB-4E68-94CA-FA7AAB252250}" destId="{A1B91F5E-44AD-4B5E-BBD6-76F8B869AD04}" srcOrd="7" destOrd="0" presId="urn:microsoft.com/office/officeart/2005/8/layout/venn1"/>
    <dgm:cxn modelId="{CC711177-8AFE-43D1-AEEB-68678B310B86}" type="presParOf" srcId="{E0B10651-C4BB-4E68-94CA-FA7AAB252250}" destId="{BE5CB77B-4B4F-41B3-8399-F9FDE1DDF512}" srcOrd="8" destOrd="0" presId="urn:microsoft.com/office/officeart/2005/8/layout/venn1"/>
    <dgm:cxn modelId="{8EECD0E9-7611-4A1B-9EC5-51D7BF3D960C}" type="presParOf" srcId="{E0B10651-C4BB-4E68-94CA-FA7AAB252250}" destId="{66B15300-AD36-4C83-B5DE-55C2E59122E9}" srcOrd="9" destOrd="0" presId="urn:microsoft.com/office/officeart/2005/8/layout/venn1"/>
    <dgm:cxn modelId="{39473239-4AB3-4194-B5D2-8856BD449B4D}" type="presParOf" srcId="{E0B10651-C4BB-4E68-94CA-FA7AAB252250}" destId="{4F5CEF3B-03B6-4F9A-83AE-A3ED3ABA1086}" srcOrd="10" destOrd="0" presId="urn:microsoft.com/office/officeart/2005/8/layout/venn1"/>
    <dgm:cxn modelId="{8305F57F-5D92-44F4-A955-C1D192E85303}" type="presParOf" srcId="{E0B10651-C4BB-4E68-94CA-FA7AAB252250}" destId="{E877FF46-E0C3-40CE-8BAF-5E215EE56900}" srcOrd="11" destOrd="0" presId="urn:microsoft.com/office/officeart/2005/8/layout/venn1"/>
    <dgm:cxn modelId="{FB81D7C8-94A9-4E79-82C8-020AE346CC25}" type="presParOf" srcId="{E0B10651-C4BB-4E68-94CA-FA7AAB252250}" destId="{668E7CC3-C518-47E4-9AAA-522720BE25C1}" srcOrd="12" destOrd="0" presId="urn:microsoft.com/office/officeart/2005/8/layout/venn1"/>
    <dgm:cxn modelId="{60639EB2-FBB7-4FAC-A0AA-64F7BCDA2A18}" type="presParOf" srcId="{E0B10651-C4BB-4E68-94CA-FA7AAB252250}" destId="{171DD577-B068-46ED-B039-A0B1AA4EDC28}"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3D16C-816C-499C-969D-36D130A5EEE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E4C3C2F-D8ED-44A6-8D28-11D3E9A43C51}">
      <dgm:prSet phldrT="[Text]" phldr="1"/>
      <dgm:spPr>
        <a:solidFill>
          <a:srgbClr val="0070C0">
            <a:alpha val="50000"/>
          </a:srgbClr>
        </a:solidFill>
      </dgm:spPr>
      <dgm:t>
        <a:bodyPr/>
        <a:lstStyle/>
        <a:p>
          <a:endParaRPr lang="en-US" dirty="0"/>
        </a:p>
      </dgm:t>
    </dgm:pt>
    <dgm:pt modelId="{7F4A35D2-6285-489D-A75F-72EA7481A4AA}" type="parTrans" cxnId="{AE1AB34A-4B80-4D38-8278-18D274F61B18}">
      <dgm:prSet/>
      <dgm:spPr/>
      <dgm:t>
        <a:bodyPr/>
        <a:lstStyle/>
        <a:p>
          <a:endParaRPr lang="en-US"/>
        </a:p>
      </dgm:t>
    </dgm:pt>
    <dgm:pt modelId="{82DEEF00-3271-4B7A-A3FD-9CB30C26EF38}" type="sibTrans" cxnId="{AE1AB34A-4B80-4D38-8278-18D274F61B18}">
      <dgm:prSet/>
      <dgm:spPr/>
      <dgm:t>
        <a:bodyPr/>
        <a:lstStyle/>
        <a:p>
          <a:endParaRPr lang="en-US"/>
        </a:p>
      </dgm:t>
    </dgm:pt>
    <dgm:pt modelId="{FF90767D-032D-47A5-954A-DE89EC681B6D}">
      <dgm:prSet phldrT="[Text]" phldr="1"/>
      <dgm:spPr>
        <a:solidFill>
          <a:srgbClr val="FF0000">
            <a:alpha val="50000"/>
          </a:srgbClr>
        </a:solidFill>
      </dgm:spPr>
      <dgm:t>
        <a:bodyPr/>
        <a:lstStyle/>
        <a:p>
          <a:endParaRPr lang="en-US" dirty="0"/>
        </a:p>
      </dgm:t>
    </dgm:pt>
    <dgm:pt modelId="{04A736C1-A6AE-4017-BBF6-B39F7124B670}" type="parTrans" cxnId="{8144DFE1-FDC4-4747-9CB1-B343CD484786}">
      <dgm:prSet/>
      <dgm:spPr/>
      <dgm:t>
        <a:bodyPr/>
        <a:lstStyle/>
        <a:p>
          <a:endParaRPr lang="en-US"/>
        </a:p>
      </dgm:t>
    </dgm:pt>
    <dgm:pt modelId="{D6B9FEC5-0BCF-4627-ACA3-DFA37012C094}" type="sibTrans" cxnId="{8144DFE1-FDC4-4747-9CB1-B343CD484786}">
      <dgm:prSet/>
      <dgm:spPr/>
      <dgm:t>
        <a:bodyPr/>
        <a:lstStyle/>
        <a:p>
          <a:endParaRPr lang="en-US"/>
        </a:p>
      </dgm:t>
    </dgm:pt>
    <dgm:pt modelId="{9F94F323-7E5B-45AE-AE7C-B40C2D08196A}" type="pres">
      <dgm:prSet presAssocID="{84B3D16C-816C-499C-969D-36D130A5EEE5}" presName="Name0" presStyleCnt="0">
        <dgm:presLayoutVars>
          <dgm:dir/>
          <dgm:resizeHandles val="exact"/>
        </dgm:presLayoutVars>
      </dgm:prSet>
      <dgm:spPr/>
      <dgm:t>
        <a:bodyPr/>
        <a:lstStyle/>
        <a:p>
          <a:endParaRPr lang="en-US"/>
        </a:p>
      </dgm:t>
    </dgm:pt>
    <dgm:pt modelId="{D18CD003-4E5C-4877-8326-DEDAD8081283}" type="pres">
      <dgm:prSet presAssocID="{EE4C3C2F-D8ED-44A6-8D28-11D3E9A43C51}" presName="Name5" presStyleLbl="vennNode1" presStyleIdx="0" presStyleCnt="2" custLinFactNeighborX="-11972">
        <dgm:presLayoutVars>
          <dgm:bulletEnabled val="1"/>
        </dgm:presLayoutVars>
      </dgm:prSet>
      <dgm:spPr/>
      <dgm:t>
        <a:bodyPr/>
        <a:lstStyle/>
        <a:p>
          <a:endParaRPr lang="en-US"/>
        </a:p>
      </dgm:t>
    </dgm:pt>
    <dgm:pt modelId="{1A5C1E11-2D90-4FF6-9A64-831F8EFE93A2}" type="pres">
      <dgm:prSet presAssocID="{82DEEF00-3271-4B7A-A3FD-9CB30C26EF38}" presName="space" presStyleCnt="0"/>
      <dgm:spPr/>
    </dgm:pt>
    <dgm:pt modelId="{87DB9DDB-86CE-4388-9FF5-832C80F6361E}" type="pres">
      <dgm:prSet presAssocID="{FF90767D-032D-47A5-954A-DE89EC681B6D}" presName="Name5" presStyleLbl="vennNode1" presStyleIdx="1" presStyleCnt="2" custLinFactNeighborX="11972">
        <dgm:presLayoutVars>
          <dgm:bulletEnabled val="1"/>
        </dgm:presLayoutVars>
      </dgm:prSet>
      <dgm:spPr/>
      <dgm:t>
        <a:bodyPr/>
        <a:lstStyle/>
        <a:p>
          <a:endParaRPr lang="en-US"/>
        </a:p>
      </dgm:t>
    </dgm:pt>
  </dgm:ptLst>
  <dgm:cxnLst>
    <dgm:cxn modelId="{DB141E14-480F-4172-9FDF-FBE1B669548A}" type="presOf" srcId="{EE4C3C2F-D8ED-44A6-8D28-11D3E9A43C51}" destId="{D18CD003-4E5C-4877-8326-DEDAD8081283}" srcOrd="0" destOrd="0" presId="urn:microsoft.com/office/officeart/2005/8/layout/venn3"/>
    <dgm:cxn modelId="{AE1AB34A-4B80-4D38-8278-18D274F61B18}" srcId="{84B3D16C-816C-499C-969D-36D130A5EEE5}" destId="{EE4C3C2F-D8ED-44A6-8D28-11D3E9A43C51}" srcOrd="0" destOrd="0" parTransId="{7F4A35D2-6285-489D-A75F-72EA7481A4AA}" sibTransId="{82DEEF00-3271-4B7A-A3FD-9CB30C26EF38}"/>
    <dgm:cxn modelId="{9CC3B942-14D8-4E36-AD3A-4D3D51D268F5}" type="presOf" srcId="{FF90767D-032D-47A5-954A-DE89EC681B6D}" destId="{87DB9DDB-86CE-4388-9FF5-832C80F6361E}" srcOrd="0" destOrd="0" presId="urn:microsoft.com/office/officeart/2005/8/layout/venn3"/>
    <dgm:cxn modelId="{8144DFE1-FDC4-4747-9CB1-B343CD484786}" srcId="{84B3D16C-816C-499C-969D-36D130A5EEE5}" destId="{FF90767D-032D-47A5-954A-DE89EC681B6D}" srcOrd="1" destOrd="0" parTransId="{04A736C1-A6AE-4017-BBF6-B39F7124B670}" sibTransId="{D6B9FEC5-0BCF-4627-ACA3-DFA37012C094}"/>
    <dgm:cxn modelId="{CA4D0F81-FA23-4EFE-88BF-DFF8A55195A6}" type="presOf" srcId="{84B3D16C-816C-499C-969D-36D130A5EEE5}" destId="{9F94F323-7E5B-45AE-AE7C-B40C2D08196A}" srcOrd="0" destOrd="0" presId="urn:microsoft.com/office/officeart/2005/8/layout/venn3"/>
    <dgm:cxn modelId="{BCEDF485-AFED-4921-A79D-B5AE97BA1197}" type="presParOf" srcId="{9F94F323-7E5B-45AE-AE7C-B40C2D08196A}" destId="{D18CD003-4E5C-4877-8326-DEDAD8081283}" srcOrd="0" destOrd="0" presId="urn:microsoft.com/office/officeart/2005/8/layout/venn3"/>
    <dgm:cxn modelId="{68D7D6DA-1342-4476-A24F-EC3541BAF9C6}" type="presParOf" srcId="{9F94F323-7E5B-45AE-AE7C-B40C2D08196A}" destId="{1A5C1E11-2D90-4FF6-9A64-831F8EFE93A2}" srcOrd="1" destOrd="0" presId="urn:microsoft.com/office/officeart/2005/8/layout/venn3"/>
    <dgm:cxn modelId="{EC417FE5-BFEC-4E29-B04E-20E08075A648}" type="presParOf" srcId="{9F94F323-7E5B-45AE-AE7C-B40C2D08196A}" destId="{87DB9DDB-86CE-4388-9FF5-832C80F6361E}"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6E05F-4D7D-4D2D-95E6-C38FF69D3FFB}">
      <dsp:nvSpPr>
        <dsp:cNvPr id="0" name=""/>
        <dsp:cNvSpPr/>
      </dsp:nvSpPr>
      <dsp:spPr>
        <a:xfrm>
          <a:off x="2343686" y="996325"/>
          <a:ext cx="1146756" cy="11468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93AE521-17A6-4179-9CF7-43A35BD7115E}">
      <dsp:nvSpPr>
        <dsp:cNvPr id="0" name=""/>
        <dsp:cNvSpPr/>
      </dsp:nvSpPr>
      <dsp:spPr>
        <a:xfrm>
          <a:off x="2036322" y="-101169"/>
          <a:ext cx="1761484" cy="11078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200" b="1" i="0" u="none" strike="noStrike" kern="1200" cap="none" normalizeH="0" baseline="0" noProof="0" dirty="0" smtClean="0">
              <a:ln>
                <a:noFill/>
              </a:ln>
              <a:solidFill>
                <a:schemeClr val="tx1"/>
              </a:solidFill>
              <a:effectLst/>
              <a:latin typeface="Arial" charset="0"/>
              <a:cs typeface="Arial" charset="0"/>
            </a:rPr>
            <a:t>Religión/Espiritualidad</a:t>
          </a:r>
        </a:p>
      </dsp:txBody>
      <dsp:txXfrm>
        <a:off x="2036322" y="-101169"/>
        <a:ext cx="1761484" cy="1107863"/>
      </dsp:txXfrm>
    </dsp:sp>
    <dsp:sp modelId="{3D815C2E-B8A0-4EF1-BB60-D356A90AF5CF}">
      <dsp:nvSpPr>
        <dsp:cNvPr id="0" name=""/>
        <dsp:cNvSpPr/>
      </dsp:nvSpPr>
      <dsp:spPr>
        <a:xfrm>
          <a:off x="2680068" y="1158058"/>
          <a:ext cx="1146756" cy="11468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C056CB0-A7EA-4CB5-8831-336C634A250C}">
      <dsp:nvSpPr>
        <dsp:cNvPr id="0" name=""/>
        <dsp:cNvSpPr/>
      </dsp:nvSpPr>
      <dsp:spPr>
        <a:xfrm>
          <a:off x="3968257" y="769196"/>
          <a:ext cx="1242319" cy="7735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200" b="1" i="0" u="none" strike="noStrike" kern="1200" cap="none" normalizeH="0" baseline="0" noProof="0" dirty="0" smtClean="0">
              <a:ln>
                <a:noFill/>
              </a:ln>
              <a:solidFill>
                <a:schemeClr val="tx1"/>
              </a:solidFill>
              <a:effectLst/>
              <a:latin typeface="Arial" charset="0"/>
              <a:cs typeface="Arial" charset="0"/>
            </a:rPr>
            <a:t>Raza/Etnia</a:t>
          </a:r>
        </a:p>
      </dsp:txBody>
      <dsp:txXfrm>
        <a:off x="3968257" y="769196"/>
        <a:ext cx="1242319" cy="773505"/>
      </dsp:txXfrm>
    </dsp:sp>
    <dsp:sp modelId="{A5084D48-BAAD-484E-B477-867AC38DD547}">
      <dsp:nvSpPr>
        <dsp:cNvPr id="0" name=""/>
        <dsp:cNvSpPr/>
      </dsp:nvSpPr>
      <dsp:spPr>
        <a:xfrm>
          <a:off x="2762730" y="1521957"/>
          <a:ext cx="1146756" cy="11468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DE55002-67C1-4EFC-9E4C-A62DD39598C5}">
      <dsp:nvSpPr>
        <dsp:cNvPr id="0" name=""/>
        <dsp:cNvSpPr/>
      </dsp:nvSpPr>
      <dsp:spPr>
        <a:xfrm>
          <a:off x="4087711" y="1753657"/>
          <a:ext cx="1218428" cy="8262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200" b="1" i="0" u="none" strike="noStrike" kern="1200" cap="none" normalizeH="0" baseline="0" noProof="0" dirty="0" smtClean="0">
              <a:ln>
                <a:noFill/>
              </a:ln>
              <a:solidFill>
                <a:schemeClr val="tx1"/>
              </a:solidFill>
              <a:effectLst/>
              <a:latin typeface="Arial" charset="0"/>
              <a:cs typeface="Arial" charset="0"/>
            </a:rPr>
            <a:t>G</a:t>
          </a:r>
          <a:r>
            <a:rPr lang="es-CL" sz="1200" b="1" kern="1200" dirty="0" smtClean="0">
              <a:latin typeface="Arial" panose="020B0604020202020204" pitchFamily="34" charset="0"/>
              <a:cs typeface="Arial" panose="020B0604020202020204" pitchFamily="34" charset="0"/>
            </a:rPr>
            <a:t>é</a:t>
          </a:r>
          <a:r>
            <a:rPr kumimoji="0" lang="es-CL" sz="1200" b="1" i="0" u="none" strike="noStrike" kern="1200" cap="none" normalizeH="0" baseline="0" noProof="0" dirty="0" err="1" smtClean="0">
              <a:ln>
                <a:noFill/>
              </a:ln>
              <a:solidFill>
                <a:schemeClr val="tx1"/>
              </a:solidFill>
              <a:effectLst/>
              <a:latin typeface="Arial" charset="0"/>
              <a:cs typeface="Arial" charset="0"/>
            </a:rPr>
            <a:t>nero</a:t>
          </a:r>
          <a:endParaRPr kumimoji="0" lang="es-CL" sz="1200" b="1" i="0" u="none" strike="noStrike" kern="1200" cap="none" normalizeH="0" baseline="0" noProof="0" dirty="0" smtClean="0">
            <a:ln>
              <a:noFill/>
            </a:ln>
            <a:solidFill>
              <a:schemeClr val="tx1"/>
            </a:solidFill>
            <a:effectLst/>
            <a:latin typeface="Arial" charset="0"/>
            <a:cs typeface="Arial" charset="0"/>
          </a:endParaRPr>
        </a:p>
      </dsp:txBody>
      <dsp:txXfrm>
        <a:off x="4087711" y="1753657"/>
        <a:ext cx="1218428" cy="826244"/>
      </dsp:txXfrm>
    </dsp:sp>
    <dsp:sp modelId="{CCE3ED83-7F56-455D-8049-AF8416EF2F9A}">
      <dsp:nvSpPr>
        <dsp:cNvPr id="0" name=""/>
        <dsp:cNvSpPr/>
      </dsp:nvSpPr>
      <dsp:spPr>
        <a:xfrm>
          <a:off x="2530034" y="1813779"/>
          <a:ext cx="1146756" cy="11468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1B91F5E-44AD-4B5E-BBD6-76F8B869AD04}">
      <dsp:nvSpPr>
        <dsp:cNvPr id="0" name=""/>
        <dsp:cNvSpPr/>
      </dsp:nvSpPr>
      <dsp:spPr>
        <a:xfrm>
          <a:off x="3562114" y="2861175"/>
          <a:ext cx="1313991" cy="7559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200" b="1" i="0" u="none" strike="noStrike" kern="1200" cap="none" normalizeH="0" baseline="0" noProof="0" dirty="0" smtClean="0">
              <a:ln>
                <a:noFill/>
              </a:ln>
              <a:solidFill>
                <a:schemeClr val="tx1"/>
              </a:solidFill>
              <a:effectLst/>
              <a:latin typeface="Arial" charset="0"/>
              <a:cs typeface="Arial" charset="0"/>
            </a:rPr>
            <a:t>Identidad de g</a:t>
          </a:r>
          <a:r>
            <a:rPr lang="es-CL" sz="1200" b="1" kern="1200" dirty="0" smtClean="0">
              <a:latin typeface="Arial" panose="020B0604020202020204" pitchFamily="34" charset="0"/>
              <a:cs typeface="Arial" panose="020B0604020202020204" pitchFamily="34" charset="0"/>
            </a:rPr>
            <a:t>é</a:t>
          </a:r>
          <a:r>
            <a:rPr kumimoji="0" lang="es-CL" sz="1200" b="1" i="0" u="none" strike="noStrike" kern="1200" cap="none" normalizeH="0" baseline="0" noProof="0" dirty="0" err="1" smtClean="0">
              <a:ln>
                <a:noFill/>
              </a:ln>
              <a:solidFill>
                <a:schemeClr val="tx1"/>
              </a:solidFill>
              <a:effectLst/>
              <a:latin typeface="Arial" charset="0"/>
              <a:cs typeface="Arial" charset="0"/>
            </a:rPr>
            <a:t>nero</a:t>
          </a:r>
          <a:endParaRPr kumimoji="0" lang="es-CL" sz="1200" b="1" i="0" u="none" strike="noStrike" kern="1200" cap="none" normalizeH="0" baseline="0" noProof="0" dirty="0" smtClean="0">
            <a:ln>
              <a:noFill/>
            </a:ln>
            <a:solidFill>
              <a:schemeClr val="tx1"/>
            </a:solidFill>
            <a:effectLst/>
            <a:latin typeface="Arial" charset="0"/>
            <a:cs typeface="Arial" charset="0"/>
          </a:endParaRPr>
        </a:p>
      </dsp:txBody>
      <dsp:txXfrm>
        <a:off x="3562114" y="2861175"/>
        <a:ext cx="1313991" cy="755925"/>
      </dsp:txXfrm>
    </dsp:sp>
    <dsp:sp modelId="{BE5CB77B-4B4F-41B3-8399-F9FDE1DDF512}">
      <dsp:nvSpPr>
        <dsp:cNvPr id="0" name=""/>
        <dsp:cNvSpPr/>
      </dsp:nvSpPr>
      <dsp:spPr>
        <a:xfrm>
          <a:off x="2157338" y="1813779"/>
          <a:ext cx="1146756" cy="11468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6B15300-AD36-4C83-B5DE-55C2E59122E9}">
      <dsp:nvSpPr>
        <dsp:cNvPr id="0" name=""/>
        <dsp:cNvSpPr/>
      </dsp:nvSpPr>
      <dsp:spPr>
        <a:xfrm>
          <a:off x="958022" y="2861175"/>
          <a:ext cx="1313991" cy="7559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200" b="1" i="0" u="none" strike="noStrike" kern="1200" cap="none" normalizeH="0" baseline="0" noProof="0" dirty="0" smtClean="0">
              <a:ln>
                <a:noFill/>
              </a:ln>
              <a:solidFill>
                <a:schemeClr val="tx1"/>
              </a:solidFill>
              <a:effectLst/>
              <a:latin typeface="Arial" charset="0"/>
              <a:cs typeface="Arial" charset="0"/>
            </a:rPr>
            <a:t>(</a:t>
          </a:r>
          <a:r>
            <a:rPr kumimoji="0" lang="es-CL" sz="1200" b="1" i="0" u="none" strike="noStrike" kern="1200" cap="none" normalizeH="0" baseline="0" noProof="0" dirty="0" err="1" smtClean="0">
              <a:ln>
                <a:noFill/>
              </a:ln>
              <a:solidFill>
                <a:schemeClr val="tx1"/>
              </a:solidFill>
              <a:effectLst/>
              <a:latin typeface="Arial" charset="0"/>
              <a:cs typeface="Arial" charset="0"/>
            </a:rPr>
            <a:t>Dis</a:t>
          </a:r>
          <a:r>
            <a:rPr kumimoji="0" lang="es-CL" sz="1200" b="1" i="0" u="none" strike="noStrike" kern="1200" cap="none" normalizeH="0" baseline="0" noProof="0" dirty="0" smtClean="0">
              <a:ln>
                <a:noFill/>
              </a:ln>
              <a:solidFill>
                <a:schemeClr val="tx1"/>
              </a:solidFill>
              <a:effectLst/>
              <a:latin typeface="Arial" charset="0"/>
              <a:cs typeface="Arial" charset="0"/>
            </a:rPr>
            <a:t>)capacidad</a:t>
          </a:r>
        </a:p>
      </dsp:txBody>
      <dsp:txXfrm>
        <a:off x="958022" y="2861175"/>
        <a:ext cx="1313991" cy="755925"/>
      </dsp:txXfrm>
    </dsp:sp>
    <dsp:sp modelId="{4F5CEF3B-03B6-4F9A-83AE-A3ED3ABA1086}">
      <dsp:nvSpPr>
        <dsp:cNvPr id="0" name=""/>
        <dsp:cNvSpPr/>
      </dsp:nvSpPr>
      <dsp:spPr>
        <a:xfrm>
          <a:off x="1924642" y="1521957"/>
          <a:ext cx="1146756" cy="11468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877FF46-E0C3-40CE-8BAF-5E215EE56900}">
      <dsp:nvSpPr>
        <dsp:cNvPr id="0" name=""/>
        <dsp:cNvSpPr/>
      </dsp:nvSpPr>
      <dsp:spPr>
        <a:xfrm>
          <a:off x="527988" y="1753657"/>
          <a:ext cx="1218428" cy="8262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200" b="1" i="0" u="none" strike="noStrike" kern="1200" cap="none" normalizeH="0" baseline="0" noProof="0" dirty="0" smtClean="0">
              <a:ln>
                <a:noFill/>
              </a:ln>
              <a:solidFill>
                <a:schemeClr val="tx1"/>
              </a:solidFill>
              <a:effectLst/>
              <a:latin typeface="Arial" charset="0"/>
              <a:cs typeface="Arial" charset="0"/>
            </a:rPr>
            <a:t>Orientación Sexual</a:t>
          </a:r>
        </a:p>
      </dsp:txBody>
      <dsp:txXfrm>
        <a:off x="527988" y="1753657"/>
        <a:ext cx="1218428" cy="826244"/>
      </dsp:txXfrm>
    </dsp:sp>
    <dsp:sp modelId="{668E7CC3-C518-47E4-9AAA-522720BE25C1}">
      <dsp:nvSpPr>
        <dsp:cNvPr id="0" name=""/>
        <dsp:cNvSpPr/>
      </dsp:nvSpPr>
      <dsp:spPr>
        <a:xfrm>
          <a:off x="2007304" y="1158058"/>
          <a:ext cx="1146756" cy="11468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71DD577-B068-46ED-B039-A0B1AA4EDC28}">
      <dsp:nvSpPr>
        <dsp:cNvPr id="0" name=""/>
        <dsp:cNvSpPr/>
      </dsp:nvSpPr>
      <dsp:spPr>
        <a:xfrm>
          <a:off x="623551" y="769196"/>
          <a:ext cx="1242319" cy="7735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200" b="1" i="0" u="none" strike="noStrike" kern="1200" cap="none" normalizeH="0" baseline="0" noProof="0" dirty="0" smtClean="0">
              <a:ln>
                <a:noFill/>
              </a:ln>
              <a:solidFill>
                <a:schemeClr val="tx1"/>
              </a:solidFill>
              <a:effectLst/>
              <a:latin typeface="Arial" charset="0"/>
              <a:cs typeface="Arial" charset="0"/>
            </a:rPr>
            <a:t>Clase Social</a:t>
          </a:r>
        </a:p>
      </dsp:txBody>
      <dsp:txXfrm>
        <a:off x="623551" y="769196"/>
        <a:ext cx="1242319" cy="773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81167-C76E-694A-8217-95357866A93E}" type="datetimeFigureOut">
              <a:rPr lang="es-ES" smtClean="0"/>
              <a:pPr/>
              <a:t>15/10/2016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F1AEE-8A47-E847-95BD-EA41DCB819A9}" type="slidenum">
              <a:rPr lang="es-ES" smtClean="0"/>
              <a:pPr/>
              <a:t>‹Nº›</a:t>
            </a:fld>
            <a:endParaRPr lang="es-ES"/>
          </a:p>
        </p:txBody>
      </p:sp>
    </p:spTree>
    <p:extLst>
      <p:ext uri="{BB962C8B-B14F-4D97-AF65-F5344CB8AC3E}">
        <p14:creationId xmlns:p14="http://schemas.microsoft.com/office/powerpoint/2010/main" val="1072932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200" i="0" u="none" kern="1200" dirty="0" smtClean="0">
                <a:solidFill>
                  <a:schemeClr val="tx1"/>
                </a:solidFill>
                <a:effectLst/>
                <a:latin typeface="+mn-lt"/>
                <a:ea typeface="+mn-ea"/>
                <a:cs typeface="+mn-cs"/>
              </a:rPr>
              <a:t>Ahora les voy a contar una historia que subraya lo importante que es la visibilidad del apoyo. Cuando trabajaba como orientadora escolar tenía una etiqueta en mi puerta que decía “</a:t>
            </a:r>
            <a:r>
              <a:rPr lang="es-CL" sz="1200" i="0" u="none" kern="1200" dirty="0" err="1" smtClean="0">
                <a:solidFill>
                  <a:schemeClr val="tx1"/>
                </a:solidFill>
                <a:effectLst/>
                <a:latin typeface="+mn-lt"/>
                <a:ea typeface="+mn-ea"/>
                <a:cs typeface="+mn-cs"/>
              </a:rPr>
              <a:t>safe</a:t>
            </a:r>
            <a:r>
              <a:rPr lang="es-CL" sz="1200" i="0" u="none" kern="1200" dirty="0" smtClean="0">
                <a:solidFill>
                  <a:schemeClr val="tx1"/>
                </a:solidFill>
                <a:effectLst/>
                <a:latin typeface="+mn-lt"/>
                <a:ea typeface="+mn-ea"/>
                <a:cs typeface="+mn-cs"/>
              </a:rPr>
              <a:t> </a:t>
            </a:r>
            <a:r>
              <a:rPr lang="es-CL" sz="1200" i="0" u="none" kern="1200" dirty="0" err="1" smtClean="0">
                <a:solidFill>
                  <a:schemeClr val="tx1"/>
                </a:solidFill>
                <a:effectLst/>
                <a:latin typeface="+mn-lt"/>
                <a:ea typeface="+mn-ea"/>
                <a:cs typeface="+mn-cs"/>
              </a:rPr>
              <a:t>space</a:t>
            </a:r>
            <a:r>
              <a:rPr lang="es-CL" sz="1200" i="0" u="none" kern="1200" dirty="0" smtClean="0">
                <a:solidFill>
                  <a:schemeClr val="tx1"/>
                </a:solidFill>
                <a:effectLst/>
                <a:latin typeface="+mn-lt"/>
                <a:ea typeface="+mn-ea"/>
                <a:cs typeface="+mn-cs"/>
              </a:rPr>
              <a:t>” o “espacio seguro” con un arcoíris. Los estudiantes sabían LGBT y los que estaban cuestionando sabían que mi oficina era un espacio de apoyo y confianza. Un estudiante, se llama Austin, vino a donde mi, salió del closet y me dijo que quería empezar un club para los estudiantes LGBT y sus aliados pero no quería que mucha gente se enterara y no quería ser presidente. En otras palabras, sabía que algo necesitaba cambiar pero tenía miedo a tener que enfrentar una respuesta negativa. Establecimos el club, los estudiantes empezaron a venir gradualmente y los estudiantes empezaron a sentirse más cómodos. </a:t>
            </a:r>
            <a:endParaRPr lang="es-CL" i="0" u="none"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2</a:t>
            </a:fld>
            <a:endParaRPr lang="es-CL"/>
          </a:p>
        </p:txBody>
      </p:sp>
    </p:spTree>
    <p:extLst>
      <p:ext uri="{BB962C8B-B14F-4D97-AF65-F5344CB8AC3E}">
        <p14:creationId xmlns:p14="http://schemas.microsoft.com/office/powerpoint/2010/main" val="409204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i="0" u="none" kern="1200" dirty="0" smtClean="0">
                <a:solidFill>
                  <a:schemeClr val="tx1"/>
                </a:solidFill>
                <a:effectLst/>
                <a:latin typeface="+mn-lt"/>
                <a:ea typeface="+mn-ea"/>
                <a:cs typeface="+mn-cs"/>
              </a:rPr>
              <a:t>El verano pasado, representantes de 20 </a:t>
            </a:r>
            <a:r>
              <a:rPr lang="es-CL" sz="1200" i="0" u="none" kern="1200" dirty="0" err="1" smtClean="0">
                <a:solidFill>
                  <a:schemeClr val="tx1"/>
                </a:solidFill>
                <a:effectLst/>
                <a:latin typeface="+mn-lt"/>
                <a:ea typeface="+mn-ea"/>
                <a:cs typeface="+mn-cs"/>
              </a:rPr>
              <a:t>paises</a:t>
            </a:r>
            <a:r>
              <a:rPr lang="es-CL" sz="1200" i="0" u="none" kern="1200" dirty="0" smtClean="0">
                <a:solidFill>
                  <a:schemeClr val="tx1"/>
                </a:solidFill>
                <a:effectLst/>
                <a:latin typeface="+mn-lt"/>
                <a:ea typeface="+mn-ea"/>
                <a:cs typeface="+mn-cs"/>
              </a:rPr>
              <a:t> se reunieron en Buenos Aires para discutir el problema del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 homofóbico y establecer un red global para conectar a organizaciones, activistas y educadores dedicados al movimiento de escuelas seguras. Y por supuesto, TM estaba presente en esa reunión. </a:t>
            </a:r>
          </a:p>
          <a:p>
            <a:endParaRPr lang="es-CL" i="0" u="none"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20</a:t>
            </a:fld>
            <a:endParaRPr lang="es-CL"/>
          </a:p>
        </p:txBody>
      </p:sp>
    </p:spTree>
    <p:extLst>
      <p:ext uri="{BB962C8B-B14F-4D97-AF65-F5344CB8AC3E}">
        <p14:creationId xmlns:p14="http://schemas.microsoft.com/office/powerpoint/2010/main" val="274952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3F8A6EA-F83E-405D-85F5-C083E3017810}" type="slidenum">
              <a:rPr lang="en-US" smtClean="0"/>
              <a:pPr/>
              <a:t>22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627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200" i="0" u="none" strike="noStrike" kern="1200" dirty="0" smtClean="0">
                <a:solidFill>
                  <a:schemeClr val="tx1"/>
                </a:solidFill>
                <a:effectLst/>
                <a:latin typeface="+mn-lt"/>
                <a:ea typeface="+mn-ea"/>
                <a:cs typeface="+mn-cs"/>
              </a:rPr>
              <a:t> </a:t>
            </a:r>
            <a:r>
              <a:rPr lang="es-CL" sz="1200" i="0" u="none" kern="1200" dirty="0" smtClean="0">
                <a:solidFill>
                  <a:schemeClr val="tx1"/>
                </a:solidFill>
                <a:effectLst/>
                <a:latin typeface="+mn-lt"/>
                <a:ea typeface="+mn-ea"/>
                <a:cs typeface="+mn-cs"/>
              </a:rPr>
              <a:t>He oído muchos educadores decir, “el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 homofóbico y </a:t>
            </a:r>
            <a:r>
              <a:rPr lang="es-CL" sz="1200" i="0" u="none" kern="1200" dirty="0" err="1" smtClean="0">
                <a:solidFill>
                  <a:schemeClr val="tx1"/>
                </a:solidFill>
                <a:effectLst/>
                <a:latin typeface="+mn-lt"/>
                <a:ea typeface="+mn-ea"/>
                <a:cs typeface="+mn-cs"/>
              </a:rPr>
              <a:t>transfobico</a:t>
            </a:r>
            <a:r>
              <a:rPr lang="es-CL" sz="1200" i="0" u="none" kern="1200" dirty="0" smtClean="0">
                <a:solidFill>
                  <a:schemeClr val="tx1"/>
                </a:solidFill>
                <a:effectLst/>
                <a:latin typeface="+mn-lt"/>
                <a:ea typeface="+mn-ea"/>
                <a:cs typeface="+mn-cs"/>
              </a:rPr>
              <a:t> no es un problema en esta escuela. Pero no se dan cuenta que sobre 60% de estudiantes no están reportando estos incidentes. Y tenemos que también recordar que la mayoría del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—en cualquier forma—ocurre en la cafetería, los pasillos, vestidores -- sitios donde hay menos supervisión.</a:t>
            </a:r>
            <a:endParaRPr lang="es-CL" i="0" u="none"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23</a:t>
            </a:fld>
            <a:endParaRPr lang="es-CL"/>
          </a:p>
        </p:txBody>
      </p:sp>
    </p:spTree>
    <p:extLst>
      <p:ext uri="{BB962C8B-B14F-4D97-AF65-F5344CB8AC3E}">
        <p14:creationId xmlns:p14="http://schemas.microsoft.com/office/powerpoint/2010/main" val="558158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i="0" u="none" kern="1200" dirty="0" smtClean="0">
                <a:solidFill>
                  <a:schemeClr val="tx1"/>
                </a:solidFill>
                <a:effectLst/>
                <a:latin typeface="+mn-lt"/>
                <a:ea typeface="+mn-ea"/>
                <a:cs typeface="+mn-cs"/>
              </a:rPr>
              <a:t>El no sentirse seguro o apoyado en la escuela tiene un gran impacto, no solo emocionalmente pero académicamente. Otras investigaciones han encontrado el mismo resultado.</a:t>
            </a:r>
          </a:p>
          <a:p>
            <a:endParaRPr lang="es-CL" i="0" u="none"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24</a:t>
            </a:fld>
            <a:endParaRPr lang="es-CL"/>
          </a:p>
        </p:txBody>
      </p:sp>
    </p:spTree>
    <p:extLst>
      <p:ext uri="{BB962C8B-B14F-4D97-AF65-F5344CB8AC3E}">
        <p14:creationId xmlns:p14="http://schemas.microsoft.com/office/powerpoint/2010/main" val="4186730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200" i="0" u="none" kern="1200" dirty="0" err="1" smtClean="0">
                <a:solidFill>
                  <a:schemeClr val="tx1"/>
                </a:solidFill>
                <a:effectLst/>
                <a:latin typeface="+mn-lt"/>
                <a:ea typeface="+mn-ea"/>
                <a:cs typeface="+mn-cs"/>
              </a:rPr>
              <a:t>Tambien</a:t>
            </a:r>
            <a:r>
              <a:rPr lang="es-CL" sz="1200" i="0" u="none" kern="1200" dirty="0" smtClean="0">
                <a:solidFill>
                  <a:schemeClr val="tx1"/>
                </a:solidFill>
                <a:effectLst/>
                <a:latin typeface="+mn-lt"/>
                <a:ea typeface="+mn-ea"/>
                <a:cs typeface="+mn-cs"/>
              </a:rPr>
              <a:t> sabemos que la tasa de suicidio es mucho mas alta para los jóvenes LGBT.</a:t>
            </a:r>
          </a:p>
          <a:p>
            <a:r>
              <a:rPr lang="es-CL" sz="1200" i="0" u="none" kern="1200" dirty="0" smtClean="0">
                <a:solidFill>
                  <a:schemeClr val="tx1"/>
                </a:solidFill>
                <a:effectLst/>
                <a:latin typeface="+mn-lt"/>
                <a:ea typeface="+mn-ea"/>
                <a:cs typeface="+mn-cs"/>
              </a:rPr>
              <a:t>En</a:t>
            </a:r>
            <a:r>
              <a:rPr lang="es-CL" sz="1200" i="0" u="none" kern="1200" baseline="0" dirty="0" smtClean="0">
                <a:solidFill>
                  <a:schemeClr val="tx1"/>
                </a:solidFill>
                <a:effectLst/>
                <a:latin typeface="+mn-lt"/>
                <a:ea typeface="+mn-ea"/>
                <a:cs typeface="+mn-cs"/>
              </a:rPr>
              <a:t> cuanto los resultados de las zonas rurales, eso</a:t>
            </a:r>
            <a:r>
              <a:rPr lang="es-CL" sz="1200" i="0" u="none" kern="1200" dirty="0" smtClean="0">
                <a:solidFill>
                  <a:schemeClr val="tx1"/>
                </a:solidFill>
                <a:effectLst/>
                <a:latin typeface="+mn-lt"/>
                <a:ea typeface="+mn-ea"/>
                <a:cs typeface="+mn-cs"/>
              </a:rPr>
              <a:t> se puede aplicar al contexto Chileno donde la mayoría de los recursos se encuentran en Santiago y en otras áreas urbanas. Entonces una pregunta importante es: cómo podemos apoyar a aquellos jóvenes y educadores en los sitios más rurales, sitios que también tienden ser más hostiles. </a:t>
            </a:r>
            <a:endParaRPr lang="es-CL" i="0" u="none"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25</a:t>
            </a:fld>
            <a:endParaRPr lang="es-CL"/>
          </a:p>
        </p:txBody>
      </p:sp>
    </p:spTree>
    <p:extLst>
      <p:ext uri="{BB962C8B-B14F-4D97-AF65-F5344CB8AC3E}">
        <p14:creationId xmlns:p14="http://schemas.microsoft.com/office/powerpoint/2010/main" val="2748560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GSA- Un club de apoyo,</a:t>
            </a:r>
            <a:r>
              <a:rPr lang="es-CL" baseline="0" dirty="0" smtClean="0"/>
              <a:t> educación y a veces acción.</a:t>
            </a:r>
          </a:p>
          <a:p>
            <a:r>
              <a:rPr lang="es-CL" baseline="0" dirty="0" smtClean="0"/>
              <a:t>Leyes globales- </a:t>
            </a:r>
            <a:r>
              <a:rPr lang="es-CL" sz="1200" i="0" u="none" kern="1200" baseline="0" dirty="0" smtClean="0">
                <a:solidFill>
                  <a:schemeClr val="tx1"/>
                </a:solidFill>
                <a:effectLst/>
                <a:latin typeface="+mn-lt"/>
                <a:ea typeface="+mn-ea"/>
                <a:cs typeface="+mn-cs"/>
              </a:rPr>
              <a:t>N</a:t>
            </a:r>
            <a:r>
              <a:rPr lang="es-CL" sz="1200" i="0" u="none" kern="1200" dirty="0" smtClean="0">
                <a:solidFill>
                  <a:schemeClr val="tx1"/>
                </a:solidFill>
                <a:effectLst/>
                <a:latin typeface="+mn-lt"/>
                <a:ea typeface="+mn-ea"/>
                <a:cs typeface="+mn-cs"/>
              </a:rPr>
              <a:t>ormalmente en estos casos, miembros del staff se sienten más cómodos interviniendo porque saben que están protegidos. </a:t>
            </a:r>
            <a:endParaRPr lang="es-CL" i="0" u="none" baseline="0" dirty="0" smtClean="0"/>
          </a:p>
        </p:txBody>
      </p:sp>
      <p:sp>
        <p:nvSpPr>
          <p:cNvPr id="4" name="Slide Number Placeholder 3"/>
          <p:cNvSpPr>
            <a:spLocks noGrp="1"/>
          </p:cNvSpPr>
          <p:nvPr>
            <p:ph type="sldNum" sz="quarter" idx="10"/>
          </p:nvPr>
        </p:nvSpPr>
        <p:spPr/>
        <p:txBody>
          <a:bodyPr/>
          <a:lstStyle/>
          <a:p>
            <a:fld id="{7397A2CE-2CF1-4A1A-9A83-5575B930E051}" type="slidenum">
              <a:rPr lang="es-CL" smtClean="0"/>
              <a:pPr/>
              <a:t>26</a:t>
            </a:fld>
            <a:endParaRPr lang="es-CL"/>
          </a:p>
        </p:txBody>
      </p:sp>
    </p:spTree>
    <p:extLst>
      <p:ext uri="{BB962C8B-B14F-4D97-AF65-F5344CB8AC3E}">
        <p14:creationId xmlns:p14="http://schemas.microsoft.com/office/powerpoint/2010/main" val="1148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L" sz="1200" b="0" i="0" kern="1200" dirty="0" smtClean="0">
                <a:solidFill>
                  <a:schemeClr val="tx1"/>
                </a:solidFill>
                <a:effectLst/>
                <a:latin typeface="+mn-lt"/>
                <a:ea typeface="+mn-ea"/>
                <a:cs typeface="+mn-cs"/>
              </a:rPr>
              <a:t>Como en el acoso digital no hay cara a cara, el sentimiento de culpabilidad o el arrepentimiento se minimizan: no se ven los efectos del daño. </a:t>
            </a:r>
          </a:p>
          <a:p>
            <a:r>
              <a:rPr lang="en-US" sz="1200" b="0" i="0" kern="1200" dirty="0" smtClean="0">
                <a:solidFill>
                  <a:schemeClr val="tx1"/>
                </a:solidFill>
                <a:effectLst/>
                <a:latin typeface="+mn-lt"/>
                <a:ea typeface="+mn-ea"/>
                <a:cs typeface="+mn-cs"/>
              </a:rPr>
              <a:t>Lo </a:t>
            </a:r>
            <a:r>
              <a:rPr lang="en-US" sz="1200" b="0" i="0" kern="1200" dirty="0" err="1" smtClean="0">
                <a:solidFill>
                  <a:schemeClr val="tx1"/>
                </a:solidFill>
                <a:effectLst/>
                <a:latin typeface="+mn-lt"/>
                <a:ea typeface="+mn-ea"/>
                <a:cs typeface="+mn-cs"/>
              </a:rPr>
              <a:t>puede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hacer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cualquiera</a:t>
            </a:r>
            <a:r>
              <a:rPr lang="en-US" sz="1200" b="0" i="0" kern="1200" baseline="0" dirty="0" smtClean="0">
                <a:solidFill>
                  <a:schemeClr val="tx1"/>
                </a:solidFill>
                <a:effectLst/>
                <a:latin typeface="+mn-lt"/>
                <a:ea typeface="+mn-ea"/>
                <a:cs typeface="+mn-cs"/>
              </a:rPr>
              <a:t>; no </a:t>
            </a:r>
            <a:r>
              <a:rPr lang="en-US" sz="1200" b="0" i="0" kern="1200" baseline="0" dirty="0" err="1" smtClean="0">
                <a:solidFill>
                  <a:schemeClr val="tx1"/>
                </a:solidFill>
                <a:effectLst/>
                <a:latin typeface="+mn-lt"/>
                <a:ea typeface="+mn-ea"/>
                <a:cs typeface="+mn-cs"/>
              </a:rPr>
              <a:t>necesita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haber</a:t>
            </a:r>
            <a:r>
              <a:rPr lang="en-US" sz="1200" b="0" i="0" kern="1200" baseline="0" dirty="0" smtClean="0">
                <a:solidFill>
                  <a:schemeClr val="tx1"/>
                </a:solidFill>
                <a:effectLst/>
                <a:latin typeface="+mn-lt"/>
                <a:ea typeface="+mn-ea"/>
                <a:cs typeface="+mn-cs"/>
              </a:rPr>
              <a:t> un </a:t>
            </a:r>
            <a:r>
              <a:rPr lang="en-US" sz="1200" b="0" i="0" kern="1200" baseline="0" dirty="0" err="1" smtClean="0">
                <a:solidFill>
                  <a:schemeClr val="tx1"/>
                </a:solidFill>
                <a:effectLst/>
                <a:latin typeface="+mn-lt"/>
                <a:ea typeface="+mn-ea"/>
                <a:cs typeface="+mn-cs"/>
              </a:rPr>
              <a:t>desequilibrio</a:t>
            </a:r>
            <a:r>
              <a:rPr lang="en-US" sz="1200" b="0" i="0" kern="1200" baseline="0" dirty="0" smtClean="0">
                <a:solidFill>
                  <a:schemeClr val="tx1"/>
                </a:solidFill>
                <a:effectLst/>
                <a:latin typeface="+mn-lt"/>
                <a:ea typeface="+mn-ea"/>
                <a:cs typeface="+mn-cs"/>
              </a:rPr>
              <a:t> de </a:t>
            </a:r>
            <a:r>
              <a:rPr lang="en-US" sz="1200" b="0" i="0" kern="1200" baseline="0" dirty="0" err="1" smtClean="0">
                <a:solidFill>
                  <a:schemeClr val="tx1"/>
                </a:solidFill>
                <a:effectLst/>
                <a:latin typeface="+mn-lt"/>
                <a:ea typeface="+mn-ea"/>
                <a:cs typeface="+mn-cs"/>
              </a:rPr>
              <a:t>poder</a:t>
            </a:r>
            <a:endParaRPr lang="en-US" dirty="0"/>
          </a:p>
        </p:txBody>
      </p:sp>
      <p:sp>
        <p:nvSpPr>
          <p:cNvPr id="4" name="Slide Number Placeholder 3"/>
          <p:cNvSpPr>
            <a:spLocks noGrp="1"/>
          </p:cNvSpPr>
          <p:nvPr>
            <p:ph type="sldNum" sz="quarter" idx="10"/>
          </p:nvPr>
        </p:nvSpPr>
        <p:spPr/>
        <p:txBody>
          <a:bodyPr/>
          <a:lstStyle/>
          <a:p>
            <a:fld id="{41D19192-F45F-41BC-BE8A-CC40B089477B}" type="slidenum">
              <a:rPr lang="en-US" smtClean="0"/>
              <a:pPr/>
              <a:t>27</a:t>
            </a:fld>
            <a:endParaRPr lang="en-US"/>
          </a:p>
        </p:txBody>
      </p:sp>
    </p:spTree>
    <p:extLst>
      <p:ext uri="{BB962C8B-B14F-4D97-AF65-F5344CB8AC3E}">
        <p14:creationId xmlns:p14="http://schemas.microsoft.com/office/powerpoint/2010/main" val="2670883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E61B0F2-003A-4394-8342-13BA2CDD58CC}" type="slidenum">
              <a:rPr lang="es-CL" smtClean="0"/>
              <a:pPr/>
              <a:t>28</a:t>
            </a:fld>
            <a:endParaRPr lang="es-CL"/>
          </a:p>
        </p:txBody>
      </p:sp>
    </p:spTree>
    <p:extLst>
      <p:ext uri="{BB962C8B-B14F-4D97-AF65-F5344CB8AC3E}">
        <p14:creationId xmlns:p14="http://schemas.microsoft.com/office/powerpoint/2010/main" val="4129316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200" b="0" i="0" kern="1200" dirty="0" smtClean="0">
                <a:solidFill>
                  <a:schemeClr val="tx1"/>
                </a:solidFill>
                <a:effectLst/>
                <a:latin typeface="+mn-lt"/>
                <a:ea typeface="+mn-ea"/>
                <a:cs typeface="+mn-cs"/>
              </a:rPr>
              <a:t>El </a:t>
            </a:r>
            <a:r>
              <a:rPr lang="es-CL" sz="1200" b="0" i="0" kern="1200" dirty="0" err="1" smtClean="0">
                <a:solidFill>
                  <a:schemeClr val="tx1"/>
                </a:solidFill>
                <a:effectLst/>
                <a:latin typeface="+mn-lt"/>
                <a:ea typeface="+mn-ea"/>
                <a:cs typeface="+mn-cs"/>
              </a:rPr>
              <a:t>bullying</a:t>
            </a:r>
            <a:r>
              <a:rPr lang="es-CL" sz="1200" b="0" i="0" kern="1200" dirty="0" smtClean="0">
                <a:solidFill>
                  <a:schemeClr val="tx1"/>
                </a:solidFill>
                <a:effectLst/>
                <a:latin typeface="+mn-lt"/>
                <a:ea typeface="+mn-ea"/>
                <a:cs typeface="+mn-cs"/>
              </a:rPr>
              <a:t> no sólo se vive en los colegios, sino que ha trascendido al mundo online</a:t>
            </a:r>
            <a:endParaRPr lang="es-CL" dirty="0"/>
          </a:p>
        </p:txBody>
      </p:sp>
      <p:sp>
        <p:nvSpPr>
          <p:cNvPr id="4" name="Slide Number Placeholder 3"/>
          <p:cNvSpPr>
            <a:spLocks noGrp="1"/>
          </p:cNvSpPr>
          <p:nvPr>
            <p:ph type="sldNum" sz="quarter" idx="10"/>
          </p:nvPr>
        </p:nvSpPr>
        <p:spPr/>
        <p:txBody>
          <a:bodyPr/>
          <a:lstStyle/>
          <a:p>
            <a:fld id="{8E61B0F2-003A-4394-8342-13BA2CDD58CC}" type="slidenum">
              <a:rPr lang="es-CL" smtClean="0"/>
              <a:pPr/>
              <a:t>31</a:t>
            </a:fld>
            <a:endParaRPr lang="es-CL"/>
          </a:p>
        </p:txBody>
      </p:sp>
    </p:spTree>
    <p:extLst>
      <p:ext uri="{BB962C8B-B14F-4D97-AF65-F5344CB8AC3E}">
        <p14:creationId xmlns:p14="http://schemas.microsoft.com/office/powerpoint/2010/main" val="45696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Mitch</a:t>
            </a:r>
            <a:endParaRPr lang="en-US" dirty="0"/>
          </a:p>
        </p:txBody>
      </p:sp>
      <p:sp>
        <p:nvSpPr>
          <p:cNvPr id="4" name="Slide Number Placeholder 3"/>
          <p:cNvSpPr>
            <a:spLocks noGrp="1"/>
          </p:cNvSpPr>
          <p:nvPr>
            <p:ph type="sldNum" sz="quarter" idx="10"/>
          </p:nvPr>
        </p:nvSpPr>
        <p:spPr/>
        <p:txBody>
          <a:bodyPr/>
          <a:lstStyle/>
          <a:p>
            <a:fld id="{41D19192-F45F-41BC-BE8A-CC40B089477B}" type="slidenum">
              <a:rPr lang="en-US" smtClean="0"/>
              <a:pPr/>
              <a:t>33</a:t>
            </a:fld>
            <a:endParaRPr lang="en-US"/>
          </a:p>
        </p:txBody>
      </p:sp>
    </p:spTree>
    <p:extLst>
      <p:ext uri="{BB962C8B-B14F-4D97-AF65-F5344CB8AC3E}">
        <p14:creationId xmlns:p14="http://schemas.microsoft.com/office/powerpoint/2010/main" val="12714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200" i="0" u="none" kern="1200" dirty="0" smtClean="0">
                <a:solidFill>
                  <a:schemeClr val="tx1"/>
                </a:solidFill>
                <a:effectLst/>
                <a:latin typeface="+mn-lt"/>
                <a:ea typeface="+mn-ea"/>
                <a:cs typeface="+mn-cs"/>
              </a:rPr>
              <a:t>Después de un tiempo, desarrollamos un taller con miembros del club y profesores de la universidad para crear consciencia sobre temas que afectan a los estudiantes LGBT y después del taller sentimos un cambio en el ambiente. Austin se estaba empoderando y se estaba transformando en un líder. </a:t>
            </a:r>
          </a:p>
          <a:p>
            <a:r>
              <a:rPr lang="es-CL" sz="1200" i="0" u="none" kern="1200" dirty="0" smtClean="0">
                <a:solidFill>
                  <a:schemeClr val="tx1"/>
                </a:solidFill>
                <a:effectLst/>
                <a:latin typeface="+mn-lt"/>
                <a:ea typeface="+mn-ea"/>
                <a:cs typeface="+mn-cs"/>
              </a:rPr>
              <a:t>Desde aquel entonces, hemos ido a el capitolio de los EEUU para reunirnos con miembros del congreso, hemos ayudado a cambiar la política sobre el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 en nuestro distrito, hemos estado invitado a la clase blanca para conocer el presidente, hemos establecido Georgia </a:t>
            </a:r>
            <a:r>
              <a:rPr lang="es-CL" sz="1200" i="0" u="none" kern="1200" dirty="0" err="1" smtClean="0">
                <a:solidFill>
                  <a:schemeClr val="tx1"/>
                </a:solidFill>
                <a:effectLst/>
                <a:latin typeface="+mn-lt"/>
                <a:ea typeface="+mn-ea"/>
                <a:cs typeface="+mn-cs"/>
              </a:rPr>
              <a:t>Safe</a:t>
            </a:r>
            <a:r>
              <a:rPr lang="es-CL" sz="1200" i="0" u="none" kern="1200" dirty="0" smtClean="0">
                <a:solidFill>
                  <a:schemeClr val="tx1"/>
                </a:solidFill>
                <a:effectLst/>
                <a:latin typeface="+mn-lt"/>
                <a:ea typeface="+mn-ea"/>
                <a:cs typeface="+mn-cs"/>
              </a:rPr>
              <a:t> </a:t>
            </a:r>
            <a:r>
              <a:rPr lang="es-CL" sz="1200" i="0" u="none" kern="1200" dirty="0" err="1" smtClean="0">
                <a:solidFill>
                  <a:schemeClr val="tx1"/>
                </a:solidFill>
                <a:effectLst/>
                <a:latin typeface="+mn-lt"/>
                <a:ea typeface="+mn-ea"/>
                <a:cs typeface="+mn-cs"/>
              </a:rPr>
              <a:t>Schools</a:t>
            </a:r>
            <a:r>
              <a:rPr lang="es-CL" sz="1200" i="0" u="none" kern="1200" dirty="0" smtClean="0">
                <a:solidFill>
                  <a:schemeClr val="tx1"/>
                </a:solidFill>
                <a:effectLst/>
                <a:latin typeface="+mn-lt"/>
                <a:ea typeface="+mn-ea"/>
                <a:cs typeface="+mn-cs"/>
              </a:rPr>
              <a:t> </a:t>
            </a:r>
            <a:r>
              <a:rPr lang="es-CL" sz="1200" i="0" u="none" kern="1200" dirty="0" err="1" smtClean="0">
                <a:solidFill>
                  <a:schemeClr val="tx1"/>
                </a:solidFill>
                <a:effectLst/>
                <a:latin typeface="+mn-lt"/>
                <a:ea typeface="+mn-ea"/>
                <a:cs typeface="+mn-cs"/>
              </a:rPr>
              <a:t>Coalition</a:t>
            </a:r>
            <a:r>
              <a:rPr lang="es-CL" sz="1200" i="0" u="none" kern="1200" dirty="0" smtClean="0">
                <a:solidFill>
                  <a:schemeClr val="tx1"/>
                </a:solidFill>
                <a:effectLst/>
                <a:latin typeface="+mn-lt"/>
                <a:ea typeface="+mn-ea"/>
                <a:cs typeface="+mn-cs"/>
              </a:rPr>
              <a:t>, el ha ganado un montón de premios, corrimos juntos en un maratón para recurrir fondos y crear consciencia sobre el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 homofóbico.</a:t>
            </a:r>
            <a:endParaRPr lang="es-CL" i="0" u="none"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3</a:t>
            </a:fld>
            <a:endParaRPr lang="es-CL"/>
          </a:p>
        </p:txBody>
      </p:sp>
    </p:spTree>
    <p:extLst>
      <p:ext uri="{BB962C8B-B14F-4D97-AF65-F5344CB8AC3E}">
        <p14:creationId xmlns:p14="http://schemas.microsoft.com/office/powerpoint/2010/main" val="3130823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C2D3BE-EC69-4AB3-8A44-2B83099EB3C4}" type="slidenum">
              <a:rPr lang="en-US" smtClean="0"/>
              <a:pPr>
                <a:defRPr/>
              </a:pPr>
              <a:t>37</a:t>
            </a:fld>
            <a:endParaRPr lang="en-US"/>
          </a:p>
        </p:txBody>
      </p:sp>
    </p:spTree>
    <p:extLst>
      <p:ext uri="{BB962C8B-B14F-4D97-AF65-F5344CB8AC3E}">
        <p14:creationId xmlns:p14="http://schemas.microsoft.com/office/powerpoint/2010/main" val="17203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i="0" u="none" kern="1200" dirty="0" smtClean="0">
                <a:solidFill>
                  <a:schemeClr val="tx1"/>
                </a:solidFill>
                <a:effectLst/>
                <a:latin typeface="+mn-lt"/>
                <a:ea typeface="+mn-ea"/>
                <a:cs typeface="+mn-cs"/>
              </a:rPr>
              <a:t>Según</a:t>
            </a:r>
            <a:r>
              <a:rPr lang="es-CL" sz="1200" i="0" u="none" kern="1200" baseline="0" dirty="0" smtClean="0">
                <a:solidFill>
                  <a:schemeClr val="tx1"/>
                </a:solidFill>
                <a:effectLst/>
                <a:latin typeface="+mn-lt"/>
                <a:ea typeface="+mn-ea"/>
                <a:cs typeface="+mn-cs"/>
              </a:rPr>
              <a:t> la</a:t>
            </a:r>
            <a:r>
              <a:rPr lang="es-CL" sz="1200" i="0" u="none" kern="1200" dirty="0" smtClean="0">
                <a:solidFill>
                  <a:schemeClr val="tx1"/>
                </a:solidFill>
                <a:effectLst/>
                <a:latin typeface="+mn-lt"/>
                <a:ea typeface="+mn-ea"/>
                <a:cs typeface="+mn-cs"/>
              </a:rPr>
              <a:t> teoría de GLSEN, para cambiar el ambiente escolar y mejorar las experiencias de los estudiantes LGBT, se requiere tres cosas: apoyo de parte de la personal escolar, un programa de estudio inclusivo (o sea que incluya las experiencias y acontecimientos de personas LGBT), y políticas escolares globales que incluyan protecciones para la orientación sexual y la identidad de género. Según GLSEN, cuando estos factores están presente en una escuela, hay menos persecución, menos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 homofóbico y </a:t>
            </a:r>
            <a:r>
              <a:rPr lang="es-CL" sz="1200" i="0" u="none" kern="1200" dirty="0" err="1" smtClean="0">
                <a:solidFill>
                  <a:schemeClr val="tx1"/>
                </a:solidFill>
                <a:effectLst/>
                <a:latin typeface="+mn-lt"/>
                <a:ea typeface="+mn-ea"/>
                <a:cs typeface="+mn-cs"/>
              </a:rPr>
              <a:t>transfobico</a:t>
            </a:r>
            <a:r>
              <a:rPr lang="es-CL" sz="1200" i="0" u="none" kern="1200" dirty="0" smtClean="0">
                <a:solidFill>
                  <a:schemeClr val="tx1"/>
                </a:solidFill>
                <a:effectLst/>
                <a:latin typeface="+mn-lt"/>
                <a:ea typeface="+mn-ea"/>
                <a:cs typeface="+mn-cs"/>
              </a:rPr>
              <a:t>, menos comentarios negativos y los estudiantes LGBT se sienten más seguros. Y resulta que cuando hay menos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 y persecución, hay menos probabilidad de depresión, ansiedad, suicidio. Esto también tiene un impacto positivo en el bienestar de los estudiantes LGBT, tanto emocionalmente como socialmente. Además, sus notas mejoran y no faltan tanto a la escuela.</a:t>
            </a:r>
          </a:p>
          <a:p>
            <a:endParaRPr lang="es-CL" i="0" u="none"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40</a:t>
            </a:fld>
            <a:endParaRPr lang="es-CL"/>
          </a:p>
        </p:txBody>
      </p:sp>
    </p:spTree>
    <p:extLst>
      <p:ext uri="{BB962C8B-B14F-4D97-AF65-F5344CB8AC3E}">
        <p14:creationId xmlns:p14="http://schemas.microsoft.com/office/powerpoint/2010/main" val="3005308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1" y="4343400"/>
            <a:ext cx="5486399" cy="4114800"/>
          </a:xfrm>
          <a:prstGeom prst="rect">
            <a:avLst/>
          </a:prstGeom>
        </p:spPr>
        <p:txBody>
          <a:bodyPr lIns="91417" tIns="91417" rIns="91417" bIns="91417" anchor="t" anchorCtr="0">
            <a:noAutofit/>
          </a:bodyPr>
          <a:lstStyle/>
          <a:p>
            <a:endParaRPr dirty="0"/>
          </a:p>
        </p:txBody>
      </p:sp>
    </p:spTree>
    <p:extLst>
      <p:ext uri="{BB962C8B-B14F-4D97-AF65-F5344CB8AC3E}">
        <p14:creationId xmlns:p14="http://schemas.microsoft.com/office/powerpoint/2010/main" val="24901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Esta </a:t>
            </a:r>
            <a:r>
              <a:rPr lang="en-US" dirty="0" err="1" smtClean="0"/>
              <a:t>grafica</a:t>
            </a:r>
            <a:r>
              <a:rPr lang="en-US" dirty="0" smtClean="0"/>
              <a:t> </a:t>
            </a:r>
            <a:r>
              <a:rPr lang="en-US" dirty="0" err="1" smtClean="0"/>
              <a:t>demuestra</a:t>
            </a:r>
            <a:r>
              <a:rPr lang="en-US" dirty="0" smtClean="0"/>
              <a:t> los </a:t>
            </a:r>
            <a:r>
              <a:rPr lang="en-US" dirty="0" err="1" smtClean="0"/>
              <a:t>resultados</a:t>
            </a:r>
            <a:r>
              <a:rPr lang="en-US" baseline="0" dirty="0" smtClean="0"/>
              <a:t> de un </a:t>
            </a:r>
            <a:r>
              <a:rPr lang="en-US" baseline="0" dirty="0" err="1" smtClean="0"/>
              <a:t>e</a:t>
            </a:r>
            <a:r>
              <a:rPr lang="en-US" dirty="0" err="1" smtClean="0"/>
              <a:t>studio</a:t>
            </a:r>
            <a:r>
              <a:rPr lang="en-US" dirty="0" smtClean="0"/>
              <a:t> </a:t>
            </a:r>
            <a:r>
              <a:rPr lang="en-US" dirty="0" err="1" smtClean="0"/>
              <a:t>hecho</a:t>
            </a:r>
            <a:r>
              <a:rPr lang="en-US" dirty="0" smtClean="0"/>
              <a:t> en los EEUU.</a:t>
            </a:r>
            <a:r>
              <a:rPr lang="en-US" baseline="0" dirty="0" smtClean="0"/>
              <a:t> </a:t>
            </a:r>
            <a:r>
              <a:rPr lang="en-US" baseline="0" dirty="0" err="1" smtClean="0"/>
              <a:t>Ensena</a:t>
            </a:r>
            <a:r>
              <a:rPr lang="en-US" baseline="0" dirty="0" smtClean="0"/>
              <a:t> el </a:t>
            </a:r>
            <a:r>
              <a:rPr lang="en-US" baseline="0" dirty="0" err="1" smtClean="0"/>
              <a:t>pocentaje</a:t>
            </a:r>
            <a:r>
              <a:rPr lang="en-US" baseline="0" dirty="0" smtClean="0"/>
              <a:t> de </a:t>
            </a:r>
            <a:r>
              <a:rPr lang="en-US" baseline="0" dirty="0" err="1" smtClean="0"/>
              <a:t>estudiantes</a:t>
            </a:r>
            <a:r>
              <a:rPr lang="en-US" baseline="0" dirty="0" smtClean="0"/>
              <a:t> </a:t>
            </a:r>
            <a:r>
              <a:rPr lang="en-US" baseline="0" dirty="0" err="1" smtClean="0"/>
              <a:t>que</a:t>
            </a:r>
            <a:r>
              <a:rPr lang="en-US" baseline="0" dirty="0" smtClean="0"/>
              <a:t> </a:t>
            </a:r>
            <a:r>
              <a:rPr lang="en-US" baseline="0" dirty="0" err="1" smtClean="0"/>
              <a:t>han</a:t>
            </a:r>
            <a:r>
              <a:rPr lang="en-US" baseline="0" dirty="0" smtClean="0"/>
              <a:t> </a:t>
            </a:r>
            <a:r>
              <a:rPr lang="en-US" baseline="0" dirty="0" err="1" smtClean="0"/>
              <a:t>sufrido</a:t>
            </a:r>
            <a:r>
              <a:rPr lang="en-US" baseline="0" dirty="0" smtClean="0"/>
              <a:t> bullying </a:t>
            </a:r>
            <a:r>
              <a:rPr lang="en-US" baseline="0" dirty="0" err="1" smtClean="0"/>
              <a:t>por</a:t>
            </a:r>
            <a:r>
              <a:rPr lang="en-US" baseline="0" dirty="0" smtClean="0"/>
              <a:t> los </a:t>
            </a:r>
            <a:r>
              <a:rPr lang="en-US" baseline="0" dirty="0" err="1" smtClean="0"/>
              <a:t>siguientes</a:t>
            </a:r>
            <a:r>
              <a:rPr lang="en-US" baseline="0" dirty="0" smtClean="0"/>
              <a:t> </a:t>
            </a:r>
            <a:r>
              <a:rPr lang="en-US" baseline="0" dirty="0" err="1" smtClean="0"/>
              <a:t>motivos</a:t>
            </a:r>
            <a:r>
              <a:rPr lang="en-US" baseline="0" dirty="0" smtClean="0"/>
              <a:t>:</a:t>
            </a:r>
          </a:p>
          <a:p>
            <a:endParaRPr lang="es-CL" dirty="0"/>
          </a:p>
        </p:txBody>
      </p:sp>
      <p:sp>
        <p:nvSpPr>
          <p:cNvPr id="4" name="Slide Number Placeholder 3"/>
          <p:cNvSpPr>
            <a:spLocks noGrp="1"/>
          </p:cNvSpPr>
          <p:nvPr>
            <p:ph type="sldNum" sz="quarter" idx="10"/>
          </p:nvPr>
        </p:nvSpPr>
        <p:spPr/>
        <p:txBody>
          <a:bodyPr/>
          <a:lstStyle/>
          <a:p>
            <a:fld id="{F57B8BD2-9E5D-40B3-A8F9-A454F8A26BE4}" type="slidenum">
              <a:rPr lang="es-CL" smtClean="0"/>
              <a:pPr/>
              <a:t>9</a:t>
            </a:fld>
            <a:endParaRPr lang="es-CL"/>
          </a:p>
        </p:txBody>
      </p:sp>
    </p:spTree>
    <p:extLst>
      <p:ext uri="{BB962C8B-B14F-4D97-AF65-F5344CB8AC3E}">
        <p14:creationId xmlns:p14="http://schemas.microsoft.com/office/powerpoint/2010/main" val="364311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i="0" u="none" kern="1200" dirty="0" smtClean="0">
                <a:solidFill>
                  <a:schemeClr val="tx1"/>
                </a:solidFill>
                <a:effectLst/>
                <a:latin typeface="+mn-lt"/>
                <a:ea typeface="+mn-ea"/>
                <a:cs typeface="+mn-cs"/>
              </a:rPr>
              <a:t>Cuando trabajamos con jóvenes LGBT es importante tomar en cuenta el impacto que pueden tener las diferentes identidades sociales. Si el estudiante viene de un hogar muy religioso, si es indígena, blanco, de clase media o trabajadora – todas estas identidades afectan como los jóvenes negocian su orientación sexual y identidad de género. En ingles le decimos “</a:t>
            </a:r>
            <a:r>
              <a:rPr lang="es-CL" sz="1200" i="0" u="none" kern="1200" dirty="0" err="1" smtClean="0">
                <a:solidFill>
                  <a:schemeClr val="tx1"/>
                </a:solidFill>
                <a:effectLst/>
                <a:latin typeface="+mn-lt"/>
                <a:ea typeface="+mn-ea"/>
                <a:cs typeface="+mn-cs"/>
              </a:rPr>
              <a:t>intersectionality</a:t>
            </a:r>
            <a:r>
              <a:rPr lang="es-CL" sz="1200" i="0" u="none" kern="1200" dirty="0" smtClean="0">
                <a:solidFill>
                  <a:schemeClr val="tx1"/>
                </a:solidFill>
                <a:effectLst/>
                <a:latin typeface="+mn-lt"/>
                <a:ea typeface="+mn-ea"/>
                <a:cs typeface="+mn-cs"/>
              </a:rPr>
              <a:t>”, la intersección de identidades.</a:t>
            </a:r>
          </a:p>
          <a:p>
            <a:endParaRPr lang="en-US" i="0" u="none" dirty="0"/>
          </a:p>
        </p:txBody>
      </p:sp>
      <p:sp>
        <p:nvSpPr>
          <p:cNvPr id="4" name="Slide Number Placeholder 3"/>
          <p:cNvSpPr>
            <a:spLocks noGrp="1"/>
          </p:cNvSpPr>
          <p:nvPr>
            <p:ph type="sldNum" sz="quarter" idx="10"/>
          </p:nvPr>
        </p:nvSpPr>
        <p:spPr/>
        <p:txBody>
          <a:bodyPr/>
          <a:lstStyle/>
          <a:p>
            <a:pPr>
              <a:defRPr/>
            </a:pPr>
            <a:fld id="{63C2D3BE-EC69-4AB3-8A44-2B83099EB3C4}"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75270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12</a:t>
            </a:fld>
            <a:endParaRPr lang="es-CL"/>
          </a:p>
        </p:txBody>
      </p:sp>
    </p:spTree>
    <p:extLst>
      <p:ext uri="{BB962C8B-B14F-4D97-AF65-F5344CB8AC3E}">
        <p14:creationId xmlns:p14="http://schemas.microsoft.com/office/powerpoint/2010/main" val="703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200" b="0" i="0" kern="1200" noProof="0" dirty="0" smtClean="0">
                <a:solidFill>
                  <a:schemeClr val="tx1"/>
                </a:solidFill>
                <a:effectLst/>
                <a:latin typeface="+mn-lt"/>
                <a:ea typeface="+mn-ea"/>
                <a:cs typeface="+mn-cs"/>
              </a:rPr>
              <a:t>Marginación</a:t>
            </a:r>
            <a:r>
              <a:rPr lang="es-CL" sz="1200" b="0" i="0" kern="1200" baseline="0" noProof="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social</a:t>
            </a:r>
            <a:endParaRPr lang="es-CL" dirty="0"/>
          </a:p>
        </p:txBody>
      </p:sp>
      <p:sp>
        <p:nvSpPr>
          <p:cNvPr id="4" name="Slide Number Placeholder 3"/>
          <p:cNvSpPr>
            <a:spLocks noGrp="1"/>
          </p:cNvSpPr>
          <p:nvPr>
            <p:ph type="sldNum" sz="quarter" idx="10"/>
          </p:nvPr>
        </p:nvSpPr>
        <p:spPr/>
        <p:txBody>
          <a:bodyPr/>
          <a:lstStyle/>
          <a:p>
            <a:fld id="{8E61B0F2-003A-4394-8342-13BA2CDD58CC}" type="slidenum">
              <a:rPr lang="es-CL" smtClean="0"/>
              <a:pPr/>
              <a:t>13</a:t>
            </a:fld>
            <a:endParaRPr lang="es-CL"/>
          </a:p>
        </p:txBody>
      </p:sp>
    </p:spTree>
    <p:extLst>
      <p:ext uri="{BB962C8B-B14F-4D97-AF65-F5344CB8AC3E}">
        <p14:creationId xmlns:p14="http://schemas.microsoft.com/office/powerpoint/2010/main" val="236996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information about where bullying is most prevalent (hallways, bathrooms, locker rooms, etc.)</a:t>
            </a:r>
            <a:endParaRPr lang="en-US" dirty="0"/>
          </a:p>
        </p:txBody>
      </p:sp>
      <p:sp>
        <p:nvSpPr>
          <p:cNvPr id="4" name="Slide Number Placeholder 3"/>
          <p:cNvSpPr>
            <a:spLocks noGrp="1"/>
          </p:cNvSpPr>
          <p:nvPr>
            <p:ph type="sldNum" sz="quarter" idx="10"/>
          </p:nvPr>
        </p:nvSpPr>
        <p:spPr/>
        <p:txBody>
          <a:bodyPr/>
          <a:lstStyle/>
          <a:p>
            <a:pPr>
              <a:defRPr/>
            </a:pPr>
            <a:fld id="{63C2D3BE-EC69-4AB3-8A44-2B83099EB3C4}" type="slidenum">
              <a:rPr lang="en-US" smtClean="0"/>
              <a:pPr>
                <a:defRPr/>
              </a:pPr>
              <a:t>14</a:t>
            </a:fld>
            <a:endParaRPr lang="en-US"/>
          </a:p>
        </p:txBody>
      </p:sp>
    </p:spTree>
    <p:extLst>
      <p:ext uri="{BB962C8B-B14F-4D97-AF65-F5344CB8AC3E}">
        <p14:creationId xmlns:p14="http://schemas.microsoft.com/office/powerpoint/2010/main" val="36409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i="0" u="none" kern="1200" dirty="0" smtClean="0">
                <a:solidFill>
                  <a:schemeClr val="tx1"/>
                </a:solidFill>
                <a:effectLst/>
                <a:latin typeface="+mn-lt"/>
                <a:ea typeface="+mn-ea"/>
                <a:cs typeface="+mn-cs"/>
              </a:rPr>
              <a:t>El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 contra los alumnos LGBT es prevalente no solo en Chile y Latinoamérica sino en el mundo entero.   </a:t>
            </a:r>
          </a:p>
          <a:p>
            <a:endParaRPr lang="es-CL" i="0" u="none"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18</a:t>
            </a:fld>
            <a:endParaRPr lang="es-CL"/>
          </a:p>
        </p:txBody>
      </p:sp>
    </p:spTree>
    <p:extLst>
      <p:ext uri="{BB962C8B-B14F-4D97-AF65-F5344CB8AC3E}">
        <p14:creationId xmlns:p14="http://schemas.microsoft.com/office/powerpoint/2010/main" val="340302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i="0" u="none" kern="1200" dirty="0" smtClean="0">
                <a:solidFill>
                  <a:schemeClr val="tx1"/>
                </a:solidFill>
                <a:effectLst/>
                <a:latin typeface="+mn-lt"/>
                <a:ea typeface="+mn-ea"/>
                <a:cs typeface="+mn-cs"/>
              </a:rPr>
              <a:t>Aunque relativamente pocos países han recopilado datos sobre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 homofóbico en centros educacionales, la evidencia disponible sugiere que el </a:t>
            </a:r>
            <a:r>
              <a:rPr lang="es-CL" sz="1200" i="0" u="none" kern="1200" dirty="0" err="1" smtClean="0">
                <a:solidFill>
                  <a:schemeClr val="tx1"/>
                </a:solidFill>
                <a:effectLst/>
                <a:latin typeface="+mn-lt"/>
                <a:ea typeface="+mn-ea"/>
                <a:cs typeface="+mn-cs"/>
              </a:rPr>
              <a:t>bullying</a:t>
            </a:r>
            <a:r>
              <a:rPr lang="es-CL" sz="1200" i="0" u="none" kern="1200" dirty="0" smtClean="0">
                <a:solidFill>
                  <a:schemeClr val="tx1"/>
                </a:solidFill>
                <a:effectLst/>
                <a:latin typeface="+mn-lt"/>
                <a:ea typeface="+mn-ea"/>
                <a:cs typeface="+mn-cs"/>
              </a:rPr>
              <a:t> homofóbico es un problema grande y universal. </a:t>
            </a:r>
          </a:p>
          <a:p>
            <a:endParaRPr lang="es-CL" i="0" u="none" dirty="0"/>
          </a:p>
        </p:txBody>
      </p:sp>
      <p:sp>
        <p:nvSpPr>
          <p:cNvPr id="4" name="Slide Number Placeholder 3"/>
          <p:cNvSpPr>
            <a:spLocks noGrp="1"/>
          </p:cNvSpPr>
          <p:nvPr>
            <p:ph type="sldNum" sz="quarter" idx="10"/>
          </p:nvPr>
        </p:nvSpPr>
        <p:spPr/>
        <p:txBody>
          <a:bodyPr/>
          <a:lstStyle/>
          <a:p>
            <a:fld id="{7397A2CE-2CF1-4A1A-9A83-5575B930E051}" type="slidenum">
              <a:rPr lang="es-CL" smtClean="0"/>
              <a:pPr/>
              <a:t>19</a:t>
            </a:fld>
            <a:endParaRPr lang="es-CL"/>
          </a:p>
        </p:txBody>
      </p:sp>
    </p:spTree>
    <p:extLst>
      <p:ext uri="{BB962C8B-B14F-4D97-AF65-F5344CB8AC3E}">
        <p14:creationId xmlns:p14="http://schemas.microsoft.com/office/powerpoint/2010/main" val="62885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27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0BF21228-F27F-A34B-A4CE-33397526A8C5}" type="datetimeFigureOut">
              <a:rPr lang="es-ES">
                <a:solidFill>
                  <a:prstClr val="black"/>
                </a:solidFill>
                <a:latin typeface="Calibri"/>
              </a:rPr>
              <a:pPr/>
              <a:t>15/10/2016</a:t>
            </a:fld>
            <a:endParaRPr lang="es-ES">
              <a:solidFill>
                <a:prstClr val="black"/>
              </a:solidFill>
              <a:latin typeface="Calibri"/>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latin typeface="Calibri"/>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DDD99746-0F53-0A47-BECD-28CD83F57361}" type="slidenum">
              <a:rPr lang="es-ES">
                <a:solidFill>
                  <a:prstClr val="black"/>
                </a:solidFill>
                <a:latin typeface="Calibri"/>
              </a:rPr>
              <a:pPr/>
              <a:t>‹Nº›</a:t>
            </a:fld>
            <a:endParaRPr lang="es-ES">
              <a:solidFill>
                <a:prstClr val="black"/>
              </a:solidFill>
              <a:latin typeface="Calibri"/>
            </a:endParaRPr>
          </a:p>
        </p:txBody>
      </p:sp>
    </p:spTree>
    <p:extLst>
      <p:ext uri="{BB962C8B-B14F-4D97-AF65-F5344CB8AC3E}">
        <p14:creationId xmlns:p14="http://schemas.microsoft.com/office/powerpoint/2010/main" val="226149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641384"/>
            <a:ext cx="8229600" cy="820972"/>
          </a:xfrm>
          <a:prstGeom prst="rect">
            <a:avLst/>
          </a:prstGeom>
        </p:spPr>
        <p:txBody>
          <a:bodyPr/>
          <a:lstStyle/>
          <a:p>
            <a:r>
              <a:rPr lang="es-ES_tradnl" smtClean="0"/>
              <a:t>Clic para editar título</a:t>
            </a:r>
            <a:endParaRPr lang="es-ES"/>
          </a:p>
        </p:txBody>
      </p:sp>
      <p:sp>
        <p:nvSpPr>
          <p:cNvPr id="3" name="Marcador de contenido 2"/>
          <p:cNvSpPr>
            <a:spLocks noGrp="1"/>
          </p:cNvSpPr>
          <p:nvPr>
            <p:ph idx="1"/>
          </p:nvPr>
        </p:nvSpPr>
        <p:spPr>
          <a:xfrm>
            <a:off x="457200" y="1773506"/>
            <a:ext cx="8229600" cy="4352657"/>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0BF21228-F27F-A34B-A4CE-33397526A8C5}" type="datetimeFigureOut">
              <a:rPr lang="es-ES">
                <a:solidFill>
                  <a:prstClr val="black"/>
                </a:solidFill>
                <a:latin typeface="Calibri"/>
              </a:rPr>
              <a:pPr/>
              <a:t>15/10/2016</a:t>
            </a:fld>
            <a:endParaRPr lang="es-ES">
              <a:solidFill>
                <a:prstClr val="black"/>
              </a:solidFill>
              <a:latin typeface="Calibri"/>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latin typeface="Calibri"/>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DDD99746-0F53-0A47-BECD-28CD83F57361}" type="slidenum">
              <a:rPr lang="es-ES">
                <a:solidFill>
                  <a:prstClr val="black"/>
                </a:solidFill>
                <a:latin typeface="Calibri"/>
              </a:rPr>
              <a:pPr/>
              <a:t>‹Nº›</a:t>
            </a:fld>
            <a:endParaRPr lang="es-ES">
              <a:solidFill>
                <a:prstClr val="black"/>
              </a:solidFill>
              <a:latin typeface="Calibri"/>
            </a:endParaRPr>
          </a:p>
        </p:txBody>
      </p:sp>
    </p:spTree>
    <p:extLst>
      <p:ext uri="{BB962C8B-B14F-4D97-AF65-F5344CB8AC3E}">
        <p14:creationId xmlns:p14="http://schemas.microsoft.com/office/powerpoint/2010/main" val="283319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0BF21228-F27F-A34B-A4CE-33397526A8C5}" type="datetimeFigureOut">
              <a:rPr lang="es-ES">
                <a:solidFill>
                  <a:prstClr val="black"/>
                </a:solidFill>
                <a:latin typeface="Calibri"/>
              </a:rPr>
              <a:pPr/>
              <a:t>15/10/2016</a:t>
            </a:fld>
            <a:endParaRPr lang="es-ES">
              <a:solidFill>
                <a:prstClr val="black"/>
              </a:solidFill>
              <a:latin typeface="Calibri"/>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latin typeface="Calibri"/>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DDD99746-0F53-0A47-BECD-28CD83F57361}" type="slidenum">
              <a:rPr lang="es-ES">
                <a:solidFill>
                  <a:prstClr val="black"/>
                </a:solidFill>
                <a:latin typeface="Calibri"/>
              </a:rPr>
              <a:pPr/>
              <a:t>‹Nº›</a:t>
            </a:fld>
            <a:endParaRPr lang="es-ES">
              <a:solidFill>
                <a:prstClr val="black"/>
              </a:solidFill>
              <a:latin typeface="Calibri"/>
            </a:endParaRPr>
          </a:p>
        </p:txBody>
      </p:sp>
    </p:spTree>
    <p:extLst>
      <p:ext uri="{BB962C8B-B14F-4D97-AF65-F5344CB8AC3E}">
        <p14:creationId xmlns:p14="http://schemas.microsoft.com/office/powerpoint/2010/main" val="267387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641384"/>
            <a:ext cx="8229600" cy="820972"/>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0BF21228-F27F-A34B-A4CE-33397526A8C5}" type="datetimeFigureOut">
              <a:rPr lang="es-ES">
                <a:solidFill>
                  <a:prstClr val="black"/>
                </a:solidFill>
                <a:latin typeface="Calibri"/>
              </a:rPr>
              <a:pPr/>
              <a:t>15/10/2016</a:t>
            </a:fld>
            <a:endParaRPr lang="es-ES">
              <a:solidFill>
                <a:prstClr val="black"/>
              </a:solidFill>
              <a:latin typeface="Calibri"/>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latin typeface="Calibri"/>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DDD99746-0F53-0A47-BECD-28CD83F57361}" type="slidenum">
              <a:rPr lang="es-ES">
                <a:solidFill>
                  <a:prstClr val="black"/>
                </a:solidFill>
                <a:latin typeface="Calibri"/>
              </a:rPr>
              <a:pPr/>
              <a:t>‹Nº›</a:t>
            </a:fld>
            <a:endParaRPr lang="es-ES">
              <a:solidFill>
                <a:prstClr val="black"/>
              </a:solidFill>
              <a:latin typeface="Calibri"/>
            </a:endParaRPr>
          </a:p>
        </p:txBody>
      </p:sp>
    </p:spTree>
    <p:extLst>
      <p:ext uri="{BB962C8B-B14F-4D97-AF65-F5344CB8AC3E}">
        <p14:creationId xmlns:p14="http://schemas.microsoft.com/office/powerpoint/2010/main" val="115874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0BF21228-F27F-A34B-A4CE-33397526A8C5}" type="datetimeFigureOut">
              <a:rPr lang="es-ES">
                <a:solidFill>
                  <a:prstClr val="black"/>
                </a:solidFill>
                <a:latin typeface="Calibri"/>
              </a:rPr>
              <a:pPr/>
              <a:t>15/10/2016</a:t>
            </a:fld>
            <a:endParaRPr lang="es-ES">
              <a:solidFill>
                <a:prstClr val="black"/>
              </a:solidFill>
              <a:latin typeface="Calibri"/>
            </a:endParaRPr>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latin typeface="Calibri"/>
            </a:endParaRPr>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DDD99746-0F53-0A47-BECD-28CD83F57361}" type="slidenum">
              <a:rPr lang="es-ES">
                <a:solidFill>
                  <a:prstClr val="black"/>
                </a:solidFill>
                <a:latin typeface="Calibri"/>
              </a:rPr>
              <a:pPr/>
              <a:t>‹Nº›</a:t>
            </a:fld>
            <a:endParaRPr lang="es-ES">
              <a:solidFill>
                <a:prstClr val="black"/>
              </a:solidFill>
              <a:latin typeface="Calibri"/>
            </a:endParaRPr>
          </a:p>
        </p:txBody>
      </p:sp>
    </p:spTree>
    <p:extLst>
      <p:ext uri="{BB962C8B-B14F-4D97-AF65-F5344CB8AC3E}">
        <p14:creationId xmlns:p14="http://schemas.microsoft.com/office/powerpoint/2010/main" val="172779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0BF21228-F27F-A34B-A4CE-33397526A8C5}" type="datetimeFigureOut">
              <a:rPr lang="es-ES">
                <a:solidFill>
                  <a:prstClr val="black"/>
                </a:solidFill>
                <a:latin typeface="Calibri"/>
              </a:rPr>
              <a:pPr/>
              <a:t>15/10/2016</a:t>
            </a:fld>
            <a:endParaRPr lang="es-ES">
              <a:solidFill>
                <a:prstClr val="black"/>
              </a:solidFill>
              <a:latin typeface="Calibri"/>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latin typeface="Calibri"/>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DDD99746-0F53-0A47-BECD-28CD83F57361}" type="slidenum">
              <a:rPr lang="es-ES">
                <a:solidFill>
                  <a:prstClr val="black"/>
                </a:solidFill>
                <a:latin typeface="Calibri"/>
              </a:rPr>
              <a:pPr/>
              <a:t>‹Nº›</a:t>
            </a:fld>
            <a:endParaRPr lang="es-ES">
              <a:solidFill>
                <a:prstClr val="black"/>
              </a:solidFill>
              <a:latin typeface="Calibri"/>
            </a:endParaRPr>
          </a:p>
        </p:txBody>
      </p:sp>
    </p:spTree>
    <p:extLst>
      <p:ext uri="{BB962C8B-B14F-4D97-AF65-F5344CB8AC3E}">
        <p14:creationId xmlns:p14="http://schemas.microsoft.com/office/powerpoint/2010/main" val="148970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solidFill>
                  <a:srgbClr val="DA0002"/>
                </a:solidFill>
              </a:defRPr>
            </a:lvl1pPr>
            <a:lvl2pPr>
              <a:defRPr>
                <a:solidFill>
                  <a:srgbClr val="DA0002"/>
                </a:solidFill>
              </a:defRPr>
            </a:lvl2pPr>
            <a:lvl3pPr>
              <a:defRPr>
                <a:solidFill>
                  <a:srgbClr val="DA0002"/>
                </a:solidFill>
              </a:defRPr>
            </a:lvl3pPr>
            <a:lvl4pPr>
              <a:defRPr>
                <a:solidFill>
                  <a:srgbClr val="DA0002"/>
                </a:solidFill>
              </a:defRPr>
            </a:lvl4pPr>
            <a:lvl5pPr>
              <a:defRPr>
                <a:solidFill>
                  <a:srgbClr val="DA0002"/>
                </a:solidFill>
              </a:defRPr>
            </a:lvl5pPr>
            <a:lvl6pPr>
              <a:defRPr>
                <a:solidFill>
                  <a:srgbClr val="DA0002"/>
                </a:solidFill>
              </a:defRPr>
            </a:lvl6pPr>
            <a:lvl7pPr>
              <a:defRPr>
                <a:solidFill>
                  <a:srgbClr val="DA0002"/>
                </a:solidFill>
              </a:defRPr>
            </a:lvl7pPr>
            <a:lvl8pPr>
              <a:defRPr>
                <a:solidFill>
                  <a:srgbClr val="DA0002"/>
                </a:solidFill>
              </a:defRPr>
            </a:lvl8pPr>
            <a:lvl9pPr>
              <a:defRPr>
                <a:solidFill>
                  <a:srgbClr val="DA0002"/>
                </a:solidFill>
              </a:defRPr>
            </a:lvl9pPr>
          </a:lstStyle>
          <a:p>
            <a:endParaRPr/>
          </a:p>
        </p:txBody>
      </p:sp>
      <p:sp>
        <p:nvSpPr>
          <p:cNvPr id="15" name="Shape 15"/>
          <p:cNvSpPr txBox="1">
            <a:spLocks noGrp="1"/>
          </p:cNvSpPr>
          <p:nvPr>
            <p:ph type="body" idx="1"/>
          </p:nvPr>
        </p:nvSpPr>
        <p:spPr>
          <a:xfrm>
            <a:off x="457200" y="1600203"/>
            <a:ext cx="8229600" cy="49675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89250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4971135"/>
            <a:ext cx="6400800" cy="1335330"/>
          </a:xfrm>
        </p:spPr>
        <p:txBody>
          <a:bodyPr/>
          <a:lstStyle>
            <a:lvl1pPr marL="0" indent="0" algn="ctr">
              <a:buNone/>
              <a:defRPr b="1">
                <a:solidFill>
                  <a:srgbClr val="DE32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ES" dirty="0"/>
          </a:p>
        </p:txBody>
      </p:sp>
      <p:pic>
        <p:nvPicPr>
          <p:cNvPr id="7" name="Imagen 6" descr="headerF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167909"/>
          </a:xfrm>
          <a:prstGeom prst="rect">
            <a:avLst/>
          </a:prstGeom>
        </p:spPr>
      </p:pic>
      <p:pic>
        <p:nvPicPr>
          <p:cNvPr id="8" name="Imagen 2"/>
          <p:cNvPicPr>
            <a:picLocks noChangeAspect="1"/>
          </p:cNvPicPr>
          <p:nvPr userDrawn="1"/>
        </p:nvPicPr>
        <p:blipFill>
          <a:blip r:embed="rId3"/>
          <a:srcRect/>
          <a:stretch>
            <a:fillRect/>
          </a:stretch>
        </p:blipFill>
        <p:spPr bwMode="auto">
          <a:xfrm>
            <a:off x="7420152" y="3064911"/>
            <a:ext cx="1440038" cy="840022"/>
          </a:xfrm>
          <a:prstGeom prst="rect">
            <a:avLst/>
          </a:prstGeom>
          <a:noFill/>
          <a:ln w="9525">
            <a:noFill/>
            <a:miter lim="800000"/>
            <a:headEnd/>
            <a:tailEnd/>
          </a:ln>
        </p:spPr>
      </p:pic>
    </p:spTree>
    <p:extLst>
      <p:ext uri="{BB962C8B-B14F-4D97-AF65-F5344CB8AC3E}">
        <p14:creationId xmlns:p14="http://schemas.microsoft.com/office/powerpoint/2010/main" val="2622725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FDAE4-BF7A-064A-B7B3-A100C4DF6B87}" type="datetimeFigureOut">
              <a:rPr lang="es-ES" smtClean="0">
                <a:solidFill>
                  <a:prstClr val="black">
                    <a:tint val="75000"/>
                  </a:prstClr>
                </a:solidFill>
                <a:latin typeface="Calibri"/>
              </a:rPr>
              <a:pPr/>
              <a:t>15/10/2016</a:t>
            </a:fld>
            <a:endParaRPr lang="es-ES">
              <a:solidFill>
                <a:prstClr val="black">
                  <a:tint val="75000"/>
                </a:prstClr>
              </a:solidFill>
              <a:latin typeface="Calibri"/>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pic>
        <p:nvPicPr>
          <p:cNvPr id="7" name="Imagen 6" descr="cyberbulling-0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574"/>
            <a:ext cx="9144000" cy="6842760"/>
          </a:xfrm>
          <a:prstGeom prst="rect">
            <a:avLst/>
          </a:prstGeom>
        </p:spPr>
      </p:pic>
    </p:spTree>
    <p:extLst>
      <p:ext uri="{BB962C8B-B14F-4D97-AF65-F5344CB8AC3E}">
        <p14:creationId xmlns:p14="http://schemas.microsoft.com/office/powerpoint/2010/main" val="218907988"/>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n 3" descr="cyberbulling-09.jpg"/>
          <p:cNvPicPr>
            <a:picLocks noChangeAspect="1"/>
          </p:cNvPicPr>
          <p:nvPr userDrawn="1"/>
        </p:nvPicPr>
        <p:blipFill rotWithShape="1">
          <a:blip r:embed="rId9">
            <a:extLst>
              <a:ext uri="{28A0092B-C50C-407E-A947-70E740481C1C}">
                <a14:useLocalDpi xmlns:a14="http://schemas.microsoft.com/office/drawing/2010/main" val="0"/>
              </a:ext>
            </a:extLst>
          </a:blip>
          <a:srcRect b="95467"/>
          <a:stretch/>
        </p:blipFill>
        <p:spPr>
          <a:xfrm>
            <a:off x="0" y="-8574"/>
            <a:ext cx="9144000" cy="310199"/>
          </a:xfrm>
          <a:prstGeom prst="rect">
            <a:avLst/>
          </a:prstGeom>
        </p:spPr>
      </p:pic>
      <p:pic>
        <p:nvPicPr>
          <p:cNvPr id="8" name="Imagen 7" descr="cyberbulling-09.jpg"/>
          <p:cNvPicPr>
            <a:picLocks noChangeAspect="1"/>
          </p:cNvPicPr>
          <p:nvPr userDrawn="1"/>
        </p:nvPicPr>
        <p:blipFill rotWithShape="1">
          <a:blip r:embed="rId9">
            <a:extLst>
              <a:ext uri="{28A0092B-C50C-407E-A947-70E740481C1C}">
                <a14:useLocalDpi xmlns:a14="http://schemas.microsoft.com/office/drawing/2010/main" val="0"/>
              </a:ext>
            </a:extLst>
          </a:blip>
          <a:srcRect l="77500" t="83501" r="1667" b="1884"/>
          <a:stretch/>
        </p:blipFill>
        <p:spPr>
          <a:xfrm>
            <a:off x="7577734" y="6023567"/>
            <a:ext cx="1540693" cy="808864"/>
          </a:xfrm>
          <a:prstGeom prst="rect">
            <a:avLst/>
          </a:prstGeom>
        </p:spPr>
      </p:pic>
    </p:spTree>
    <p:extLst>
      <p:ext uri="{BB962C8B-B14F-4D97-AF65-F5344CB8AC3E}">
        <p14:creationId xmlns:p14="http://schemas.microsoft.com/office/powerpoint/2010/main" val="37490862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4" r:id="rId6"/>
    <p:sldLayoutId id="2147483700" r:id="rId7"/>
  </p:sldLayoutIdLst>
  <p:txStyles>
    <p:titleStyle>
      <a:lvl1pPr algn="l" defTabSz="457200" rtl="0" eaLnBrk="1" latinLnBrk="0" hangingPunct="1">
        <a:spcBef>
          <a:spcPct val="0"/>
        </a:spcBef>
        <a:buNone/>
        <a:defRPr sz="4000" b="1" kern="1200">
          <a:solidFill>
            <a:srgbClr val="DE3220"/>
          </a:solidFill>
          <a:latin typeface="+mj-lt"/>
          <a:ea typeface="+mj-ea"/>
          <a:cs typeface="+mj-cs"/>
        </a:defRPr>
      </a:lvl1pPr>
    </p:titleStyle>
    <p:bodyStyle>
      <a:lvl1pPr marL="342900" indent="-342900" algn="l" defTabSz="457200" rtl="0" eaLnBrk="1" latinLnBrk="0" hangingPunct="1">
        <a:spcBef>
          <a:spcPct val="20000"/>
        </a:spcBef>
        <a:buClr>
          <a:srgbClr val="DE322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E4560D"/>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DE322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E4560D"/>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E4560D"/>
        </a:buClr>
        <a:buSzPct val="70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FDAE4-BF7A-064A-B7B3-A100C4DF6B87}" type="datetimeFigureOut">
              <a:rPr lang="es-ES" smtClean="0">
                <a:solidFill>
                  <a:prstClr val="black">
                    <a:tint val="75000"/>
                  </a:prstClr>
                </a:solidFill>
                <a:latin typeface="Calibri"/>
              </a:rPr>
              <a:pPr/>
              <a:t>15/10/2016</a:t>
            </a:fld>
            <a:endParaRPr lang="es-ES">
              <a:solidFill>
                <a:prstClr val="black">
                  <a:tint val="75000"/>
                </a:prstClr>
              </a:solidFill>
              <a:latin typeface="Calibri"/>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latin typeface="Calibri"/>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B41A3-EAB2-034F-9EC9-D17E0A597143}" type="slidenum">
              <a:rPr lang="es-ES" smtClean="0">
                <a:solidFill>
                  <a:prstClr val="black">
                    <a:tint val="75000"/>
                  </a:prstClr>
                </a:solidFill>
                <a:latin typeface="Calibri"/>
              </a:rPr>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val="1981660390"/>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712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328" y="1343749"/>
            <a:ext cx="8229600" cy="820972"/>
          </a:xfrm>
        </p:spPr>
        <p:txBody>
          <a:bodyPr/>
          <a:lstStyle/>
          <a:p>
            <a:r>
              <a:rPr lang="en-US" dirty="0" smtClean="0">
                <a:solidFill>
                  <a:srgbClr val="FF0000"/>
                </a:solidFill>
              </a:rPr>
              <a:t>Bullying </a:t>
            </a:r>
            <a:r>
              <a:rPr lang="en-US" dirty="0" err="1" smtClean="0">
                <a:solidFill>
                  <a:srgbClr val="FF0000"/>
                </a:solidFill>
              </a:rPr>
              <a:t>basado</a:t>
            </a:r>
            <a:r>
              <a:rPr lang="en-US" dirty="0" smtClean="0">
                <a:solidFill>
                  <a:srgbClr val="FF0000"/>
                </a:solidFill>
              </a:rPr>
              <a:t> en el </a:t>
            </a:r>
            <a:r>
              <a:rPr lang="en-US" dirty="0" err="1" smtClean="0">
                <a:solidFill>
                  <a:srgbClr val="FF0000"/>
                </a:solidFill>
              </a:rPr>
              <a:t>prejuicio</a:t>
            </a:r>
            <a:endParaRPr lang="es-CL" dirty="0">
              <a:solidFill>
                <a:srgbClr val="FF0000"/>
              </a:solidFill>
            </a:endParaRPr>
          </a:p>
        </p:txBody>
      </p:sp>
      <p:sp>
        <p:nvSpPr>
          <p:cNvPr id="3" name="Content Placeholder 2"/>
          <p:cNvSpPr>
            <a:spLocks noGrp="1"/>
          </p:cNvSpPr>
          <p:nvPr>
            <p:ph idx="1"/>
          </p:nvPr>
        </p:nvSpPr>
        <p:spPr>
          <a:xfrm>
            <a:off x="888642" y="2060017"/>
            <a:ext cx="10051028" cy="4352657"/>
          </a:xfrm>
        </p:spPr>
        <p:txBody>
          <a:bodyPr>
            <a:normAutofit/>
          </a:bodyPr>
          <a:lstStyle/>
          <a:p>
            <a:pPr marL="0" indent="0">
              <a:buNone/>
            </a:pPr>
            <a:r>
              <a:rPr lang="en-US" dirty="0"/>
              <a:t> </a:t>
            </a:r>
          </a:p>
          <a:p>
            <a:pPr marL="185738" indent="-185738">
              <a:buFont typeface="Arial" panose="020B0604020202020204" pitchFamily="34" charset="0"/>
              <a:buChar char="•"/>
            </a:pPr>
            <a:r>
              <a:rPr lang="es-CL" dirty="0" smtClean="0"/>
              <a:t>Discapacidad(es</a:t>
            </a:r>
            <a:r>
              <a:rPr lang="es-CL" dirty="0"/>
              <a:t>) o necesidades especiales </a:t>
            </a:r>
          </a:p>
          <a:p>
            <a:pPr marL="185738" indent="-185738">
              <a:buFont typeface="Arial" panose="020B0604020202020204" pitchFamily="34" charset="0"/>
              <a:buChar char="•"/>
            </a:pPr>
            <a:r>
              <a:rPr lang="es-CL" dirty="0"/>
              <a:t>Raza/etnia</a:t>
            </a:r>
          </a:p>
          <a:p>
            <a:pPr marL="185738" indent="-185738">
              <a:buFont typeface="Arial" panose="020B0604020202020204" pitchFamily="34" charset="0"/>
              <a:buChar char="•"/>
            </a:pPr>
            <a:r>
              <a:rPr lang="es-CL" dirty="0"/>
              <a:t>Clase social</a:t>
            </a:r>
          </a:p>
          <a:p>
            <a:pPr marL="185738" indent="-185738">
              <a:buFont typeface="Arial" panose="020B0604020202020204" pitchFamily="34" charset="0"/>
              <a:buChar char="•"/>
            </a:pPr>
            <a:r>
              <a:rPr lang="es-CL" dirty="0" smtClean="0"/>
              <a:t>Género</a:t>
            </a:r>
            <a:endParaRPr lang="es-CL" dirty="0"/>
          </a:p>
          <a:p>
            <a:pPr marL="185738" indent="-185738">
              <a:buFont typeface="Arial" panose="020B0604020202020204" pitchFamily="34" charset="0"/>
              <a:buChar char="•"/>
            </a:pPr>
            <a:r>
              <a:rPr lang="es-CL" dirty="0"/>
              <a:t>Religión </a:t>
            </a:r>
          </a:p>
          <a:p>
            <a:pPr marL="185738" indent="-185738">
              <a:buFont typeface="Arial" panose="020B0604020202020204" pitchFamily="34" charset="0"/>
              <a:buChar char="•"/>
            </a:pPr>
            <a:r>
              <a:rPr lang="es-CL" b="1" dirty="0"/>
              <a:t>Orientación sexual </a:t>
            </a:r>
          </a:p>
          <a:p>
            <a:pPr marL="185738" indent="-185738">
              <a:buFont typeface="Arial" panose="020B0604020202020204" pitchFamily="34" charset="0"/>
              <a:buChar char="•"/>
            </a:pPr>
            <a:r>
              <a:rPr lang="es-CL" b="1" dirty="0"/>
              <a:t>Identidad de </a:t>
            </a:r>
            <a:r>
              <a:rPr lang="es-CL" b="1" dirty="0" smtClean="0"/>
              <a:t>género </a:t>
            </a:r>
            <a:endParaRPr lang="es-CL" b="1" dirty="0"/>
          </a:p>
          <a:p>
            <a:pPr>
              <a:buFont typeface="Wingdings" panose="05000000000000000000" pitchFamily="2" charset="2"/>
              <a:buChar char="v"/>
            </a:pPr>
            <a:endParaRPr lang="en-US" dirty="0"/>
          </a:p>
          <a:p>
            <a:endParaRPr lang="es-CL" dirty="0"/>
          </a:p>
        </p:txBody>
      </p:sp>
    </p:spTree>
    <p:extLst>
      <p:ext uri="{BB962C8B-B14F-4D97-AF65-F5344CB8AC3E}">
        <p14:creationId xmlns:p14="http://schemas.microsoft.com/office/powerpoint/2010/main" val="84224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08" y="901220"/>
            <a:ext cx="7543800" cy="899314"/>
          </a:xfrm>
        </p:spPr>
        <p:txBody>
          <a:bodyPr>
            <a:normAutofit fontScale="90000"/>
          </a:bodyPr>
          <a:lstStyle/>
          <a:p>
            <a:pPr algn="ctr"/>
            <a:r>
              <a:rPr lang="en-US" b="1" dirty="0" smtClean="0">
                <a:solidFill>
                  <a:srgbClr val="FF0000"/>
                </a:solidFill>
              </a:rPr>
              <a:t>Tomando en </a:t>
            </a:r>
            <a:r>
              <a:rPr lang="en-US" b="1" dirty="0" err="1" smtClean="0">
                <a:solidFill>
                  <a:srgbClr val="FF0000"/>
                </a:solidFill>
              </a:rPr>
              <a:t>cuenta</a:t>
            </a:r>
            <a:r>
              <a:rPr lang="en-US" b="1" dirty="0" smtClean="0">
                <a:solidFill>
                  <a:srgbClr val="FF0000"/>
                </a:solidFill>
              </a:rPr>
              <a:t> el </a:t>
            </a:r>
            <a:r>
              <a:rPr lang="en-US" b="1" dirty="0" err="1" smtClean="0">
                <a:solidFill>
                  <a:srgbClr val="FF0000"/>
                </a:solidFill>
              </a:rPr>
              <a:t>impacto</a:t>
            </a:r>
            <a:r>
              <a:rPr lang="en-US" b="1" dirty="0" smtClean="0">
                <a:solidFill>
                  <a:srgbClr val="FF0000"/>
                </a:solidFill>
              </a:rPr>
              <a:t> de </a:t>
            </a:r>
            <a:r>
              <a:rPr lang="en-US" b="1" dirty="0" err="1" smtClean="0">
                <a:solidFill>
                  <a:srgbClr val="FF0000"/>
                </a:solidFill>
              </a:rPr>
              <a:t>las</a:t>
            </a:r>
            <a:r>
              <a:rPr lang="en-US" b="1" dirty="0" smtClean="0">
                <a:solidFill>
                  <a:srgbClr val="FF0000"/>
                </a:solidFill>
              </a:rPr>
              <a:t> </a:t>
            </a:r>
            <a:r>
              <a:rPr lang="en-US" b="1" dirty="0" err="1" smtClean="0">
                <a:solidFill>
                  <a:srgbClr val="FF0000"/>
                </a:solidFill>
              </a:rPr>
              <a:t>diferentes</a:t>
            </a:r>
            <a:r>
              <a:rPr lang="en-US" b="1" dirty="0" smtClean="0">
                <a:solidFill>
                  <a:srgbClr val="FF0000"/>
                </a:solidFill>
              </a:rPr>
              <a:t> </a:t>
            </a:r>
            <a:r>
              <a:rPr lang="en-US" b="1" dirty="0" err="1" smtClean="0">
                <a:solidFill>
                  <a:srgbClr val="FF0000"/>
                </a:solidFill>
              </a:rPr>
              <a:t>identidades</a:t>
            </a:r>
            <a:r>
              <a:rPr lang="en-US" b="1" dirty="0" smtClean="0">
                <a:solidFill>
                  <a:srgbClr val="FF0000"/>
                </a:solidFill>
              </a:rPr>
              <a:t> </a:t>
            </a:r>
            <a:r>
              <a:rPr lang="en-US" b="1" dirty="0" err="1" smtClean="0">
                <a:solidFill>
                  <a:srgbClr val="FF0000"/>
                </a:solidFill>
              </a:rPr>
              <a:t>sociales</a:t>
            </a:r>
            <a:endParaRPr lang="en-US" b="1" dirty="0">
              <a:solidFill>
                <a:srgbClr val="FF0000"/>
              </a:solidFill>
            </a:endParaRPr>
          </a:p>
        </p:txBody>
      </p:sp>
      <p:graphicFrame>
        <p:nvGraphicFramePr>
          <p:cNvPr id="5" name="Diagram 4"/>
          <p:cNvGraphicFramePr/>
          <p:nvPr>
            <p:extLst>
              <p:ext uri="{D42A27DB-BD31-4B8C-83A1-F6EECF244321}">
                <p14:modId xmlns:p14="http://schemas.microsoft.com/office/powerpoint/2010/main" val="1953114577"/>
              </p:ext>
            </p:extLst>
          </p:nvPr>
        </p:nvGraphicFramePr>
        <p:xfrm>
          <a:off x="1521200" y="2145746"/>
          <a:ext cx="5834129" cy="3515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236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436" y="1168166"/>
            <a:ext cx="8229600" cy="820972"/>
          </a:xfrm>
        </p:spPr>
        <p:txBody>
          <a:bodyPr>
            <a:normAutofit fontScale="90000"/>
          </a:bodyPr>
          <a:lstStyle/>
          <a:p>
            <a:pPr algn="ctr"/>
            <a:r>
              <a:rPr lang="es-CL" b="1" dirty="0" smtClean="0">
                <a:solidFill>
                  <a:srgbClr val="FF0000"/>
                </a:solidFill>
              </a:rPr>
              <a:t>Tomando en cuenta el impacto </a:t>
            </a:r>
            <a:br>
              <a:rPr lang="es-CL" b="1" dirty="0" smtClean="0">
                <a:solidFill>
                  <a:srgbClr val="FF0000"/>
                </a:solidFill>
              </a:rPr>
            </a:br>
            <a:r>
              <a:rPr lang="es-CL" b="1" dirty="0" smtClean="0">
                <a:solidFill>
                  <a:srgbClr val="FF0000"/>
                </a:solidFill>
              </a:rPr>
              <a:t>del ámbito escolar </a:t>
            </a:r>
            <a:endParaRPr lang="es-CL" b="1" dirty="0">
              <a:solidFill>
                <a:srgbClr val="FF0000"/>
              </a:solidFill>
            </a:endParaRPr>
          </a:p>
        </p:txBody>
      </p:sp>
      <p:sp>
        <p:nvSpPr>
          <p:cNvPr id="3" name="Content Placeholder 2"/>
          <p:cNvSpPr>
            <a:spLocks noGrp="1"/>
          </p:cNvSpPr>
          <p:nvPr>
            <p:ph idx="1"/>
          </p:nvPr>
        </p:nvSpPr>
        <p:spPr>
          <a:xfrm>
            <a:off x="3278256" y="2714107"/>
            <a:ext cx="3573118" cy="3673814"/>
          </a:xfrm>
        </p:spPr>
        <p:txBody>
          <a:bodyPr>
            <a:normAutofit/>
          </a:bodyPr>
          <a:lstStyle/>
          <a:p>
            <a:pPr marL="185738" indent="-185738"/>
            <a:r>
              <a:rPr lang="es-CL" sz="3600" dirty="0"/>
              <a:t>Urbano</a:t>
            </a:r>
          </a:p>
          <a:p>
            <a:pPr marL="185738" indent="-185738"/>
            <a:r>
              <a:rPr lang="es-CL" sz="3600" dirty="0"/>
              <a:t>Suburbano</a:t>
            </a:r>
          </a:p>
          <a:p>
            <a:pPr marL="185738" indent="-185738"/>
            <a:r>
              <a:rPr lang="es-CL" sz="3600" dirty="0"/>
              <a:t>Rural</a:t>
            </a:r>
          </a:p>
          <a:p>
            <a:pPr marL="0" indent="0">
              <a:buNone/>
            </a:pPr>
            <a:endParaRPr lang="es-CL" sz="3300" dirty="0"/>
          </a:p>
          <a:p>
            <a:pPr marL="0" indent="0">
              <a:buNone/>
            </a:pPr>
            <a:endParaRPr lang="es-CL" sz="3300" dirty="0"/>
          </a:p>
          <a:p>
            <a:pPr marL="0" indent="0">
              <a:buNone/>
            </a:pPr>
            <a:r>
              <a:rPr lang="en-US" sz="1200" dirty="0"/>
              <a:t>Diaz &amp; </a:t>
            </a:r>
            <a:r>
              <a:rPr lang="en-US" sz="1200" dirty="0" err="1"/>
              <a:t>Kosciw</a:t>
            </a:r>
            <a:r>
              <a:rPr lang="en-US" sz="1200" dirty="0"/>
              <a:t>, 2007; </a:t>
            </a:r>
            <a:r>
              <a:rPr lang="en-US" sz="1200" dirty="0" err="1"/>
              <a:t>Kosciw</a:t>
            </a:r>
            <a:r>
              <a:rPr lang="en-US" sz="1200" dirty="0"/>
              <a:t> &amp; </a:t>
            </a:r>
            <a:r>
              <a:rPr lang="en-US" sz="1200" dirty="0" err="1"/>
              <a:t>Greytak</a:t>
            </a:r>
            <a:r>
              <a:rPr lang="en-US" sz="1200" dirty="0"/>
              <a:t>, 2009</a:t>
            </a:r>
            <a:endParaRPr lang="es-CL" sz="1200" dirty="0"/>
          </a:p>
        </p:txBody>
      </p:sp>
    </p:spTree>
    <p:extLst>
      <p:ext uri="{BB962C8B-B14F-4D97-AF65-F5344CB8AC3E}">
        <p14:creationId xmlns:p14="http://schemas.microsoft.com/office/powerpoint/2010/main" val="2319110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549" y="1396757"/>
            <a:ext cx="8229600" cy="820972"/>
          </a:xfrm>
        </p:spPr>
        <p:txBody>
          <a:bodyPr/>
          <a:lstStyle/>
          <a:p>
            <a:r>
              <a:rPr lang="en-US" dirty="0" err="1" smtClean="0">
                <a:solidFill>
                  <a:srgbClr val="FF0000"/>
                </a:solidFill>
              </a:rPr>
              <a:t>Tipos</a:t>
            </a:r>
            <a:r>
              <a:rPr lang="en-US" dirty="0" smtClean="0">
                <a:solidFill>
                  <a:srgbClr val="FF0000"/>
                </a:solidFill>
              </a:rPr>
              <a:t> de Bullying</a:t>
            </a:r>
            <a:endParaRPr lang="en-US" dirty="0">
              <a:solidFill>
                <a:srgbClr val="FF0000"/>
              </a:solidFill>
            </a:endParaRPr>
          </a:p>
        </p:txBody>
      </p:sp>
      <p:sp>
        <p:nvSpPr>
          <p:cNvPr id="3" name="Content Placeholder 2"/>
          <p:cNvSpPr>
            <a:spLocks noGrp="1"/>
          </p:cNvSpPr>
          <p:nvPr>
            <p:ph idx="1"/>
          </p:nvPr>
        </p:nvSpPr>
        <p:spPr>
          <a:xfrm>
            <a:off x="1790367" y="2717487"/>
            <a:ext cx="6439233" cy="2627046"/>
          </a:xfrm>
        </p:spPr>
        <p:txBody>
          <a:bodyPr>
            <a:normAutofit/>
          </a:bodyPr>
          <a:lstStyle/>
          <a:p>
            <a:pPr marL="185738" indent="-185738" eaLnBrk="1" hangingPunct="1">
              <a:lnSpc>
                <a:spcPct val="90000"/>
              </a:lnSpc>
              <a:buFont typeface="Arial" panose="020B0604020202020204" pitchFamily="34" charset="0"/>
              <a:buChar char="•"/>
            </a:pPr>
            <a:r>
              <a:rPr lang="en-US" sz="3600" dirty="0"/>
              <a:t>Bullying </a:t>
            </a:r>
            <a:r>
              <a:rPr lang="es-CL" sz="3600" dirty="0" smtClean="0"/>
              <a:t>directo, </a:t>
            </a:r>
            <a:r>
              <a:rPr lang="es-CL" sz="3600" dirty="0"/>
              <a:t>verbal o físico </a:t>
            </a:r>
          </a:p>
          <a:p>
            <a:pPr marL="185738" indent="-185738" eaLnBrk="1" hangingPunct="1">
              <a:lnSpc>
                <a:spcPct val="90000"/>
              </a:lnSpc>
              <a:buFont typeface="Arial" panose="020B0604020202020204" pitchFamily="34" charset="0"/>
              <a:buChar char="•"/>
            </a:pPr>
            <a:r>
              <a:rPr lang="es-CL" sz="3600" dirty="0" smtClean="0"/>
              <a:t>Agresión relacional</a:t>
            </a:r>
            <a:endParaRPr lang="es-CL" sz="3600" dirty="0"/>
          </a:p>
          <a:p>
            <a:pPr marL="185738" indent="-185738" eaLnBrk="1" hangingPunct="1">
              <a:lnSpc>
                <a:spcPct val="90000"/>
              </a:lnSpc>
              <a:buFont typeface="Arial" panose="020B0604020202020204" pitchFamily="34" charset="0"/>
              <a:buChar char="•"/>
            </a:pPr>
            <a:r>
              <a:rPr lang="es-CL" sz="3600" dirty="0" err="1" smtClean="0"/>
              <a:t>cyberbullying</a:t>
            </a:r>
            <a:r>
              <a:rPr lang="es-CL" sz="3600" dirty="0" smtClean="0"/>
              <a:t> </a:t>
            </a:r>
            <a:r>
              <a:rPr lang="es-CL" sz="3600" dirty="0"/>
              <a:t>(por internet, redes sociales y  </a:t>
            </a:r>
            <a:r>
              <a:rPr lang="es-CL" sz="3600" dirty="0" err="1" smtClean="0"/>
              <a:t>texting</a:t>
            </a:r>
            <a:r>
              <a:rPr lang="es-CL" sz="3600" dirty="0"/>
              <a:t>)</a:t>
            </a:r>
          </a:p>
          <a:p>
            <a:pPr eaLnBrk="1" hangingPunct="1">
              <a:lnSpc>
                <a:spcPct val="90000"/>
              </a:lnSpc>
              <a:buFont typeface="Arial" panose="020B0604020202020204" pitchFamily="34" charset="0"/>
              <a:buChar char="•"/>
            </a:pPr>
            <a:endParaRPr lang="en-US" sz="2000" dirty="0"/>
          </a:p>
          <a:p>
            <a:pPr>
              <a:buFont typeface="Arial" panose="020B0604020202020204" pitchFamily="34" charset="0"/>
              <a:buChar char="•"/>
            </a:pPr>
            <a:endParaRPr lang="es-CL" sz="2000" dirty="0"/>
          </a:p>
        </p:txBody>
      </p:sp>
    </p:spTree>
    <p:extLst>
      <p:ext uri="{BB962C8B-B14F-4D97-AF65-F5344CB8AC3E}">
        <p14:creationId xmlns:p14="http://schemas.microsoft.com/office/powerpoint/2010/main" val="2226628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869" y="1233592"/>
            <a:ext cx="7535131" cy="1131570"/>
          </a:xfrm>
        </p:spPr>
        <p:txBody>
          <a:bodyPr/>
          <a:lstStyle/>
          <a:p>
            <a:r>
              <a:rPr lang="en-US" dirty="0" smtClean="0">
                <a:solidFill>
                  <a:srgbClr val="FF0000"/>
                </a:solidFill>
              </a:rPr>
              <a:t>¿</a:t>
            </a:r>
            <a:r>
              <a:rPr lang="en-US" dirty="0" err="1" smtClean="0">
                <a:solidFill>
                  <a:srgbClr val="FF0000"/>
                </a:solidFill>
              </a:rPr>
              <a:t>Cuándo</a:t>
            </a:r>
            <a:r>
              <a:rPr lang="en-US" dirty="0" smtClean="0">
                <a:solidFill>
                  <a:srgbClr val="FF0000"/>
                </a:solidFill>
              </a:rPr>
              <a:t> </a:t>
            </a:r>
            <a:r>
              <a:rPr lang="en-US" dirty="0" err="1" smtClean="0">
                <a:solidFill>
                  <a:srgbClr val="FF0000"/>
                </a:solidFill>
              </a:rPr>
              <a:t>empieza</a:t>
            </a:r>
            <a:r>
              <a:rPr lang="en-US" dirty="0" smtClean="0">
                <a:solidFill>
                  <a:srgbClr val="FF0000"/>
                </a:solidFill>
              </a:rPr>
              <a:t> el bullying?</a:t>
            </a:r>
            <a:endParaRPr lang="en-US" dirty="0">
              <a:solidFill>
                <a:srgbClr val="FF0000"/>
              </a:solidFill>
            </a:endParaRPr>
          </a:p>
        </p:txBody>
      </p:sp>
      <p:sp>
        <p:nvSpPr>
          <p:cNvPr id="4" name="Isosceles Triangle 3"/>
          <p:cNvSpPr/>
          <p:nvPr/>
        </p:nvSpPr>
        <p:spPr>
          <a:xfrm>
            <a:off x="2610596" y="2974294"/>
            <a:ext cx="3726960" cy="223532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6" name="TextBox 5"/>
          <p:cNvSpPr txBox="1"/>
          <p:nvPr/>
        </p:nvSpPr>
        <p:spPr>
          <a:xfrm rot="18621907">
            <a:off x="2387713" y="3742236"/>
            <a:ext cx="1808005" cy="415498"/>
          </a:xfrm>
          <a:prstGeom prst="rect">
            <a:avLst/>
          </a:prstGeom>
          <a:noFill/>
        </p:spPr>
        <p:txBody>
          <a:bodyPr wrap="square" rtlCol="0">
            <a:spAutoFit/>
          </a:bodyPr>
          <a:lstStyle/>
          <a:p>
            <a:r>
              <a:rPr lang="en-US" sz="1350" dirty="0"/>
              <a:t> </a:t>
            </a:r>
            <a:r>
              <a:rPr lang="en-US" sz="2100" dirty="0" err="1"/>
              <a:t>Escuela</a:t>
            </a:r>
            <a:r>
              <a:rPr lang="en-US" sz="2100" dirty="0"/>
              <a:t> </a:t>
            </a:r>
            <a:r>
              <a:rPr lang="es-CL" sz="2100" dirty="0"/>
              <a:t>básica </a:t>
            </a:r>
          </a:p>
        </p:txBody>
      </p:sp>
      <p:sp>
        <p:nvSpPr>
          <p:cNvPr id="7" name="TextBox 6"/>
          <p:cNvSpPr txBox="1"/>
          <p:nvPr/>
        </p:nvSpPr>
        <p:spPr>
          <a:xfrm>
            <a:off x="3455036" y="2437341"/>
            <a:ext cx="2719052" cy="461665"/>
          </a:xfrm>
          <a:prstGeom prst="rect">
            <a:avLst/>
          </a:prstGeom>
          <a:noFill/>
        </p:spPr>
        <p:txBody>
          <a:bodyPr wrap="square" rtlCol="0">
            <a:spAutoFit/>
          </a:bodyPr>
          <a:lstStyle/>
          <a:p>
            <a:r>
              <a:rPr lang="en-US" sz="2400" dirty="0" err="1"/>
              <a:t>Escuela</a:t>
            </a:r>
            <a:r>
              <a:rPr lang="en-US" sz="2400" dirty="0"/>
              <a:t> Media </a:t>
            </a:r>
            <a:endParaRPr lang="es-CL" sz="2400" dirty="0"/>
          </a:p>
        </p:txBody>
      </p:sp>
    </p:spTree>
    <p:extLst>
      <p:ext uri="{BB962C8B-B14F-4D97-AF65-F5344CB8AC3E}">
        <p14:creationId xmlns:p14="http://schemas.microsoft.com/office/powerpoint/2010/main" val="2815159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L" dirty="0" smtClean="0"/>
              <a:t>El </a:t>
            </a:r>
            <a:r>
              <a:rPr lang="es-CL" dirty="0" err="1" smtClean="0"/>
              <a:t>bullying</a:t>
            </a:r>
            <a:r>
              <a:rPr lang="es-CL" dirty="0" smtClean="0"/>
              <a:t> durante la adolescencia  </a:t>
            </a:r>
            <a:endParaRPr lang="es-CL" dirty="0"/>
          </a:p>
        </p:txBody>
      </p:sp>
      <p:sp>
        <p:nvSpPr>
          <p:cNvPr id="3" name="Content Placeholder 2"/>
          <p:cNvSpPr>
            <a:spLocks noGrp="1"/>
          </p:cNvSpPr>
          <p:nvPr>
            <p:ph idx="1"/>
          </p:nvPr>
        </p:nvSpPr>
        <p:spPr>
          <a:xfrm>
            <a:off x="614034" y="2756078"/>
            <a:ext cx="7915931" cy="3258355"/>
          </a:xfrm>
        </p:spPr>
        <p:txBody>
          <a:bodyPr>
            <a:normAutofit/>
          </a:bodyPr>
          <a:lstStyle/>
          <a:p>
            <a:pPr marL="0" indent="0">
              <a:buNone/>
            </a:pPr>
            <a:endParaRPr lang="en-US" sz="2700" dirty="0"/>
          </a:p>
          <a:p>
            <a:pPr marL="0" indent="0">
              <a:buNone/>
            </a:pPr>
            <a:endParaRPr lang="en-US" sz="2700" dirty="0"/>
          </a:p>
          <a:p>
            <a:pPr marL="0" indent="0">
              <a:buNone/>
            </a:pPr>
            <a:endParaRPr lang="en-US" sz="2700" b="1" dirty="0" smtClean="0"/>
          </a:p>
          <a:p>
            <a:pPr marL="0" indent="0">
              <a:buNone/>
            </a:pPr>
            <a:r>
              <a:rPr lang="en-US" sz="2700" b="1" dirty="0" smtClean="0"/>
              <a:t>El </a:t>
            </a:r>
            <a:r>
              <a:rPr lang="en-US" sz="2700" b="1" dirty="0"/>
              <a:t>bullying </a:t>
            </a:r>
            <a:r>
              <a:rPr lang="es-CL" sz="2700" b="1" dirty="0"/>
              <a:t>físico</a:t>
            </a:r>
            <a:r>
              <a:rPr lang="en-US" sz="2700" b="1" dirty="0"/>
              <a:t> disminuye</a:t>
            </a:r>
            <a:endParaRPr lang="es-CL" sz="2700" b="1" dirty="0"/>
          </a:p>
        </p:txBody>
      </p:sp>
      <p:sp>
        <p:nvSpPr>
          <p:cNvPr id="6" name="Content Placeholder 5"/>
          <p:cNvSpPr>
            <a:spLocks noGrp="1"/>
          </p:cNvSpPr>
          <p:nvPr>
            <p:ph sz="half" idx="4294967295"/>
          </p:nvPr>
        </p:nvSpPr>
        <p:spPr>
          <a:xfrm>
            <a:off x="5513785" y="2524125"/>
            <a:ext cx="3630215" cy="2728913"/>
          </a:xfrm>
          <a:prstGeom prst="rect">
            <a:avLst/>
          </a:prstGeom>
        </p:spPr>
        <p:txBody>
          <a:bodyPr>
            <a:normAutofit fontScale="92500" lnSpcReduction="10000"/>
          </a:bodyPr>
          <a:lstStyle/>
          <a:p>
            <a:pPr marL="0" indent="0">
              <a:buNone/>
            </a:pPr>
            <a:endParaRPr lang="en-US" sz="2700" dirty="0"/>
          </a:p>
          <a:p>
            <a:pPr marL="0" indent="0">
              <a:buNone/>
            </a:pPr>
            <a:endParaRPr lang="en-US" sz="2700" dirty="0"/>
          </a:p>
          <a:p>
            <a:pPr marL="0" indent="0">
              <a:buNone/>
            </a:pPr>
            <a:endParaRPr lang="en-US" sz="2700" dirty="0"/>
          </a:p>
          <a:p>
            <a:pPr marL="0" indent="0">
              <a:buNone/>
            </a:pPr>
            <a:endParaRPr lang="en-US" sz="2700" b="1" dirty="0"/>
          </a:p>
          <a:p>
            <a:pPr marL="0" indent="0">
              <a:buNone/>
            </a:pPr>
            <a:r>
              <a:rPr lang="en-US" sz="2925" b="1" dirty="0"/>
              <a:t>El bullying verbal </a:t>
            </a:r>
            <a:r>
              <a:rPr lang="en-US" sz="2925" b="1" dirty="0" err="1"/>
              <a:t>aumenta</a:t>
            </a:r>
            <a:endParaRPr lang="en-US" sz="2925" b="1" dirty="0"/>
          </a:p>
        </p:txBody>
      </p:sp>
      <p:sp>
        <p:nvSpPr>
          <p:cNvPr id="4" name="Up Arrow 3"/>
          <p:cNvSpPr/>
          <p:nvPr/>
        </p:nvSpPr>
        <p:spPr>
          <a:xfrm>
            <a:off x="6213244" y="2637065"/>
            <a:ext cx="695459" cy="15619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5" name="Down Arrow 4"/>
          <p:cNvSpPr/>
          <p:nvPr/>
        </p:nvSpPr>
        <p:spPr>
          <a:xfrm>
            <a:off x="1871130" y="2637066"/>
            <a:ext cx="705119" cy="1561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a:p>
        </p:txBody>
      </p:sp>
      <p:sp>
        <p:nvSpPr>
          <p:cNvPr id="7" name="Rectangle 6"/>
          <p:cNvSpPr/>
          <p:nvPr/>
        </p:nvSpPr>
        <p:spPr>
          <a:xfrm>
            <a:off x="2286000" y="3082751"/>
            <a:ext cx="4572000" cy="300082"/>
          </a:xfrm>
          <a:prstGeom prst="rect">
            <a:avLst/>
          </a:prstGeom>
        </p:spPr>
        <p:txBody>
          <a:bodyPr>
            <a:spAutoFit/>
          </a:bodyPr>
          <a:lstStyle/>
          <a:p>
            <a:r>
              <a:rPr lang="en-US" sz="1350" dirty="0"/>
              <a:t>(</a:t>
            </a:r>
            <a:endParaRPr lang="es-CL" sz="1350" dirty="0"/>
          </a:p>
        </p:txBody>
      </p:sp>
    </p:spTree>
    <p:extLst>
      <p:ext uri="{BB962C8B-B14F-4D97-AF65-F5344CB8AC3E}">
        <p14:creationId xmlns:p14="http://schemas.microsoft.com/office/powerpoint/2010/main" val="2827844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403" y="2955253"/>
            <a:ext cx="5516217" cy="695021"/>
          </a:xfrm>
        </p:spPr>
        <p:txBody>
          <a:bodyPr>
            <a:normAutofit fontScale="90000"/>
          </a:bodyPr>
          <a:lstStyle/>
          <a:p>
            <a:r>
              <a:rPr lang="es-CL" dirty="0" err="1" smtClean="0">
                <a:solidFill>
                  <a:srgbClr val="FF0000"/>
                </a:solidFill>
              </a:rPr>
              <a:t>Bullying</a:t>
            </a:r>
            <a:r>
              <a:rPr lang="es-CL" dirty="0" smtClean="0">
                <a:solidFill>
                  <a:srgbClr val="FF0000"/>
                </a:solidFill>
              </a:rPr>
              <a:t> Homofóbico</a:t>
            </a:r>
            <a:endParaRPr lang="es-CL" dirty="0">
              <a:solidFill>
                <a:srgbClr val="FF0000"/>
              </a:solidFill>
            </a:endParaRPr>
          </a:p>
        </p:txBody>
      </p:sp>
      <p:sp>
        <p:nvSpPr>
          <p:cNvPr id="3" name="Text Placeholder 2"/>
          <p:cNvSpPr>
            <a:spLocks noGrp="1"/>
          </p:cNvSpPr>
          <p:nvPr>
            <p:ph type="body" idx="1"/>
          </p:nvPr>
        </p:nvSpPr>
        <p:spPr>
          <a:xfrm>
            <a:off x="2387950" y="3385232"/>
            <a:ext cx="4959628" cy="581784"/>
          </a:xfrm>
        </p:spPr>
        <p:txBody>
          <a:bodyPr>
            <a:normAutofit/>
          </a:bodyPr>
          <a:lstStyle/>
          <a:p>
            <a:r>
              <a:rPr lang="es-CL" sz="2400" dirty="0" smtClean="0">
                <a:solidFill>
                  <a:srgbClr val="FF0000"/>
                </a:solidFill>
              </a:rPr>
              <a:t>Qué </a:t>
            </a:r>
            <a:r>
              <a:rPr lang="es-CL" sz="2400" dirty="0">
                <a:solidFill>
                  <a:srgbClr val="FF0000"/>
                </a:solidFill>
              </a:rPr>
              <a:t>es y </a:t>
            </a:r>
            <a:r>
              <a:rPr lang="es-CL" sz="2400" dirty="0" smtClean="0">
                <a:solidFill>
                  <a:srgbClr val="FF0000"/>
                </a:solidFill>
              </a:rPr>
              <a:t>cómo </a:t>
            </a:r>
            <a:r>
              <a:rPr lang="es-CL" sz="2400" dirty="0">
                <a:solidFill>
                  <a:srgbClr val="FF0000"/>
                </a:solidFill>
              </a:rPr>
              <a:t>se puede prevenir</a:t>
            </a:r>
          </a:p>
        </p:txBody>
      </p:sp>
    </p:spTree>
    <p:extLst>
      <p:ext uri="{BB962C8B-B14F-4D97-AF65-F5344CB8AC3E}">
        <p14:creationId xmlns:p14="http://schemas.microsoft.com/office/powerpoint/2010/main" val="411115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639" y="890205"/>
            <a:ext cx="3319670" cy="1107903"/>
          </a:xfrm>
        </p:spPr>
        <p:txBody>
          <a:bodyPr>
            <a:normAutofit fontScale="90000"/>
          </a:bodyPr>
          <a:lstStyle/>
          <a:p>
            <a:r>
              <a:rPr lang="en-US" dirty="0">
                <a:solidFill>
                  <a:srgbClr val="FF0000"/>
                </a:solidFill>
              </a:rPr>
              <a:t/>
            </a:r>
            <a:br>
              <a:rPr lang="en-US" dirty="0">
                <a:solidFill>
                  <a:srgbClr val="FF0000"/>
                </a:solidFill>
              </a:rPr>
            </a:br>
            <a:r>
              <a:rPr lang="es-CL" dirty="0" smtClean="0">
                <a:solidFill>
                  <a:srgbClr val="FF0000"/>
                </a:solidFill>
              </a:rPr>
              <a:t>Terminología </a:t>
            </a:r>
            <a:endParaRPr lang="es-CL" dirty="0">
              <a:solidFill>
                <a:srgbClr val="FF0000"/>
              </a:solidFill>
            </a:endParaRPr>
          </a:p>
        </p:txBody>
      </p:sp>
      <p:sp>
        <p:nvSpPr>
          <p:cNvPr id="3" name="Content Placeholder 2"/>
          <p:cNvSpPr>
            <a:spLocks noGrp="1"/>
          </p:cNvSpPr>
          <p:nvPr>
            <p:ph idx="1"/>
          </p:nvPr>
        </p:nvSpPr>
        <p:spPr>
          <a:xfrm>
            <a:off x="824248" y="2185634"/>
            <a:ext cx="7147775" cy="4352657"/>
          </a:xfrm>
        </p:spPr>
        <p:txBody>
          <a:bodyPr>
            <a:normAutofit lnSpcReduction="10000"/>
          </a:bodyPr>
          <a:lstStyle/>
          <a:p>
            <a:pPr marL="185738" indent="-185738"/>
            <a:r>
              <a:rPr lang="es-CL" sz="2400" dirty="0"/>
              <a:t>Los términos </a:t>
            </a:r>
            <a:r>
              <a:rPr lang="es-CL" sz="2400" i="1" dirty="0"/>
              <a:t>lesbiana</a:t>
            </a:r>
            <a:r>
              <a:rPr lang="es-CL" sz="2400" dirty="0"/>
              <a:t>, </a:t>
            </a:r>
            <a:r>
              <a:rPr lang="es-CL" sz="2400" i="1" dirty="0" smtClean="0"/>
              <a:t>gay</a:t>
            </a:r>
            <a:r>
              <a:rPr lang="es-CL" sz="2400" dirty="0" smtClean="0"/>
              <a:t> </a:t>
            </a:r>
            <a:r>
              <a:rPr lang="es-CL" sz="2400" dirty="0"/>
              <a:t>y </a:t>
            </a:r>
            <a:r>
              <a:rPr lang="es-CL" sz="2400" i="1" dirty="0"/>
              <a:t>bisexual</a:t>
            </a:r>
            <a:r>
              <a:rPr lang="es-CL" sz="2400" dirty="0"/>
              <a:t> se refieren a la orientación sexual o afectiva</a:t>
            </a:r>
          </a:p>
          <a:p>
            <a:pPr marL="185738" indent="-185738"/>
            <a:endParaRPr lang="es-CL" sz="2400" dirty="0"/>
          </a:p>
          <a:p>
            <a:pPr marL="185738" indent="-185738"/>
            <a:r>
              <a:rPr lang="es-CL" sz="2400" dirty="0"/>
              <a:t>El </a:t>
            </a:r>
            <a:r>
              <a:rPr lang="es-CL" sz="2400" dirty="0" smtClean="0"/>
              <a:t>término </a:t>
            </a:r>
            <a:r>
              <a:rPr lang="es-CL" sz="2400" i="1" dirty="0" err="1"/>
              <a:t>transgénero</a:t>
            </a:r>
            <a:r>
              <a:rPr lang="es-CL" sz="2400" i="1" dirty="0"/>
              <a:t> </a:t>
            </a:r>
            <a:r>
              <a:rPr lang="es-CL" sz="2400" i="1" dirty="0" smtClean="0"/>
              <a:t>está </a:t>
            </a:r>
            <a:r>
              <a:rPr lang="es-CL" sz="2400" i="1" dirty="0"/>
              <a:t>relacionado con la identidad y la expresión de </a:t>
            </a:r>
            <a:r>
              <a:rPr lang="es-CL" sz="2400" i="1" dirty="0" smtClean="0"/>
              <a:t>género</a:t>
            </a:r>
            <a:r>
              <a:rPr lang="es-CL" sz="2400" i="1" dirty="0"/>
              <a:t>. </a:t>
            </a:r>
          </a:p>
          <a:p>
            <a:pPr marL="185738" indent="-185738"/>
            <a:endParaRPr lang="es-CL" sz="2400" i="1" dirty="0"/>
          </a:p>
          <a:p>
            <a:pPr marL="185738" indent="-185738"/>
            <a:r>
              <a:rPr lang="es-CL" sz="2400" b="1" dirty="0" err="1"/>
              <a:t>Transgénero</a:t>
            </a:r>
            <a:r>
              <a:rPr lang="es-CL" sz="2400" b="1" dirty="0"/>
              <a:t> </a:t>
            </a:r>
            <a:r>
              <a:rPr lang="en-US" sz="2400" dirty="0"/>
              <a:t>o </a:t>
            </a:r>
            <a:r>
              <a:rPr lang="en-US" sz="2400" b="1" dirty="0"/>
              <a:t>trans: </a:t>
            </a:r>
          </a:p>
          <a:p>
            <a:pPr marL="185738" indent="-185738"/>
            <a:r>
              <a:rPr lang="es-CO" sz="2400" dirty="0"/>
              <a:t>Identidad de género </a:t>
            </a:r>
            <a:r>
              <a:rPr lang="es-CL" sz="2400" dirty="0"/>
              <a:t>≠ </a:t>
            </a:r>
            <a:r>
              <a:rPr lang="es-CO" sz="2400" dirty="0"/>
              <a:t>e</a:t>
            </a:r>
            <a:r>
              <a:rPr lang="es-CO" sz="2400" dirty="0" smtClean="0"/>
              <a:t>l </a:t>
            </a:r>
            <a:r>
              <a:rPr lang="es-CO" sz="2400" dirty="0"/>
              <a:t>sexo asignado al nacer</a:t>
            </a:r>
          </a:p>
          <a:p>
            <a:pPr marL="185738" indent="-185738">
              <a:buNone/>
            </a:pPr>
            <a:endParaRPr lang="es-CO" sz="1600" dirty="0" smtClean="0"/>
          </a:p>
          <a:p>
            <a:pPr marL="185738" indent="-185738">
              <a:buNone/>
            </a:pPr>
            <a:endParaRPr lang="es-CO" sz="1600" dirty="0"/>
          </a:p>
          <a:p>
            <a:pPr marL="185738" indent="-185738"/>
            <a:r>
              <a:rPr lang="en-US" sz="1200" dirty="0"/>
              <a:t>Singh, A.A. &amp; Gonzalez, M. (in press). </a:t>
            </a:r>
            <a:r>
              <a:rPr lang="en-US" sz="1200" i="1" dirty="0"/>
              <a:t>Assisting LGBTQ clients in the coming out process. </a:t>
            </a:r>
            <a:r>
              <a:rPr lang="en-US" sz="1200" dirty="0"/>
              <a:t>American Counseling Association: Alexandria, VA.</a:t>
            </a:r>
          </a:p>
          <a:p>
            <a:endParaRPr lang="es-CO" sz="1600" dirty="0"/>
          </a:p>
          <a:p>
            <a:endParaRPr lang="es-CL" sz="1600" dirty="0"/>
          </a:p>
        </p:txBody>
      </p:sp>
    </p:spTree>
    <p:extLst>
      <p:ext uri="{BB962C8B-B14F-4D97-AF65-F5344CB8AC3E}">
        <p14:creationId xmlns:p14="http://schemas.microsoft.com/office/powerpoint/2010/main" val="428220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48" y="1091626"/>
            <a:ext cx="8229600" cy="820972"/>
          </a:xfrm>
        </p:spPr>
        <p:txBody>
          <a:bodyPr>
            <a:normAutofit fontScale="90000"/>
          </a:bodyPr>
          <a:lstStyle/>
          <a:p>
            <a:pPr algn="ctr"/>
            <a:r>
              <a:rPr lang="en-US" b="1" dirty="0" smtClean="0">
                <a:solidFill>
                  <a:srgbClr val="FF0000"/>
                </a:solidFill>
              </a:rPr>
              <a:t>Bullying </a:t>
            </a:r>
            <a:r>
              <a:rPr lang="es-CL" b="1" dirty="0" smtClean="0">
                <a:solidFill>
                  <a:srgbClr val="FF0000"/>
                </a:solidFill>
              </a:rPr>
              <a:t>Homofóbico: </a:t>
            </a:r>
            <a:br>
              <a:rPr lang="es-CL" b="1" dirty="0" smtClean="0">
                <a:solidFill>
                  <a:srgbClr val="FF0000"/>
                </a:solidFill>
              </a:rPr>
            </a:br>
            <a:r>
              <a:rPr lang="es-CL" b="1" dirty="0" smtClean="0">
                <a:solidFill>
                  <a:srgbClr val="FF0000"/>
                </a:solidFill>
              </a:rPr>
              <a:t>Una </a:t>
            </a:r>
            <a:r>
              <a:rPr lang="es-CL" b="1" dirty="0">
                <a:solidFill>
                  <a:srgbClr val="FF0000"/>
                </a:solidFill>
              </a:rPr>
              <a:t>E</a:t>
            </a:r>
            <a:r>
              <a:rPr lang="es-CL" b="1" dirty="0" smtClean="0">
                <a:solidFill>
                  <a:srgbClr val="FF0000"/>
                </a:solidFill>
              </a:rPr>
              <a:t>pidemia </a:t>
            </a:r>
            <a:r>
              <a:rPr lang="es-CL" b="1" dirty="0">
                <a:solidFill>
                  <a:srgbClr val="FF0000"/>
                </a:solidFill>
              </a:rPr>
              <a:t>G</a:t>
            </a:r>
            <a:r>
              <a:rPr lang="es-CL" b="1" dirty="0" smtClean="0">
                <a:solidFill>
                  <a:srgbClr val="FF0000"/>
                </a:solidFill>
              </a:rPr>
              <a:t>lobal  </a:t>
            </a:r>
            <a:endParaRPr lang="es-CL" b="1" dirty="0">
              <a:solidFill>
                <a:srgbClr val="FF0000"/>
              </a:solidFill>
            </a:endParaRPr>
          </a:p>
        </p:txBody>
      </p:sp>
      <p:sp>
        <p:nvSpPr>
          <p:cNvPr id="3" name="Content Placeholder 2"/>
          <p:cNvSpPr>
            <a:spLocks noGrp="1"/>
          </p:cNvSpPr>
          <p:nvPr>
            <p:ph idx="1"/>
          </p:nvPr>
        </p:nvSpPr>
        <p:spPr>
          <a:xfrm>
            <a:off x="773596" y="2733142"/>
            <a:ext cx="7543800" cy="1588663"/>
          </a:xfrm>
        </p:spPr>
        <p:txBody>
          <a:bodyPr>
            <a:normAutofit/>
          </a:bodyPr>
          <a:lstStyle/>
          <a:p>
            <a:pPr marL="0" indent="0" algn="ctr">
              <a:buNone/>
            </a:pPr>
            <a:r>
              <a:rPr lang="es-CL" sz="3000" b="1" dirty="0"/>
              <a:t>Bullying contra los y las estudiantes </a:t>
            </a:r>
            <a:r>
              <a:rPr lang="es-CL" sz="3000" b="1" dirty="0" smtClean="0"/>
              <a:t>lesbianas, </a:t>
            </a:r>
            <a:r>
              <a:rPr lang="es-CL" sz="3000" b="1" dirty="0" err="1" smtClean="0"/>
              <a:t>gays</a:t>
            </a:r>
            <a:r>
              <a:rPr lang="es-CL" sz="3000" b="1" dirty="0" smtClean="0"/>
              <a:t>, bisexuales, </a:t>
            </a:r>
            <a:r>
              <a:rPr lang="es-CL" sz="3000" b="1" dirty="0"/>
              <a:t>y </a:t>
            </a:r>
            <a:r>
              <a:rPr lang="es-CL" sz="3000" b="1" dirty="0" err="1" smtClean="0"/>
              <a:t>transgéneros</a:t>
            </a:r>
            <a:r>
              <a:rPr lang="es-CL" sz="3000" b="1" dirty="0" smtClean="0"/>
              <a:t> </a:t>
            </a:r>
            <a:r>
              <a:rPr lang="es-CL" sz="3000" b="1" dirty="0"/>
              <a:t>(LGBT) es un problema universal (UNESCO, 2011).</a:t>
            </a:r>
          </a:p>
          <a:p>
            <a:pPr algn="ctr"/>
            <a:endParaRPr lang="es-CL" dirty="0"/>
          </a:p>
        </p:txBody>
      </p:sp>
      <p:sp>
        <p:nvSpPr>
          <p:cNvPr id="4" name="Rectángulo 3"/>
          <p:cNvSpPr/>
          <p:nvPr/>
        </p:nvSpPr>
        <p:spPr>
          <a:xfrm>
            <a:off x="178906" y="4400468"/>
            <a:ext cx="7816794" cy="1815882"/>
          </a:xfrm>
          <a:prstGeom prst="rect">
            <a:avLst/>
          </a:prstGeom>
        </p:spPr>
        <p:txBody>
          <a:bodyPr wrap="square">
            <a:spAutoFit/>
          </a:bodyPr>
          <a:lstStyle/>
          <a:p>
            <a:pPr lvl="2"/>
            <a:r>
              <a:rPr lang="en-US" sz="2800" dirty="0"/>
              <a:t>El bullying </a:t>
            </a:r>
            <a:r>
              <a:rPr lang="es-CL" sz="2800" dirty="0"/>
              <a:t>homofóbico</a:t>
            </a:r>
            <a:r>
              <a:rPr lang="en-US" sz="2800" dirty="0"/>
              <a:t> “</a:t>
            </a:r>
            <a:r>
              <a:rPr lang="en-US" sz="2800" dirty="0" err="1"/>
              <a:t>es</a:t>
            </a:r>
            <a:r>
              <a:rPr lang="en-US" sz="2800" dirty="0"/>
              <a:t> un </a:t>
            </a:r>
            <a:r>
              <a:rPr lang="en-US" sz="2800" dirty="0" err="1"/>
              <a:t>ultraje</a:t>
            </a:r>
            <a:r>
              <a:rPr lang="en-US" sz="2800" dirty="0"/>
              <a:t> moral, </a:t>
            </a:r>
            <a:r>
              <a:rPr lang="en-US" sz="2800" dirty="0" err="1"/>
              <a:t>una</a:t>
            </a:r>
            <a:r>
              <a:rPr lang="en-US" sz="2800" dirty="0"/>
              <a:t> grave </a:t>
            </a:r>
            <a:r>
              <a:rPr lang="es-CL" sz="2800" dirty="0"/>
              <a:t>violación</a:t>
            </a:r>
            <a:r>
              <a:rPr lang="en-US" sz="2800" dirty="0"/>
              <a:t> de los </a:t>
            </a:r>
            <a:r>
              <a:rPr lang="en-US" sz="2800" dirty="0" err="1"/>
              <a:t>derechos</a:t>
            </a:r>
            <a:r>
              <a:rPr lang="en-US" sz="2800" dirty="0"/>
              <a:t> </a:t>
            </a:r>
            <a:r>
              <a:rPr lang="en-US" sz="2800" dirty="0" err="1"/>
              <a:t>humanos</a:t>
            </a:r>
            <a:r>
              <a:rPr lang="en-US" sz="2800" dirty="0"/>
              <a:t> y </a:t>
            </a:r>
            <a:r>
              <a:rPr lang="en-US" sz="2800" dirty="0" err="1"/>
              <a:t>una</a:t>
            </a:r>
            <a:r>
              <a:rPr lang="en-US" sz="2800" dirty="0"/>
              <a:t> crisis de </a:t>
            </a:r>
            <a:r>
              <a:rPr lang="en-US" sz="2800" dirty="0" err="1"/>
              <a:t>salud</a:t>
            </a:r>
            <a:r>
              <a:rPr lang="en-US" sz="2800" dirty="0"/>
              <a:t> </a:t>
            </a:r>
            <a:r>
              <a:rPr lang="es-CL" sz="2800" dirty="0" smtClean="0"/>
              <a:t>pública</a:t>
            </a:r>
            <a:r>
              <a:rPr lang="en-US" sz="2800" dirty="0"/>
              <a:t>.” </a:t>
            </a:r>
            <a:endParaRPr lang="en-US" sz="2800" dirty="0" smtClean="0"/>
          </a:p>
          <a:p>
            <a:pPr lvl="2"/>
            <a:r>
              <a:rPr lang="en-US" sz="2800" dirty="0" smtClean="0"/>
              <a:t>– </a:t>
            </a:r>
            <a:r>
              <a:rPr lang="en-US" sz="2000" i="1" dirty="0"/>
              <a:t>Ban </a:t>
            </a:r>
            <a:r>
              <a:rPr lang="en-US" sz="2000" i="1" dirty="0" smtClean="0"/>
              <a:t>Ki-moon, </a:t>
            </a:r>
            <a:r>
              <a:rPr lang="en-US" sz="2000" i="1" dirty="0" err="1" smtClean="0"/>
              <a:t>secretario</a:t>
            </a:r>
            <a:r>
              <a:rPr lang="en-US" sz="2000" i="1" dirty="0" smtClean="0"/>
              <a:t> general de </a:t>
            </a:r>
            <a:r>
              <a:rPr lang="en-US" sz="2000" i="1" dirty="0" err="1" smtClean="0"/>
              <a:t>Naciones</a:t>
            </a:r>
            <a:r>
              <a:rPr lang="en-US" sz="2000" i="1" dirty="0" smtClean="0"/>
              <a:t> </a:t>
            </a:r>
            <a:r>
              <a:rPr lang="en-US" sz="2000" i="1" dirty="0" err="1"/>
              <a:t>Unidas</a:t>
            </a:r>
            <a:endParaRPr lang="es-CL" sz="2000" i="1" dirty="0"/>
          </a:p>
        </p:txBody>
      </p:sp>
    </p:spTree>
    <p:extLst>
      <p:ext uri="{BB962C8B-B14F-4D97-AF65-F5344CB8AC3E}">
        <p14:creationId xmlns:p14="http://schemas.microsoft.com/office/powerpoint/2010/main" val="1024646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1383173"/>
            <a:ext cx="8229600" cy="820972"/>
          </a:xfrm>
        </p:spPr>
        <p:txBody>
          <a:bodyPr>
            <a:normAutofit/>
          </a:bodyPr>
          <a:lstStyle/>
          <a:p>
            <a:r>
              <a:rPr lang="es-CL" b="1" dirty="0" smtClean="0">
                <a:solidFill>
                  <a:srgbClr val="FF0000"/>
                </a:solidFill>
              </a:rPr>
              <a:t>Discurso Emergente Internacional</a:t>
            </a:r>
            <a:endParaRPr lang="es-CL" b="1" dirty="0">
              <a:solidFill>
                <a:srgbClr val="FF0000"/>
              </a:solidFill>
            </a:endParaRPr>
          </a:p>
        </p:txBody>
      </p:sp>
      <p:grpSp>
        <p:nvGrpSpPr>
          <p:cNvPr id="10" name="Group 9"/>
          <p:cNvGrpSpPr/>
          <p:nvPr/>
        </p:nvGrpSpPr>
        <p:grpSpPr>
          <a:xfrm>
            <a:off x="1959162" y="2372152"/>
            <a:ext cx="5021353" cy="3044220"/>
            <a:chOff x="289260" y="1752600"/>
            <a:chExt cx="6581639" cy="4417548"/>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39" t="12158" r="36540" b="15206"/>
            <a:stretch/>
          </p:blipFill>
          <p:spPr bwMode="auto">
            <a:xfrm>
              <a:off x="289260" y="1752600"/>
              <a:ext cx="3063540" cy="441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srcRect l="7143" r="5357" b="10576"/>
            <a:stretch>
              <a:fillRect/>
            </a:stretch>
          </p:blipFill>
          <p:spPr bwMode="auto">
            <a:xfrm>
              <a:off x="3733800" y="1752600"/>
              <a:ext cx="3137099" cy="4417548"/>
            </a:xfrm>
            <a:prstGeom prst="rect">
              <a:avLst/>
            </a:prstGeom>
            <a:noFill/>
            <a:ln w="9525">
              <a:noFill/>
              <a:miter lim="800000"/>
              <a:headEnd/>
              <a:tailEnd/>
            </a:ln>
          </p:spPr>
        </p:pic>
      </p:grpSp>
    </p:spTree>
    <p:extLst>
      <p:ext uri="{BB962C8B-B14F-4D97-AF65-F5344CB8AC3E}">
        <p14:creationId xmlns:p14="http://schemas.microsoft.com/office/powerpoint/2010/main" val="1370858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55" y="978794"/>
            <a:ext cx="7884704" cy="928805"/>
          </a:xfrm>
        </p:spPr>
        <p:txBody>
          <a:bodyPr>
            <a:normAutofit/>
          </a:bodyPr>
          <a:lstStyle/>
          <a:p>
            <a:r>
              <a:rPr lang="en-US" sz="2700" dirty="0" err="1">
                <a:solidFill>
                  <a:srgbClr val="FF0000"/>
                </a:solidFill>
              </a:rPr>
              <a:t>Mi</a:t>
            </a:r>
            <a:r>
              <a:rPr lang="en-US" sz="2700" dirty="0">
                <a:solidFill>
                  <a:srgbClr val="FF0000"/>
                </a:solidFill>
              </a:rPr>
              <a:t> </a:t>
            </a:r>
            <a:r>
              <a:rPr lang="es-CL" sz="2700" dirty="0">
                <a:solidFill>
                  <a:srgbClr val="FF0000"/>
                </a:solidFill>
              </a:rPr>
              <a:t>motivación: </a:t>
            </a:r>
            <a:r>
              <a:rPr lang="en-US" sz="2700" dirty="0" err="1">
                <a:solidFill>
                  <a:srgbClr val="FF0000"/>
                </a:solidFill>
              </a:rPr>
              <a:t>Una</a:t>
            </a:r>
            <a:r>
              <a:rPr lang="en-US" sz="2700" dirty="0">
                <a:solidFill>
                  <a:srgbClr val="FF0000"/>
                </a:solidFill>
              </a:rPr>
              <a:t> </a:t>
            </a:r>
            <a:r>
              <a:rPr lang="en-US" sz="2700" dirty="0" err="1">
                <a:solidFill>
                  <a:srgbClr val="FF0000"/>
                </a:solidFill>
              </a:rPr>
              <a:t>historia</a:t>
            </a:r>
            <a:r>
              <a:rPr lang="en-US" sz="2700" dirty="0">
                <a:solidFill>
                  <a:srgbClr val="FF0000"/>
                </a:solidFill>
              </a:rPr>
              <a:t> </a:t>
            </a:r>
            <a:r>
              <a:rPr lang="en-US" sz="2700" dirty="0" smtClean="0">
                <a:solidFill>
                  <a:srgbClr val="FF0000"/>
                </a:solidFill>
              </a:rPr>
              <a:t>de </a:t>
            </a:r>
            <a:r>
              <a:rPr lang="en-US" sz="2700" dirty="0" err="1">
                <a:solidFill>
                  <a:srgbClr val="FF0000"/>
                </a:solidFill>
              </a:rPr>
              <a:t>empoderamiento</a:t>
            </a:r>
            <a:r>
              <a:rPr lang="en-US" sz="2700" dirty="0">
                <a:solidFill>
                  <a:srgbClr val="FF0000"/>
                </a:solidFill>
              </a:rPr>
              <a:t> </a:t>
            </a:r>
            <a:r>
              <a:rPr lang="en-US" sz="2700" dirty="0" err="1">
                <a:solidFill>
                  <a:srgbClr val="FF0000"/>
                </a:solidFill>
              </a:rPr>
              <a:t>estudiantil</a:t>
            </a:r>
            <a:endParaRPr lang="en-US" sz="2700" dirty="0">
              <a:solidFill>
                <a:srgbClr val="FF0000"/>
              </a:solidFill>
            </a:endParaRP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63065" y="1907597"/>
            <a:ext cx="3916860" cy="4609114"/>
          </a:xfrm>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79925" y="1907598"/>
            <a:ext cx="4329224" cy="4609113"/>
          </a:xfrm>
        </p:spPr>
      </p:pic>
    </p:spTree>
    <p:extLst>
      <p:ext uri="{BB962C8B-B14F-4D97-AF65-F5344CB8AC3E}">
        <p14:creationId xmlns:p14="http://schemas.microsoft.com/office/powerpoint/2010/main" val="1583813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14400" y="1989139"/>
            <a:ext cx="7199290" cy="4051054"/>
          </a:xfrm>
          <a:prstGeom prst="rect">
            <a:avLst/>
          </a:prstGeom>
        </p:spPr>
      </p:pic>
      <p:sp>
        <p:nvSpPr>
          <p:cNvPr id="6" name="Title 5"/>
          <p:cNvSpPr>
            <a:spLocks noGrp="1"/>
          </p:cNvSpPr>
          <p:nvPr>
            <p:ph type="title"/>
          </p:nvPr>
        </p:nvSpPr>
        <p:spPr>
          <a:xfrm>
            <a:off x="914400" y="927279"/>
            <a:ext cx="8229600" cy="1315699"/>
          </a:xfrm>
        </p:spPr>
        <p:txBody>
          <a:bodyPr>
            <a:normAutofit/>
          </a:bodyPr>
          <a:lstStyle/>
          <a:p>
            <a:r>
              <a:rPr lang="es-CL" b="1" dirty="0" smtClean="0">
                <a:solidFill>
                  <a:srgbClr val="FF0000"/>
                </a:solidFill>
              </a:rPr>
              <a:t>Discurso Emergente Internacional</a:t>
            </a:r>
            <a:endParaRPr lang="es-CL" b="1" dirty="0">
              <a:solidFill>
                <a:srgbClr val="FF0000"/>
              </a:solidFill>
            </a:endParaRPr>
          </a:p>
        </p:txBody>
      </p:sp>
    </p:spTree>
    <p:extLst>
      <p:ext uri="{BB962C8B-B14F-4D97-AF65-F5344CB8AC3E}">
        <p14:creationId xmlns:p14="http://schemas.microsoft.com/office/powerpoint/2010/main" val="1532538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99" y="1325576"/>
            <a:ext cx="7495505" cy="511936"/>
          </a:xfrm>
        </p:spPr>
        <p:txBody>
          <a:bodyPr>
            <a:noAutofit/>
          </a:bodyPr>
          <a:lstStyle/>
          <a:p>
            <a:pPr algn="ctr"/>
            <a:r>
              <a:rPr lang="es-CL" sz="3000" dirty="0">
                <a:solidFill>
                  <a:srgbClr val="FF0000"/>
                </a:solidFill>
              </a:rPr>
              <a:t>Las experiencias de los y las estudiantes LGBT en Latinoamérica</a:t>
            </a:r>
          </a:p>
        </p:txBody>
      </p:sp>
      <p:sp>
        <p:nvSpPr>
          <p:cNvPr id="3" name="Content Placeholder 2"/>
          <p:cNvSpPr>
            <a:spLocks noGrp="1"/>
          </p:cNvSpPr>
          <p:nvPr>
            <p:ph idx="1"/>
          </p:nvPr>
        </p:nvSpPr>
        <p:spPr>
          <a:xfrm>
            <a:off x="1153605" y="2591002"/>
            <a:ext cx="7051215" cy="1391261"/>
          </a:xfrm>
        </p:spPr>
        <p:txBody>
          <a:bodyPr>
            <a:normAutofit/>
          </a:bodyPr>
          <a:lstStyle/>
          <a:p>
            <a:pPr marL="0" indent="0" algn="ctr">
              <a:buNone/>
            </a:pPr>
            <a:r>
              <a:rPr lang="es-CL" sz="2400" dirty="0"/>
              <a:t>Un alto porcentaje de estudiantes lesbianas, </a:t>
            </a:r>
            <a:r>
              <a:rPr lang="es-CL" sz="2400" dirty="0" err="1" smtClean="0"/>
              <a:t>gays</a:t>
            </a:r>
            <a:r>
              <a:rPr lang="es-CL" sz="2400" dirty="0" smtClean="0"/>
              <a:t> </a:t>
            </a:r>
            <a:r>
              <a:rPr lang="es-CL" sz="2400" dirty="0"/>
              <a:t>y bisexuales se ven afectados por el </a:t>
            </a:r>
            <a:r>
              <a:rPr lang="es-CL" sz="2400" dirty="0" err="1"/>
              <a:t>bullying</a:t>
            </a:r>
            <a:r>
              <a:rPr lang="es-CL" sz="2400" dirty="0"/>
              <a:t> homofóbico: </a:t>
            </a:r>
          </a:p>
          <a:p>
            <a:pPr marL="274320" lvl="1" indent="-212598" algn="ctr">
              <a:spcBef>
                <a:spcPts val="450"/>
              </a:spcBef>
              <a:buClr>
                <a:srgbClr val="7A7A7A"/>
              </a:buClr>
              <a:buSzPct val="80000"/>
              <a:buFont typeface="Wingdings 2"/>
              <a:buChar char=""/>
            </a:pPr>
            <a:endParaRPr lang="en-US" sz="1950" dirty="0">
              <a:solidFill>
                <a:srgbClr val="000000"/>
              </a:solidFill>
              <a:latin typeface="Rockwell" pitchFamily="18" charset="0"/>
            </a:endParaRPr>
          </a:p>
        </p:txBody>
      </p:sp>
      <p:sp>
        <p:nvSpPr>
          <p:cNvPr id="4" name="TextBox 3"/>
          <p:cNvSpPr txBox="1"/>
          <p:nvPr/>
        </p:nvSpPr>
        <p:spPr>
          <a:xfrm>
            <a:off x="1398977" y="6110675"/>
            <a:ext cx="7442998" cy="276999"/>
          </a:xfrm>
          <a:prstGeom prst="rect">
            <a:avLst/>
          </a:prstGeom>
          <a:noFill/>
        </p:spPr>
        <p:txBody>
          <a:bodyPr wrap="square" rtlCol="0">
            <a:spAutoFit/>
          </a:bodyPr>
          <a:lstStyle/>
          <a:p>
            <a:pPr marL="0" lvl="1"/>
            <a:r>
              <a:rPr lang="es-CL" sz="1200" dirty="0"/>
              <a:t> </a:t>
            </a:r>
            <a:r>
              <a:rPr lang="en-US" sz="1200" dirty="0" err="1"/>
              <a:t>Fuente</a:t>
            </a:r>
            <a:r>
              <a:rPr lang="en-US" sz="1200" dirty="0"/>
              <a:t>:  </a:t>
            </a:r>
            <a:r>
              <a:rPr lang="es-CL" sz="1200" dirty="0"/>
              <a:t>UNESCO (2011). Respuestas del Sector de Educación Frente al Bullying Homofóbico </a:t>
            </a:r>
          </a:p>
        </p:txBody>
      </p:sp>
      <p:sp>
        <p:nvSpPr>
          <p:cNvPr id="5" name="Rectángulo 4"/>
          <p:cNvSpPr/>
          <p:nvPr/>
        </p:nvSpPr>
        <p:spPr>
          <a:xfrm>
            <a:off x="2125714" y="4066458"/>
            <a:ext cx="4572000" cy="1338828"/>
          </a:xfrm>
          <a:prstGeom prst="rect">
            <a:avLst/>
          </a:prstGeom>
        </p:spPr>
        <p:txBody>
          <a:bodyPr>
            <a:spAutoFit/>
          </a:bodyPr>
          <a:lstStyle/>
          <a:p>
            <a:pPr lvl="1" algn="ctr"/>
            <a:r>
              <a:rPr lang="es-CL" sz="2700" b="1" dirty="0">
                <a:solidFill>
                  <a:srgbClr val="FF0000"/>
                </a:solidFill>
              </a:rPr>
              <a:t>Chile (68%)</a:t>
            </a:r>
          </a:p>
          <a:p>
            <a:pPr lvl="1" algn="ctr"/>
            <a:r>
              <a:rPr lang="es-CL" dirty="0"/>
              <a:t>Guatemala (53%) </a:t>
            </a:r>
          </a:p>
          <a:p>
            <a:pPr lvl="1" algn="ctr"/>
            <a:r>
              <a:rPr lang="es-CL" dirty="0"/>
              <a:t>México (61%) </a:t>
            </a:r>
          </a:p>
          <a:p>
            <a:pPr lvl="1" algn="ctr"/>
            <a:r>
              <a:rPr lang="es-CL" dirty="0"/>
              <a:t>Perú (66%)</a:t>
            </a:r>
          </a:p>
        </p:txBody>
      </p:sp>
    </p:spTree>
    <p:extLst>
      <p:ext uri="{BB962C8B-B14F-4D97-AF65-F5344CB8AC3E}">
        <p14:creationId xmlns:p14="http://schemas.microsoft.com/office/powerpoint/2010/main" val="4149144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Footer Placeholder 3"/>
          <p:cNvSpPr>
            <a:spLocks noGrp="1"/>
          </p:cNvSpPr>
          <p:nvPr>
            <p:ph type="ftr" sz="quarter" idx="10"/>
          </p:nvPr>
        </p:nvSpPr>
        <p:spPr>
          <a:xfrm>
            <a:off x="5947062" y="3295955"/>
            <a:ext cx="2664875" cy="429266"/>
          </a:xfrm>
          <a:noFill/>
        </p:spPr>
        <p:txBody>
          <a:bodyPr/>
          <a:lstStyle/>
          <a:p>
            <a:pPr algn="r"/>
            <a:r>
              <a:rPr lang="en-US" sz="1200" dirty="0" smtClean="0"/>
              <a:t>© GLSEN 2012</a:t>
            </a:r>
          </a:p>
        </p:txBody>
      </p:sp>
      <p:sp>
        <p:nvSpPr>
          <p:cNvPr id="17" name="Rectangle 4"/>
          <p:cNvSpPr>
            <a:spLocks noChangeArrowheads="1"/>
          </p:cNvSpPr>
          <p:nvPr/>
        </p:nvSpPr>
        <p:spPr bwMode="auto">
          <a:xfrm>
            <a:off x="234542" y="687877"/>
            <a:ext cx="8625730" cy="655092"/>
          </a:xfrm>
          <a:prstGeom prst="rect">
            <a:avLst/>
          </a:prstGeom>
          <a:noFill/>
          <a:ln w="9525">
            <a:noFill/>
            <a:miter lim="800000"/>
            <a:headEnd/>
            <a:tailEnd/>
          </a:ln>
        </p:spPr>
        <p:txBody>
          <a:bodyPr/>
          <a:lstStyle/>
          <a:p>
            <a:pPr marL="257175" indent="-257175" algn="ctr">
              <a:spcBef>
                <a:spcPct val="20000"/>
              </a:spcBef>
            </a:pPr>
            <a:r>
              <a:rPr lang="en-US" sz="3000" b="1" dirty="0" err="1">
                <a:solidFill>
                  <a:srgbClr val="FF0000"/>
                </a:solidFill>
                <a:latin typeface="+mj-lt"/>
              </a:rPr>
              <a:t>Encuesta</a:t>
            </a:r>
            <a:r>
              <a:rPr lang="en-US" sz="3000" b="1" dirty="0">
                <a:solidFill>
                  <a:srgbClr val="FF0000"/>
                </a:solidFill>
                <a:latin typeface="+mj-lt"/>
              </a:rPr>
              <a:t> </a:t>
            </a:r>
            <a:r>
              <a:rPr lang="en-US" sz="3000" b="1" dirty="0" err="1">
                <a:solidFill>
                  <a:srgbClr val="FF0000"/>
                </a:solidFill>
                <a:latin typeface="+mj-lt"/>
              </a:rPr>
              <a:t>e</a:t>
            </a:r>
            <a:r>
              <a:rPr lang="en-US" sz="3000" b="1" dirty="0" err="1" smtClean="0">
                <a:solidFill>
                  <a:srgbClr val="FF0000"/>
                </a:solidFill>
                <a:latin typeface="+mj-lt"/>
              </a:rPr>
              <a:t>stadounidense</a:t>
            </a:r>
            <a:r>
              <a:rPr lang="en-US" sz="3000" b="1" dirty="0" smtClean="0">
                <a:solidFill>
                  <a:srgbClr val="FF0000"/>
                </a:solidFill>
                <a:latin typeface="+mj-lt"/>
              </a:rPr>
              <a:t> </a:t>
            </a:r>
            <a:r>
              <a:rPr lang="en-US" sz="3000" b="1" dirty="0" err="1">
                <a:solidFill>
                  <a:srgbClr val="FF0000"/>
                </a:solidFill>
                <a:latin typeface="+mj-lt"/>
              </a:rPr>
              <a:t>sobre</a:t>
            </a:r>
            <a:r>
              <a:rPr lang="en-US" sz="3000" b="1" dirty="0">
                <a:solidFill>
                  <a:srgbClr val="FF0000"/>
                </a:solidFill>
                <a:latin typeface="+mj-lt"/>
              </a:rPr>
              <a:t> </a:t>
            </a:r>
            <a:r>
              <a:rPr lang="en-US" sz="3000" b="1" dirty="0" err="1" smtClean="0">
                <a:solidFill>
                  <a:srgbClr val="FF0000"/>
                </a:solidFill>
                <a:latin typeface="+mj-lt"/>
              </a:rPr>
              <a:t>convivencia</a:t>
            </a:r>
            <a:r>
              <a:rPr lang="en-US" sz="3000" b="1" dirty="0" smtClean="0">
                <a:solidFill>
                  <a:srgbClr val="FF0000"/>
                </a:solidFill>
                <a:latin typeface="+mj-lt"/>
              </a:rPr>
              <a:t> </a:t>
            </a:r>
            <a:r>
              <a:rPr lang="en-US" sz="3000" b="1" dirty="0" err="1" smtClean="0">
                <a:solidFill>
                  <a:srgbClr val="FF0000"/>
                </a:solidFill>
                <a:latin typeface="+mj-lt"/>
              </a:rPr>
              <a:t>escolar</a:t>
            </a:r>
            <a:endParaRPr lang="en-US" sz="3000" b="1" dirty="0">
              <a:solidFill>
                <a:srgbClr val="FF0000"/>
              </a:solidFill>
              <a:latin typeface="+mj-lt"/>
            </a:endParaRPr>
          </a:p>
        </p:txBody>
      </p:sp>
      <p:grpSp>
        <p:nvGrpSpPr>
          <p:cNvPr id="2" name="Grupo 1"/>
          <p:cNvGrpSpPr/>
          <p:nvPr/>
        </p:nvGrpSpPr>
        <p:grpSpPr>
          <a:xfrm>
            <a:off x="650857" y="1303252"/>
            <a:ext cx="7945192" cy="4595382"/>
            <a:chOff x="597894" y="2141017"/>
            <a:chExt cx="5598937" cy="3238342"/>
          </a:xfrm>
        </p:grpSpPr>
        <p:grpSp>
          <p:nvGrpSpPr>
            <p:cNvPr id="8" name="Group 13"/>
            <p:cNvGrpSpPr/>
            <p:nvPr/>
          </p:nvGrpSpPr>
          <p:grpSpPr>
            <a:xfrm>
              <a:off x="597894" y="2141017"/>
              <a:ext cx="4228251" cy="3238342"/>
              <a:chOff x="1909493" y="1723009"/>
              <a:chExt cx="5337538" cy="4582730"/>
            </a:xfrm>
          </p:grpSpPr>
          <p:grpSp>
            <p:nvGrpSpPr>
              <p:cNvPr id="9" name="Group 16"/>
              <p:cNvGrpSpPr/>
              <p:nvPr/>
            </p:nvGrpSpPr>
            <p:grpSpPr>
              <a:xfrm>
                <a:off x="1909540" y="1723009"/>
                <a:ext cx="5337491" cy="2267712"/>
                <a:chOff x="544974" y="1891827"/>
                <a:chExt cx="5337491" cy="2267712"/>
              </a:xfrm>
            </p:grpSpPr>
            <p:pic>
              <p:nvPicPr>
                <p:cNvPr id="14" name="Picture 12"/>
                <p:cNvPicPr>
                  <a:picLocks noChangeAspect="1" noChangeArrowheads="1"/>
                </p:cNvPicPr>
                <p:nvPr/>
              </p:nvPicPr>
              <p:blipFill>
                <a:blip r:embed="rId3" cstate="print"/>
                <a:srcRect/>
                <a:stretch>
                  <a:fillRect/>
                </a:stretch>
              </p:blipFill>
              <p:spPr bwMode="auto">
                <a:xfrm>
                  <a:off x="4131540" y="1891827"/>
                  <a:ext cx="1750925" cy="2267712"/>
                </a:xfrm>
                <a:prstGeom prst="rect">
                  <a:avLst/>
                </a:prstGeom>
                <a:noFill/>
                <a:ln w="9525">
                  <a:solidFill>
                    <a:schemeClr val="tx1"/>
                  </a:solidFill>
                  <a:miter lim="800000"/>
                  <a:headEnd/>
                  <a:tailEnd/>
                </a:ln>
              </p:spPr>
            </p:pic>
            <p:pic>
              <p:nvPicPr>
                <p:cNvPr id="15" name="Picture 13"/>
                <p:cNvPicPr>
                  <a:picLocks noChangeAspect="1" noChangeArrowheads="1"/>
                </p:cNvPicPr>
                <p:nvPr/>
              </p:nvPicPr>
              <p:blipFill>
                <a:blip r:embed="rId4" cstate="print"/>
                <a:srcRect/>
                <a:stretch>
                  <a:fillRect/>
                </a:stretch>
              </p:blipFill>
              <p:spPr bwMode="auto">
                <a:xfrm>
                  <a:off x="2336686" y="1891828"/>
                  <a:ext cx="1762267" cy="2266474"/>
                </a:xfrm>
                <a:prstGeom prst="rect">
                  <a:avLst/>
                </a:prstGeom>
                <a:noFill/>
                <a:ln w="9525">
                  <a:solidFill>
                    <a:schemeClr val="tx1"/>
                  </a:solidFill>
                  <a:miter lim="800000"/>
                  <a:headEnd/>
                  <a:tailEnd/>
                </a:ln>
              </p:spPr>
            </p:pic>
            <p:pic>
              <p:nvPicPr>
                <p:cNvPr id="16" name="Picture 14"/>
                <p:cNvPicPr>
                  <a:picLocks noChangeAspect="1" noChangeArrowheads="1"/>
                </p:cNvPicPr>
                <p:nvPr/>
              </p:nvPicPr>
              <p:blipFill>
                <a:blip r:embed="rId5" cstate="print"/>
                <a:srcRect/>
                <a:stretch>
                  <a:fillRect/>
                </a:stretch>
              </p:blipFill>
              <p:spPr bwMode="auto">
                <a:xfrm>
                  <a:off x="544974" y="1892156"/>
                  <a:ext cx="1755648" cy="2266146"/>
                </a:xfrm>
                <a:prstGeom prst="rect">
                  <a:avLst/>
                </a:prstGeom>
                <a:noFill/>
                <a:ln w="9525">
                  <a:solidFill>
                    <a:schemeClr val="tx1"/>
                  </a:solidFill>
                  <a:miter lim="800000"/>
                  <a:headEnd/>
                  <a:tailEnd/>
                </a:ln>
              </p:spPr>
            </p:pic>
          </p:grpSp>
          <p:grpSp>
            <p:nvGrpSpPr>
              <p:cNvPr id="10" name="Group 15"/>
              <p:cNvGrpSpPr/>
              <p:nvPr/>
            </p:nvGrpSpPr>
            <p:grpSpPr>
              <a:xfrm>
                <a:off x="1909493" y="4025106"/>
                <a:ext cx="5327844" cy="2280633"/>
                <a:chOff x="2141931" y="4320533"/>
                <a:chExt cx="5327844" cy="2280633"/>
              </a:xfrm>
            </p:grpSpPr>
            <p:pic>
              <p:nvPicPr>
                <p:cNvPr id="11" name="Picture 15"/>
                <p:cNvPicPr>
                  <a:picLocks noChangeAspect="1" noChangeArrowheads="1"/>
                </p:cNvPicPr>
                <p:nvPr/>
              </p:nvPicPr>
              <p:blipFill>
                <a:blip r:embed="rId6" cstate="print"/>
                <a:srcRect/>
                <a:stretch>
                  <a:fillRect/>
                </a:stretch>
              </p:blipFill>
              <p:spPr bwMode="auto">
                <a:xfrm>
                  <a:off x="2141931" y="4333454"/>
                  <a:ext cx="1756124" cy="2267712"/>
                </a:xfrm>
                <a:prstGeom prst="rect">
                  <a:avLst/>
                </a:prstGeom>
                <a:noFill/>
                <a:ln w="9525">
                  <a:solidFill>
                    <a:schemeClr val="tx1"/>
                  </a:solidFill>
                  <a:miter lim="800000"/>
                  <a:headEnd/>
                  <a:tailEnd/>
                </a:ln>
              </p:spPr>
            </p:pic>
            <p:pic>
              <p:nvPicPr>
                <p:cNvPr id="12" name="Picture 6" descr="Front-Report-Cvr-NSCS07.jpg"/>
                <p:cNvPicPr>
                  <a:picLocks noChangeAspect="1"/>
                </p:cNvPicPr>
                <p:nvPr/>
              </p:nvPicPr>
              <p:blipFill>
                <a:blip r:embed="rId7" cstate="print"/>
                <a:srcRect/>
                <a:stretch>
                  <a:fillRect/>
                </a:stretch>
              </p:blipFill>
              <p:spPr bwMode="auto">
                <a:xfrm>
                  <a:off x="3934893" y="4327393"/>
                  <a:ext cx="1766470" cy="2267712"/>
                </a:xfrm>
                <a:prstGeom prst="rect">
                  <a:avLst/>
                </a:prstGeom>
                <a:noFill/>
                <a:ln w="9525">
                  <a:noFill/>
                  <a:miter lim="800000"/>
                  <a:headEnd/>
                  <a:tailEnd/>
                </a:ln>
              </p:spPr>
            </p:pic>
            <p:pic>
              <p:nvPicPr>
                <p:cNvPr id="13" name="Picture 2"/>
                <p:cNvPicPr>
                  <a:picLocks noChangeAspect="1" noChangeArrowheads="1"/>
                </p:cNvPicPr>
                <p:nvPr/>
              </p:nvPicPr>
              <p:blipFill>
                <a:blip r:embed="rId8" cstate="print"/>
                <a:srcRect/>
                <a:stretch>
                  <a:fillRect/>
                </a:stretch>
              </p:blipFill>
              <p:spPr bwMode="auto">
                <a:xfrm>
                  <a:off x="5714127" y="4320533"/>
                  <a:ext cx="1755648" cy="2277122"/>
                </a:xfrm>
                <a:prstGeom prst="rect">
                  <a:avLst/>
                </a:prstGeom>
                <a:noFill/>
                <a:ln w="9525">
                  <a:noFill/>
                  <a:miter lim="800000"/>
                  <a:headEnd/>
                  <a:tailEnd/>
                </a:ln>
              </p:spPr>
            </p:pic>
          </p:grpSp>
        </p:grpSp>
        <p:pic>
          <p:nvPicPr>
            <p:cNvPr id="18" name="Picture 2"/>
            <p:cNvPicPr>
              <a:picLocks noChangeAspect="1" noChangeArrowheads="1"/>
            </p:cNvPicPr>
            <p:nvPr/>
          </p:nvPicPr>
          <p:blipFill>
            <a:blip r:embed="rId9" cstate="print"/>
            <a:srcRect/>
            <a:stretch>
              <a:fillRect/>
            </a:stretch>
          </p:blipFill>
          <p:spPr bwMode="auto">
            <a:xfrm>
              <a:off x="4830427" y="3755928"/>
              <a:ext cx="1366404" cy="1619148"/>
            </a:xfrm>
            <a:prstGeom prst="rect">
              <a:avLst/>
            </a:prstGeom>
            <a:noFill/>
            <a:ln w="9525">
              <a:noFill/>
              <a:miter lim="800000"/>
              <a:headEnd/>
              <a:tailEnd/>
            </a:ln>
          </p:spPr>
        </p:pic>
      </p:grpSp>
    </p:spTree>
    <p:extLst>
      <p:ext uri="{BB962C8B-B14F-4D97-AF65-F5344CB8AC3E}">
        <p14:creationId xmlns:p14="http://schemas.microsoft.com/office/powerpoint/2010/main" val="3614638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698"/>
            <a:ext cx="8229600" cy="820972"/>
          </a:xfrm>
        </p:spPr>
        <p:txBody>
          <a:bodyPr>
            <a:normAutofit fontScale="90000"/>
          </a:bodyPr>
          <a:lstStyle/>
          <a:p>
            <a:pPr algn="ctr"/>
            <a:r>
              <a:rPr lang="en-US" b="1" dirty="0" smtClean="0">
                <a:solidFill>
                  <a:srgbClr val="FF0000"/>
                </a:solidFill>
              </a:rPr>
              <a:t>Resultados 2011 National School </a:t>
            </a:r>
            <a:br>
              <a:rPr lang="en-US" b="1" dirty="0" smtClean="0">
                <a:solidFill>
                  <a:srgbClr val="FF0000"/>
                </a:solidFill>
              </a:rPr>
            </a:br>
            <a:r>
              <a:rPr lang="en-US" b="1" dirty="0" smtClean="0">
                <a:solidFill>
                  <a:srgbClr val="FF0000"/>
                </a:solidFill>
              </a:rPr>
              <a:t>Climate Survey</a:t>
            </a:r>
            <a:endParaRPr lang="es-CL" b="1" dirty="0">
              <a:solidFill>
                <a:srgbClr val="FF0000"/>
              </a:solidFill>
            </a:endParaRPr>
          </a:p>
        </p:txBody>
      </p:sp>
      <p:sp>
        <p:nvSpPr>
          <p:cNvPr id="3" name="Content Placeholder 2"/>
          <p:cNvSpPr>
            <a:spLocks noGrp="1"/>
          </p:cNvSpPr>
          <p:nvPr>
            <p:ph idx="1"/>
          </p:nvPr>
        </p:nvSpPr>
        <p:spPr>
          <a:xfrm>
            <a:off x="5931834" y="2821698"/>
            <a:ext cx="1657686" cy="622002"/>
          </a:xfrm>
        </p:spPr>
        <p:txBody>
          <a:bodyPr>
            <a:noAutofit/>
          </a:bodyPr>
          <a:lstStyle/>
          <a:p>
            <a:pPr marL="0" lvl="1" indent="0">
              <a:lnSpc>
                <a:spcPct val="80000"/>
              </a:lnSpc>
              <a:spcBef>
                <a:spcPts val="675"/>
              </a:spcBef>
              <a:buNone/>
            </a:pPr>
            <a:r>
              <a:rPr lang="en-US" sz="4200" dirty="0" smtClean="0">
                <a:solidFill>
                  <a:srgbClr val="FF0000"/>
                </a:solidFill>
                <a:latin typeface="Impact"/>
                <a:cs typeface="Impact"/>
              </a:rPr>
              <a:t>60.4% </a:t>
            </a:r>
          </a:p>
        </p:txBody>
      </p:sp>
      <p:sp>
        <p:nvSpPr>
          <p:cNvPr id="4" name="Rectángulo 3"/>
          <p:cNvSpPr/>
          <p:nvPr/>
        </p:nvSpPr>
        <p:spPr>
          <a:xfrm>
            <a:off x="1503680" y="2792205"/>
            <a:ext cx="2088961" cy="713016"/>
          </a:xfrm>
          <a:prstGeom prst="rect">
            <a:avLst/>
          </a:prstGeom>
        </p:spPr>
        <p:txBody>
          <a:bodyPr wrap="square">
            <a:spAutoFit/>
          </a:bodyPr>
          <a:lstStyle/>
          <a:p>
            <a:pPr marL="0" lvl="1" indent="0">
              <a:lnSpc>
                <a:spcPct val="90000"/>
              </a:lnSpc>
              <a:spcBef>
                <a:spcPts val="675"/>
              </a:spcBef>
              <a:buNone/>
            </a:pPr>
            <a:r>
              <a:rPr lang="es-CL" sz="4400" dirty="0">
                <a:solidFill>
                  <a:srgbClr val="FF0000"/>
                </a:solidFill>
                <a:latin typeface="Impact"/>
                <a:cs typeface="Impact"/>
              </a:rPr>
              <a:t>84.9% </a:t>
            </a:r>
            <a:endParaRPr lang="es-CL" sz="4400" dirty="0" smtClean="0">
              <a:solidFill>
                <a:srgbClr val="FF0000"/>
              </a:solidFill>
              <a:latin typeface="Impact"/>
              <a:cs typeface="Impact"/>
            </a:endParaRPr>
          </a:p>
        </p:txBody>
      </p:sp>
      <p:sp>
        <p:nvSpPr>
          <p:cNvPr id="5" name="Rectángulo 4"/>
          <p:cNvSpPr/>
          <p:nvPr/>
        </p:nvSpPr>
        <p:spPr>
          <a:xfrm>
            <a:off x="3764802" y="2826669"/>
            <a:ext cx="1943423" cy="903324"/>
          </a:xfrm>
          <a:prstGeom prst="rect">
            <a:avLst/>
          </a:prstGeom>
        </p:spPr>
        <p:txBody>
          <a:bodyPr wrap="square">
            <a:spAutoFit/>
          </a:bodyPr>
          <a:lstStyle/>
          <a:p>
            <a:pPr marL="0" lvl="1" indent="0">
              <a:lnSpc>
                <a:spcPct val="80000"/>
              </a:lnSpc>
              <a:spcBef>
                <a:spcPts val="675"/>
              </a:spcBef>
              <a:buNone/>
            </a:pPr>
            <a:r>
              <a:rPr lang="es-CL" sz="4400" dirty="0" smtClean="0">
                <a:solidFill>
                  <a:srgbClr val="FF0000"/>
                </a:solidFill>
                <a:latin typeface="Impact"/>
                <a:cs typeface="Impact"/>
              </a:rPr>
              <a:t>56.9</a:t>
            </a:r>
            <a:r>
              <a:rPr lang="es-CL" sz="4400" dirty="0">
                <a:solidFill>
                  <a:srgbClr val="FF0000"/>
                </a:solidFill>
                <a:latin typeface="Impact"/>
                <a:cs typeface="Impact"/>
              </a:rPr>
              <a:t>% </a:t>
            </a:r>
            <a:r>
              <a:rPr lang="es-CL" sz="4000" dirty="0">
                <a:solidFill>
                  <a:srgbClr val="FF0000"/>
                </a:solidFill>
                <a:latin typeface="Impact"/>
                <a:cs typeface="Impact"/>
              </a:rPr>
              <a:t/>
            </a:r>
            <a:br>
              <a:rPr lang="es-CL" sz="4000" dirty="0">
                <a:solidFill>
                  <a:srgbClr val="FF0000"/>
                </a:solidFill>
                <a:latin typeface="Impact"/>
                <a:cs typeface="Impact"/>
              </a:rPr>
            </a:br>
            <a:endParaRPr lang="es-CL" sz="2100" dirty="0">
              <a:solidFill>
                <a:srgbClr val="FF0000"/>
              </a:solidFill>
              <a:latin typeface="Impact"/>
              <a:cs typeface="Impact"/>
            </a:endParaRPr>
          </a:p>
        </p:txBody>
      </p:sp>
      <p:sp>
        <p:nvSpPr>
          <p:cNvPr id="6" name="Rectángulo 5"/>
          <p:cNvSpPr/>
          <p:nvPr/>
        </p:nvSpPr>
        <p:spPr>
          <a:xfrm>
            <a:off x="3672586" y="3524880"/>
            <a:ext cx="1925193" cy="1343445"/>
          </a:xfrm>
          <a:prstGeom prst="rect">
            <a:avLst/>
          </a:prstGeom>
        </p:spPr>
        <p:txBody>
          <a:bodyPr wrap="square">
            <a:spAutoFit/>
          </a:bodyPr>
          <a:lstStyle/>
          <a:p>
            <a:pPr marL="0" lvl="1" indent="0">
              <a:lnSpc>
                <a:spcPct val="90000"/>
              </a:lnSpc>
              <a:spcBef>
                <a:spcPts val="675"/>
              </a:spcBef>
              <a:buNone/>
            </a:pPr>
            <a:r>
              <a:rPr lang="es-CL" dirty="0">
                <a:solidFill>
                  <a:schemeClr val="bg1">
                    <a:lumMod val="50000"/>
                  </a:schemeClr>
                </a:solidFill>
                <a:sym typeface="Wingdings" panose="05000000000000000000" pitchFamily="2" charset="2"/>
              </a:rPr>
              <a:t> </a:t>
            </a:r>
            <a:r>
              <a:rPr lang="es-CL" dirty="0">
                <a:solidFill>
                  <a:schemeClr val="bg1">
                    <a:lumMod val="50000"/>
                  </a:schemeClr>
                </a:solidFill>
              </a:rPr>
              <a:t>comentarios homofóbicos o transfóbicos por parte del personal </a:t>
            </a:r>
            <a:r>
              <a:rPr lang="es-CL" dirty="0" smtClean="0">
                <a:solidFill>
                  <a:schemeClr val="bg1">
                    <a:lumMod val="50000"/>
                  </a:schemeClr>
                </a:solidFill>
              </a:rPr>
              <a:t>escolar.</a:t>
            </a:r>
            <a:endParaRPr lang="es-CL" dirty="0">
              <a:solidFill>
                <a:schemeClr val="bg1">
                  <a:lumMod val="50000"/>
                </a:schemeClr>
              </a:solidFill>
            </a:endParaRPr>
          </a:p>
        </p:txBody>
      </p:sp>
      <p:sp>
        <p:nvSpPr>
          <p:cNvPr id="7" name="Rectángulo 6"/>
          <p:cNvSpPr/>
          <p:nvPr/>
        </p:nvSpPr>
        <p:spPr>
          <a:xfrm>
            <a:off x="5902755" y="3545300"/>
            <a:ext cx="2168263" cy="1588127"/>
          </a:xfrm>
          <a:prstGeom prst="rect">
            <a:avLst/>
          </a:prstGeom>
        </p:spPr>
        <p:txBody>
          <a:bodyPr wrap="square">
            <a:spAutoFit/>
          </a:bodyPr>
          <a:lstStyle/>
          <a:p>
            <a:pPr marL="0" lvl="1" indent="0">
              <a:lnSpc>
                <a:spcPct val="90000"/>
              </a:lnSpc>
              <a:spcBef>
                <a:spcPts val="675"/>
              </a:spcBef>
              <a:buNone/>
            </a:pPr>
            <a:r>
              <a:rPr lang="es-CL" dirty="0" smtClean="0">
                <a:solidFill>
                  <a:schemeClr val="bg1">
                    <a:lumMod val="50000"/>
                  </a:schemeClr>
                </a:solidFill>
                <a:sym typeface="Wingdings" panose="05000000000000000000" pitchFamily="2" charset="2"/>
              </a:rPr>
              <a:t> </a:t>
            </a:r>
            <a:r>
              <a:rPr lang="en-US" dirty="0" smtClean="0">
                <a:solidFill>
                  <a:schemeClr val="bg1">
                    <a:lumMod val="50000"/>
                  </a:schemeClr>
                </a:solidFill>
              </a:rPr>
              <a:t>de </a:t>
            </a:r>
            <a:r>
              <a:rPr lang="en-US" dirty="0" err="1">
                <a:solidFill>
                  <a:schemeClr val="bg1">
                    <a:lumMod val="50000"/>
                  </a:schemeClr>
                </a:solidFill>
              </a:rPr>
              <a:t>las</a:t>
            </a:r>
            <a:r>
              <a:rPr lang="en-US" dirty="0">
                <a:solidFill>
                  <a:schemeClr val="bg1">
                    <a:lumMod val="50000"/>
                  </a:schemeClr>
                </a:solidFill>
              </a:rPr>
              <a:t> </a:t>
            </a:r>
            <a:r>
              <a:rPr lang="es-CL" dirty="0">
                <a:solidFill>
                  <a:schemeClr val="bg1">
                    <a:lumMod val="50000"/>
                  </a:schemeClr>
                </a:solidFill>
              </a:rPr>
              <a:t>víctimas</a:t>
            </a:r>
            <a:r>
              <a:rPr lang="en-US" dirty="0">
                <a:solidFill>
                  <a:schemeClr val="bg1">
                    <a:lumMod val="50000"/>
                  </a:schemeClr>
                </a:solidFill>
              </a:rPr>
              <a:t> de bullying </a:t>
            </a:r>
            <a:r>
              <a:rPr lang="es-CL" dirty="0">
                <a:solidFill>
                  <a:schemeClr val="bg1">
                    <a:lumMod val="50000"/>
                  </a:schemeClr>
                </a:solidFill>
              </a:rPr>
              <a:t>homofóbico</a:t>
            </a:r>
            <a:r>
              <a:rPr lang="en-US" dirty="0">
                <a:solidFill>
                  <a:schemeClr val="bg1">
                    <a:lumMod val="50000"/>
                  </a:schemeClr>
                </a:solidFill>
              </a:rPr>
              <a:t> no </a:t>
            </a:r>
            <a:r>
              <a:rPr lang="en-US" dirty="0" err="1" smtClean="0">
                <a:solidFill>
                  <a:schemeClr val="bg1">
                    <a:lumMod val="50000"/>
                  </a:schemeClr>
                </a:solidFill>
              </a:rPr>
              <a:t>reporta</a:t>
            </a:r>
            <a:r>
              <a:rPr lang="en-US" dirty="0" smtClean="0">
                <a:solidFill>
                  <a:schemeClr val="bg1">
                    <a:lumMod val="50000"/>
                  </a:schemeClr>
                </a:solidFill>
              </a:rPr>
              <a:t> </a:t>
            </a:r>
            <a:r>
              <a:rPr lang="en-US" dirty="0">
                <a:solidFill>
                  <a:schemeClr val="bg1">
                    <a:lumMod val="50000"/>
                  </a:schemeClr>
                </a:solidFill>
              </a:rPr>
              <a:t>el </a:t>
            </a:r>
            <a:r>
              <a:rPr lang="en-US" dirty="0" err="1">
                <a:solidFill>
                  <a:schemeClr val="bg1">
                    <a:lumMod val="50000"/>
                  </a:schemeClr>
                </a:solidFill>
              </a:rPr>
              <a:t>incidente</a:t>
            </a:r>
            <a:r>
              <a:rPr lang="en-US" dirty="0">
                <a:solidFill>
                  <a:schemeClr val="bg1">
                    <a:lumMod val="50000"/>
                  </a:schemeClr>
                </a:solidFill>
              </a:rPr>
              <a:t> a un </a:t>
            </a:r>
            <a:r>
              <a:rPr lang="en-US" dirty="0" err="1">
                <a:solidFill>
                  <a:schemeClr val="bg1">
                    <a:lumMod val="50000"/>
                  </a:schemeClr>
                </a:solidFill>
              </a:rPr>
              <a:t>miembro</a:t>
            </a:r>
            <a:r>
              <a:rPr lang="en-US" dirty="0">
                <a:solidFill>
                  <a:schemeClr val="bg1">
                    <a:lumMod val="50000"/>
                  </a:schemeClr>
                </a:solidFill>
              </a:rPr>
              <a:t> </a:t>
            </a:r>
            <a:r>
              <a:rPr lang="en-US" dirty="0" smtClean="0">
                <a:solidFill>
                  <a:schemeClr val="bg1">
                    <a:lumMod val="50000"/>
                  </a:schemeClr>
                </a:solidFill>
              </a:rPr>
              <a:t>del </a:t>
            </a:r>
            <a:r>
              <a:rPr lang="en-US" dirty="0" err="1" smtClean="0">
                <a:solidFill>
                  <a:schemeClr val="bg1">
                    <a:lumMod val="50000"/>
                  </a:schemeClr>
                </a:solidFill>
              </a:rPr>
              <a:t>profesorado</a:t>
            </a:r>
            <a:r>
              <a:rPr lang="en-US" dirty="0" smtClean="0">
                <a:solidFill>
                  <a:schemeClr val="bg1">
                    <a:lumMod val="50000"/>
                  </a:schemeClr>
                </a:solidFill>
              </a:rPr>
              <a:t>.</a:t>
            </a:r>
            <a:endParaRPr lang="es-CL" dirty="0">
              <a:solidFill>
                <a:schemeClr val="bg1">
                  <a:lumMod val="50000"/>
                </a:schemeClr>
              </a:solidFill>
            </a:endParaRPr>
          </a:p>
        </p:txBody>
      </p:sp>
      <p:sp>
        <p:nvSpPr>
          <p:cNvPr id="8" name="Rectángulo 7"/>
          <p:cNvSpPr/>
          <p:nvPr/>
        </p:nvSpPr>
        <p:spPr>
          <a:xfrm>
            <a:off x="1527489" y="3535807"/>
            <a:ext cx="1676046" cy="1592744"/>
          </a:xfrm>
          <a:prstGeom prst="rect">
            <a:avLst/>
          </a:prstGeom>
        </p:spPr>
        <p:txBody>
          <a:bodyPr wrap="square">
            <a:spAutoFit/>
          </a:bodyPr>
          <a:lstStyle/>
          <a:p>
            <a:pPr marL="0" lvl="1" indent="0">
              <a:lnSpc>
                <a:spcPct val="90000"/>
              </a:lnSpc>
              <a:spcBef>
                <a:spcPts val="675"/>
              </a:spcBef>
              <a:buNone/>
            </a:pPr>
            <a:r>
              <a:rPr lang="es-CL" dirty="0">
                <a:solidFill>
                  <a:schemeClr val="bg1">
                    <a:lumMod val="50000"/>
                  </a:schemeClr>
                </a:solidFill>
                <a:sym typeface="Wingdings" panose="05000000000000000000" pitchFamily="2" charset="2"/>
              </a:rPr>
              <a:t> </a:t>
            </a:r>
            <a:r>
              <a:rPr lang="es-CL" dirty="0">
                <a:solidFill>
                  <a:schemeClr val="bg1">
                    <a:lumMod val="50000"/>
                  </a:schemeClr>
                </a:solidFill>
              </a:rPr>
              <a:t>escuchan diariamente la palabra “gay” usada de una manera </a:t>
            </a:r>
            <a:r>
              <a:rPr lang="es-CL" dirty="0" smtClean="0">
                <a:solidFill>
                  <a:schemeClr val="bg1">
                    <a:lumMod val="50000"/>
                  </a:schemeClr>
                </a:solidFill>
              </a:rPr>
              <a:t>negativa.</a:t>
            </a:r>
            <a:endParaRPr lang="es-CL" dirty="0">
              <a:solidFill>
                <a:schemeClr val="bg1">
                  <a:lumMod val="50000"/>
                </a:schemeClr>
              </a:solidFill>
            </a:endParaRPr>
          </a:p>
        </p:txBody>
      </p:sp>
    </p:spTree>
    <p:extLst>
      <p:ext uri="{BB962C8B-B14F-4D97-AF65-F5344CB8AC3E}">
        <p14:creationId xmlns:p14="http://schemas.microsoft.com/office/powerpoint/2010/main" val="3299709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92" y="1144634"/>
            <a:ext cx="8229600" cy="820972"/>
          </a:xfrm>
        </p:spPr>
        <p:txBody>
          <a:bodyPr>
            <a:normAutofit fontScale="90000"/>
          </a:bodyPr>
          <a:lstStyle/>
          <a:p>
            <a:pPr algn="ctr"/>
            <a:r>
              <a:rPr lang="en-US" b="1" dirty="0" smtClean="0">
                <a:solidFill>
                  <a:srgbClr val="FF0000"/>
                </a:solidFill>
              </a:rPr>
              <a:t>Resultados </a:t>
            </a:r>
            <a:r>
              <a:rPr lang="en-US" b="1" dirty="0">
                <a:solidFill>
                  <a:srgbClr val="FF0000"/>
                </a:solidFill>
              </a:rPr>
              <a:t>2011 National School </a:t>
            </a:r>
            <a:r>
              <a:rPr lang="en-US" b="1" dirty="0" smtClean="0">
                <a:solidFill>
                  <a:srgbClr val="FF0000"/>
                </a:solidFill>
              </a:rPr>
              <a:t/>
            </a:r>
            <a:br>
              <a:rPr lang="en-US" b="1" dirty="0" smtClean="0">
                <a:solidFill>
                  <a:srgbClr val="FF0000"/>
                </a:solidFill>
              </a:rPr>
            </a:br>
            <a:r>
              <a:rPr lang="en-US" b="1" dirty="0" smtClean="0">
                <a:solidFill>
                  <a:srgbClr val="FF0000"/>
                </a:solidFill>
              </a:rPr>
              <a:t>Climate </a:t>
            </a:r>
            <a:r>
              <a:rPr lang="en-US" b="1" dirty="0">
                <a:solidFill>
                  <a:srgbClr val="FF0000"/>
                </a:solidFill>
              </a:rPr>
              <a:t>Survey</a:t>
            </a:r>
            <a:endParaRPr lang="es-CL" dirty="0">
              <a:solidFill>
                <a:srgbClr val="FF0000"/>
              </a:solidFill>
            </a:endParaRPr>
          </a:p>
        </p:txBody>
      </p:sp>
      <p:sp>
        <p:nvSpPr>
          <p:cNvPr id="3" name="Content Placeholder 2"/>
          <p:cNvSpPr>
            <a:spLocks noGrp="1"/>
          </p:cNvSpPr>
          <p:nvPr>
            <p:ph idx="1"/>
          </p:nvPr>
        </p:nvSpPr>
        <p:spPr>
          <a:xfrm>
            <a:off x="875968" y="3047370"/>
            <a:ext cx="7543800" cy="2794796"/>
          </a:xfrm>
        </p:spPr>
        <p:txBody>
          <a:bodyPr>
            <a:normAutofit/>
          </a:bodyPr>
          <a:lstStyle/>
          <a:p>
            <a:pPr marL="194310" lvl="1" indent="-342900">
              <a:spcBef>
                <a:spcPts val="675"/>
              </a:spcBef>
              <a:buFont typeface="Arial" panose="020B0604020202020204" pitchFamily="34" charset="0"/>
              <a:buChar char="•"/>
            </a:pPr>
            <a:r>
              <a:rPr lang="es-CL" sz="2800" dirty="0"/>
              <a:t>80% de estudiantes </a:t>
            </a:r>
            <a:r>
              <a:rPr lang="es-CL" sz="2800" dirty="0" err="1"/>
              <a:t>transgénero</a:t>
            </a:r>
            <a:r>
              <a:rPr lang="es-CL" sz="2800" dirty="0"/>
              <a:t> </a:t>
            </a:r>
            <a:r>
              <a:rPr lang="es-CL" sz="2800" dirty="0">
                <a:sym typeface="Wingdings" panose="05000000000000000000" pitchFamily="2" charset="2"/>
              </a:rPr>
              <a:t> </a:t>
            </a:r>
            <a:r>
              <a:rPr lang="es-CL" sz="2800" dirty="0"/>
              <a:t>se sentían inseguros en la escuela a causa de su expresión de género. </a:t>
            </a:r>
          </a:p>
          <a:p>
            <a:r>
              <a:rPr lang="es-CL" dirty="0"/>
              <a:t>Muchos estudiantes LGBT se sintieron obligados a faltar a la escuela para no encontrarse con un ambiente hostil. </a:t>
            </a:r>
          </a:p>
          <a:p>
            <a:endParaRPr lang="es-CL" sz="2100" dirty="0"/>
          </a:p>
        </p:txBody>
      </p:sp>
    </p:spTree>
    <p:extLst>
      <p:ext uri="{BB962C8B-B14F-4D97-AF65-F5344CB8AC3E}">
        <p14:creationId xmlns:p14="http://schemas.microsoft.com/office/powerpoint/2010/main" val="406029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2434590"/>
            <a:ext cx="7543800" cy="3100796"/>
          </a:xfrm>
        </p:spPr>
        <p:txBody>
          <a:bodyPr>
            <a:normAutofit/>
          </a:bodyPr>
          <a:lstStyle/>
          <a:p>
            <a:pPr marL="180975" indent="-180975"/>
            <a:r>
              <a:rPr lang="en-US" sz="2400" dirty="0"/>
              <a:t>El bullying </a:t>
            </a:r>
            <a:r>
              <a:rPr lang="en-US" sz="2400" dirty="0" err="1" smtClean="0"/>
              <a:t>homofóbico</a:t>
            </a:r>
            <a:r>
              <a:rPr lang="en-US" sz="2400" dirty="0"/>
              <a:t>:</a:t>
            </a:r>
            <a:endParaRPr lang="es-CL" sz="2400" dirty="0"/>
          </a:p>
          <a:p>
            <a:pPr marL="627063" lvl="1" indent="-169863">
              <a:buFont typeface="Arial"/>
              <a:buChar char="•"/>
            </a:pPr>
            <a:r>
              <a:rPr lang="es-CL" sz="2250" dirty="0"/>
              <a:t>Impide el éxito académico </a:t>
            </a:r>
          </a:p>
          <a:p>
            <a:pPr marL="627063" lvl="1" indent="-169863">
              <a:buFont typeface="Arial"/>
              <a:buChar char="•"/>
            </a:pPr>
            <a:r>
              <a:rPr lang="es-CL" sz="2250" dirty="0"/>
              <a:t>Impacta el bienestar </a:t>
            </a:r>
            <a:r>
              <a:rPr lang="es-CL" sz="2250" dirty="0" smtClean="0"/>
              <a:t>psicológico</a:t>
            </a:r>
          </a:p>
          <a:p>
            <a:pPr marL="457200" lvl="1" indent="0">
              <a:buNone/>
            </a:pPr>
            <a:endParaRPr lang="en-US" sz="2250" dirty="0"/>
          </a:p>
          <a:p>
            <a:pPr marL="457200" lvl="1" indent="0">
              <a:buNone/>
            </a:pPr>
            <a:endParaRPr lang="es-CL" sz="2250" dirty="0"/>
          </a:p>
          <a:p>
            <a:pPr marL="180975" indent="-180975"/>
            <a:r>
              <a:rPr lang="es-CL" sz="2400" dirty="0"/>
              <a:t>Zonas rurales y pueblos pequeños </a:t>
            </a:r>
            <a:r>
              <a:rPr lang="es-CL" sz="2400" dirty="0">
                <a:sym typeface="Wingdings" panose="05000000000000000000" pitchFamily="2" charset="2"/>
              </a:rPr>
              <a:t> </a:t>
            </a:r>
            <a:r>
              <a:rPr lang="es-CL" sz="2400" dirty="0"/>
              <a:t>menos seguros en la escuela</a:t>
            </a:r>
          </a:p>
          <a:p>
            <a:pPr marL="0" indent="0">
              <a:buNone/>
            </a:pPr>
            <a:endParaRPr lang="es-CL" sz="2400" dirty="0"/>
          </a:p>
        </p:txBody>
      </p:sp>
      <p:sp>
        <p:nvSpPr>
          <p:cNvPr id="6" name="Title 1"/>
          <p:cNvSpPr>
            <a:spLocks noGrp="1"/>
          </p:cNvSpPr>
          <p:nvPr>
            <p:ph type="title"/>
          </p:nvPr>
        </p:nvSpPr>
        <p:spPr>
          <a:xfrm>
            <a:off x="404192" y="1144634"/>
            <a:ext cx="8229600" cy="820972"/>
          </a:xfrm>
        </p:spPr>
        <p:txBody>
          <a:bodyPr>
            <a:normAutofit fontScale="90000"/>
          </a:bodyPr>
          <a:lstStyle/>
          <a:p>
            <a:pPr algn="ctr"/>
            <a:r>
              <a:rPr lang="en-US" b="1" dirty="0" smtClean="0">
                <a:solidFill>
                  <a:srgbClr val="FF0000"/>
                </a:solidFill>
              </a:rPr>
              <a:t>Resultados </a:t>
            </a:r>
            <a:r>
              <a:rPr lang="en-US" b="1" dirty="0">
                <a:solidFill>
                  <a:srgbClr val="FF0000"/>
                </a:solidFill>
              </a:rPr>
              <a:t>2011 National School </a:t>
            </a:r>
            <a:r>
              <a:rPr lang="en-US" b="1" dirty="0" smtClean="0">
                <a:solidFill>
                  <a:srgbClr val="FF0000"/>
                </a:solidFill>
              </a:rPr>
              <a:t/>
            </a:r>
            <a:br>
              <a:rPr lang="en-US" b="1" dirty="0" smtClean="0">
                <a:solidFill>
                  <a:srgbClr val="FF0000"/>
                </a:solidFill>
              </a:rPr>
            </a:br>
            <a:r>
              <a:rPr lang="en-US" b="1" dirty="0" smtClean="0">
                <a:solidFill>
                  <a:srgbClr val="FF0000"/>
                </a:solidFill>
              </a:rPr>
              <a:t>Climate </a:t>
            </a:r>
            <a:r>
              <a:rPr lang="en-US" b="1" dirty="0">
                <a:solidFill>
                  <a:srgbClr val="FF0000"/>
                </a:solidFill>
              </a:rPr>
              <a:t>Survey</a:t>
            </a:r>
            <a:endParaRPr lang="es-CL" dirty="0">
              <a:solidFill>
                <a:srgbClr val="FF0000"/>
              </a:solidFill>
            </a:endParaRPr>
          </a:p>
        </p:txBody>
      </p:sp>
    </p:spTree>
    <p:extLst>
      <p:ext uri="{BB962C8B-B14F-4D97-AF65-F5344CB8AC3E}">
        <p14:creationId xmlns:p14="http://schemas.microsoft.com/office/powerpoint/2010/main" val="3376025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19" y="1339196"/>
            <a:ext cx="7543800" cy="831700"/>
          </a:xfrm>
        </p:spPr>
        <p:txBody>
          <a:bodyPr>
            <a:normAutofit/>
          </a:bodyPr>
          <a:lstStyle/>
          <a:p>
            <a:pPr algn="ctr"/>
            <a:r>
              <a:rPr lang="en-US" sz="3300" dirty="0">
                <a:solidFill>
                  <a:srgbClr val="FF0000"/>
                </a:solidFill>
              </a:rPr>
              <a:t>…pero hay esperanza</a:t>
            </a:r>
          </a:p>
        </p:txBody>
      </p:sp>
      <p:sp>
        <p:nvSpPr>
          <p:cNvPr id="3" name="Content Placeholder 2"/>
          <p:cNvSpPr>
            <a:spLocks noGrp="1"/>
          </p:cNvSpPr>
          <p:nvPr>
            <p:ph idx="1"/>
          </p:nvPr>
        </p:nvSpPr>
        <p:spPr>
          <a:xfrm>
            <a:off x="1025387" y="2170896"/>
            <a:ext cx="7043166" cy="4062479"/>
          </a:xfrm>
        </p:spPr>
        <p:txBody>
          <a:bodyPr>
            <a:normAutofit/>
          </a:bodyPr>
          <a:lstStyle/>
          <a:p>
            <a:r>
              <a:rPr lang="en-US" sz="2000" dirty="0"/>
              <a:t>El </a:t>
            </a:r>
            <a:r>
              <a:rPr lang="en-US" sz="2000" dirty="0" err="1"/>
              <a:t>apoyo</a:t>
            </a:r>
            <a:r>
              <a:rPr lang="en-US" sz="2000" dirty="0"/>
              <a:t> de un </a:t>
            </a:r>
            <a:r>
              <a:rPr lang="en-US" sz="2000" dirty="0" err="1"/>
              <a:t>miembro</a:t>
            </a:r>
            <a:r>
              <a:rPr lang="en-US" sz="2000" dirty="0"/>
              <a:t> del </a:t>
            </a:r>
            <a:r>
              <a:rPr lang="en-US" sz="2000" dirty="0" err="1" smtClean="0"/>
              <a:t>equipo</a:t>
            </a:r>
            <a:r>
              <a:rPr lang="en-US" sz="2000" dirty="0" smtClean="0"/>
              <a:t> </a:t>
            </a:r>
            <a:r>
              <a:rPr lang="en-US" sz="2000" dirty="0" err="1" smtClean="0"/>
              <a:t>educativo</a:t>
            </a:r>
            <a:r>
              <a:rPr lang="en-US" sz="2000" dirty="0" smtClean="0"/>
              <a:t> </a:t>
            </a:r>
            <a:r>
              <a:rPr lang="en-US" sz="2000" dirty="0"/>
              <a:t>ha </a:t>
            </a:r>
            <a:r>
              <a:rPr lang="en-US" sz="2000" dirty="0" err="1" smtClean="0"/>
              <a:t>demostrado</a:t>
            </a:r>
            <a:r>
              <a:rPr lang="en-US" sz="2000" dirty="0" smtClean="0"/>
              <a:t> </a:t>
            </a:r>
            <a:r>
              <a:rPr lang="en-US" sz="2000" dirty="0"/>
              <a:t>ser </a:t>
            </a:r>
            <a:r>
              <a:rPr lang="en-US" sz="2000" dirty="0" smtClean="0"/>
              <a:t>clave.</a:t>
            </a:r>
            <a:endParaRPr lang="en-US" sz="2000" dirty="0"/>
          </a:p>
          <a:p>
            <a:pPr marL="0" indent="0">
              <a:buNone/>
            </a:pPr>
            <a:endParaRPr lang="en-US" sz="2000" dirty="0"/>
          </a:p>
          <a:p>
            <a:r>
              <a:rPr lang="en-US" sz="2000" dirty="0"/>
              <a:t>Los </a:t>
            </a:r>
            <a:r>
              <a:rPr lang="en-US" sz="2000" dirty="0" err="1"/>
              <a:t>estudiantes</a:t>
            </a:r>
            <a:r>
              <a:rPr lang="en-US" sz="2000" dirty="0"/>
              <a:t> </a:t>
            </a:r>
            <a:r>
              <a:rPr lang="en-US" sz="2000" dirty="0" err="1"/>
              <a:t>que</a:t>
            </a:r>
            <a:r>
              <a:rPr lang="en-US" sz="2000" dirty="0"/>
              <a:t> </a:t>
            </a:r>
            <a:r>
              <a:rPr lang="en-US" sz="2000" dirty="0" err="1"/>
              <a:t>tienen</a:t>
            </a:r>
            <a:r>
              <a:rPr lang="en-US" sz="2000" dirty="0"/>
              <a:t> </a:t>
            </a:r>
            <a:r>
              <a:rPr lang="en-US" sz="2000" dirty="0" err="1"/>
              <a:t>espacios</a:t>
            </a:r>
            <a:r>
              <a:rPr lang="en-US" sz="2000" dirty="0"/>
              <a:t> </a:t>
            </a:r>
            <a:r>
              <a:rPr lang="en-US" sz="2000" dirty="0" err="1"/>
              <a:t>seguros</a:t>
            </a:r>
            <a:r>
              <a:rPr lang="en-US" sz="2000" dirty="0"/>
              <a:t> se </a:t>
            </a:r>
            <a:r>
              <a:rPr lang="en-US" sz="2000" dirty="0" err="1"/>
              <a:t>benefician</a:t>
            </a:r>
            <a:r>
              <a:rPr lang="en-US" sz="2000" dirty="0"/>
              <a:t> y se </a:t>
            </a:r>
            <a:r>
              <a:rPr lang="en-US" sz="2000" dirty="0" err="1"/>
              <a:t>sienten</a:t>
            </a:r>
            <a:r>
              <a:rPr lang="en-US" sz="2000" dirty="0"/>
              <a:t> </a:t>
            </a:r>
            <a:r>
              <a:rPr lang="en-US" sz="2000" dirty="0" err="1" smtClean="0"/>
              <a:t>más</a:t>
            </a:r>
            <a:r>
              <a:rPr lang="en-US" sz="2000" dirty="0" smtClean="0"/>
              <a:t> </a:t>
            </a:r>
            <a:r>
              <a:rPr lang="en-US" sz="2000" dirty="0" err="1"/>
              <a:t>conectados</a:t>
            </a:r>
            <a:r>
              <a:rPr lang="en-US" sz="2000" dirty="0"/>
              <a:t> a la </a:t>
            </a:r>
            <a:r>
              <a:rPr lang="en-US" sz="2000" dirty="0" err="1"/>
              <a:t>comunidad</a:t>
            </a:r>
            <a:r>
              <a:rPr lang="en-US" sz="2000" dirty="0"/>
              <a:t> escolar.</a:t>
            </a:r>
          </a:p>
          <a:p>
            <a:pPr marL="0" indent="0">
              <a:buNone/>
            </a:pPr>
            <a:endParaRPr lang="es-CL" sz="2000" dirty="0"/>
          </a:p>
          <a:p>
            <a:r>
              <a:rPr lang="es-CL" sz="2000" dirty="0"/>
              <a:t>Los/las estudiantes LGBT que viven en estados con leyes globales en contra de la intimidación/el acoso se encontraron con menos persecución</a:t>
            </a:r>
            <a:r>
              <a:rPr lang="es-CL" sz="2000" dirty="0" smtClean="0"/>
              <a:t>.</a:t>
            </a:r>
          </a:p>
          <a:p>
            <a:pPr marL="0" indent="0">
              <a:buNone/>
            </a:pPr>
            <a:endParaRPr lang="es-CL" sz="2000" dirty="0"/>
          </a:p>
          <a:p>
            <a:pPr marL="0" indent="0">
              <a:buNone/>
            </a:pPr>
            <a:endParaRPr lang="en-US" sz="1000" dirty="0" smtClean="0"/>
          </a:p>
          <a:p>
            <a:pPr marL="0" indent="0">
              <a:buNone/>
            </a:pPr>
            <a:r>
              <a:rPr lang="en-US" sz="1000" dirty="0" smtClean="0"/>
              <a:t>GLSEN</a:t>
            </a:r>
            <a:r>
              <a:rPr lang="en-US" sz="1000" dirty="0"/>
              <a:t>, 2012</a:t>
            </a:r>
          </a:p>
          <a:p>
            <a:endParaRPr lang="en-US" dirty="0"/>
          </a:p>
        </p:txBody>
      </p:sp>
    </p:spTree>
    <p:extLst>
      <p:ext uri="{BB962C8B-B14F-4D97-AF65-F5344CB8AC3E}">
        <p14:creationId xmlns:p14="http://schemas.microsoft.com/office/powerpoint/2010/main" val="463749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184" y="1226454"/>
            <a:ext cx="5440018" cy="820972"/>
          </a:xfrm>
        </p:spPr>
        <p:txBody>
          <a:bodyPr>
            <a:noAutofit/>
          </a:bodyPr>
          <a:lstStyle/>
          <a:p>
            <a:r>
              <a:rPr lang="es-CL" sz="3300" dirty="0" smtClean="0">
                <a:solidFill>
                  <a:srgbClr val="FF0000"/>
                </a:solidFill>
                <a:latin typeface="Calibri"/>
                <a:cs typeface="Calibri"/>
              </a:rPr>
              <a:t>¿Qué</a:t>
            </a:r>
            <a:r>
              <a:rPr lang="en-US" sz="3300" dirty="0" smtClean="0">
                <a:solidFill>
                  <a:srgbClr val="FF0000"/>
                </a:solidFill>
                <a:latin typeface="Calibri"/>
                <a:cs typeface="Calibri"/>
              </a:rPr>
              <a:t> </a:t>
            </a:r>
            <a:r>
              <a:rPr lang="en-US" sz="3300" dirty="0" err="1">
                <a:solidFill>
                  <a:srgbClr val="FF0000"/>
                </a:solidFill>
                <a:latin typeface="Calibri"/>
                <a:cs typeface="Calibri"/>
              </a:rPr>
              <a:t>es</a:t>
            </a:r>
            <a:r>
              <a:rPr lang="en-US" sz="3300" dirty="0">
                <a:solidFill>
                  <a:srgbClr val="FF0000"/>
                </a:solidFill>
                <a:latin typeface="Calibri"/>
                <a:cs typeface="Calibri"/>
              </a:rPr>
              <a:t> el cyberbullying?</a:t>
            </a:r>
          </a:p>
        </p:txBody>
      </p:sp>
      <p:sp>
        <p:nvSpPr>
          <p:cNvPr id="3" name="Content Placeholder 2"/>
          <p:cNvSpPr>
            <a:spLocks noGrp="1"/>
          </p:cNvSpPr>
          <p:nvPr>
            <p:ph idx="1"/>
          </p:nvPr>
        </p:nvSpPr>
        <p:spPr>
          <a:xfrm>
            <a:off x="836212" y="2248677"/>
            <a:ext cx="7543800" cy="4100608"/>
          </a:xfrm>
        </p:spPr>
        <p:txBody>
          <a:bodyPr>
            <a:normAutofit fontScale="92500" lnSpcReduction="20000"/>
          </a:bodyPr>
          <a:lstStyle/>
          <a:p>
            <a:pPr marL="0" indent="0">
              <a:buNone/>
            </a:pPr>
            <a:r>
              <a:rPr lang="es-CL" sz="2600" dirty="0"/>
              <a:t>Cualquier tipo de agresión perpetuado a través de la </a:t>
            </a:r>
            <a:r>
              <a:rPr lang="es-CL" sz="2600" dirty="0" smtClean="0"/>
              <a:t>tecnología</a:t>
            </a:r>
          </a:p>
          <a:p>
            <a:pPr marL="0" indent="0">
              <a:buNone/>
            </a:pPr>
            <a:endParaRPr lang="es-CL" sz="2600" dirty="0"/>
          </a:p>
          <a:p>
            <a:pPr marL="542925" lvl="1" indent="-85725">
              <a:buFont typeface="Arial" panose="020B0604020202020204" pitchFamily="34" charset="0"/>
              <a:buChar char="•"/>
            </a:pPr>
            <a:r>
              <a:rPr lang="en-US" sz="2600" dirty="0" err="1"/>
              <a:t>Acoso</a:t>
            </a:r>
            <a:endParaRPr lang="en-US" sz="2600" dirty="0"/>
          </a:p>
          <a:p>
            <a:pPr marL="542925" lvl="1" indent="-85725">
              <a:buFont typeface="Arial" panose="020B0604020202020204" pitchFamily="34" charset="0"/>
              <a:buChar char="•"/>
            </a:pPr>
            <a:r>
              <a:rPr lang="es-CL" sz="2600" dirty="0"/>
              <a:t>Decir mentiras</a:t>
            </a:r>
          </a:p>
          <a:p>
            <a:pPr marL="542925" lvl="1" indent="-85725">
              <a:buFont typeface="Arial" panose="020B0604020202020204" pitchFamily="34" charset="0"/>
              <a:buChar char="•"/>
            </a:pPr>
            <a:r>
              <a:rPr lang="es-CL" sz="2600" dirty="0" smtClean="0"/>
              <a:t>Burlarse </a:t>
            </a:r>
            <a:r>
              <a:rPr lang="es-CL" sz="2600" dirty="0"/>
              <a:t>de alguien</a:t>
            </a:r>
          </a:p>
          <a:p>
            <a:pPr marL="542925" lvl="1" indent="-85725">
              <a:buFont typeface="Arial" panose="020B0604020202020204" pitchFamily="34" charset="0"/>
              <a:buChar char="•"/>
            </a:pPr>
            <a:r>
              <a:rPr lang="es-CL" sz="2600" dirty="0"/>
              <a:t>Hacer comentarios ofensivos y/o agresivos</a:t>
            </a:r>
          </a:p>
          <a:p>
            <a:pPr marL="542925" lvl="1" indent="-85725">
              <a:buFont typeface="Arial" panose="020B0604020202020204" pitchFamily="34" charset="0"/>
              <a:buChar char="•"/>
            </a:pPr>
            <a:r>
              <a:rPr lang="es-CL" sz="2600" dirty="0"/>
              <a:t>Chismear o regar rumores</a:t>
            </a:r>
          </a:p>
          <a:p>
            <a:pPr marL="542925" lvl="1" indent="-85725">
              <a:buFont typeface="Arial" panose="020B0604020202020204" pitchFamily="34" charset="0"/>
              <a:buChar char="•"/>
            </a:pPr>
            <a:r>
              <a:rPr lang="es-CL" sz="2600" dirty="0"/>
              <a:t>Amenazar </a:t>
            </a:r>
            <a:endParaRPr lang="es-CL" sz="2600" dirty="0" smtClean="0"/>
          </a:p>
          <a:p>
            <a:pPr marL="342900" lvl="1" indent="0">
              <a:buNone/>
            </a:pPr>
            <a:endParaRPr lang="en-US" dirty="0" smtClean="0"/>
          </a:p>
          <a:p>
            <a:pPr marL="342900" lvl="1" indent="0">
              <a:buNone/>
            </a:pPr>
            <a:endParaRPr lang="en-US" dirty="0" smtClean="0"/>
          </a:p>
          <a:p>
            <a:pPr marL="342900" lvl="1" indent="0">
              <a:buNone/>
            </a:pPr>
            <a:r>
              <a:rPr lang="en-US" sz="1050" dirty="0"/>
              <a:t>Journal of Adolescent Health, 2007</a:t>
            </a:r>
          </a:p>
          <a:p>
            <a:endParaRPr lang="en-US" dirty="0"/>
          </a:p>
        </p:txBody>
      </p:sp>
    </p:spTree>
    <p:extLst>
      <p:ext uri="{BB962C8B-B14F-4D97-AF65-F5344CB8AC3E}">
        <p14:creationId xmlns:p14="http://schemas.microsoft.com/office/powerpoint/2010/main" val="202166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perfil</a:t>
            </a:r>
            <a:r>
              <a:rPr lang="en-US" dirty="0" smtClean="0"/>
              <a:t> de un/a </a:t>
            </a:r>
            <a:r>
              <a:rPr lang="en-US" dirty="0" err="1" smtClean="0"/>
              <a:t>estudiante</a:t>
            </a:r>
            <a:r>
              <a:rPr lang="en-US" dirty="0" smtClean="0"/>
              <a:t> </a:t>
            </a:r>
            <a:r>
              <a:rPr lang="en-US" dirty="0" err="1" smtClean="0"/>
              <a:t>que</a:t>
            </a:r>
            <a:r>
              <a:rPr lang="en-US" dirty="0" smtClean="0"/>
              <a:t> </a:t>
            </a:r>
            <a:r>
              <a:rPr lang="en-US" dirty="0" err="1" smtClean="0"/>
              <a:t>hace</a:t>
            </a:r>
            <a:r>
              <a:rPr lang="en-US" dirty="0" smtClean="0"/>
              <a:t> cyberbullying</a:t>
            </a:r>
            <a:endParaRPr lang="es-CL" dirty="0"/>
          </a:p>
        </p:txBody>
      </p:sp>
      <p:pic>
        <p:nvPicPr>
          <p:cNvPr id="4" name="Content Placeholder 3"/>
          <p:cNvPicPr>
            <a:picLocks noGrp="1" noChangeAspect="1"/>
          </p:cNvPicPr>
          <p:nvPr>
            <p:ph idx="1"/>
          </p:nvPr>
        </p:nvPicPr>
        <p:blipFill>
          <a:blip r:embed="rId3"/>
          <a:stretch>
            <a:fillRect/>
          </a:stretch>
        </p:blipFill>
        <p:spPr>
          <a:xfrm>
            <a:off x="2763672" y="2781585"/>
            <a:ext cx="3408528" cy="2630606"/>
          </a:xfrm>
          <a:prstGeom prst="rect">
            <a:avLst/>
          </a:prstGeom>
        </p:spPr>
      </p:pic>
    </p:spTree>
    <p:extLst>
      <p:ext uri="{BB962C8B-B14F-4D97-AF65-F5344CB8AC3E}">
        <p14:creationId xmlns:p14="http://schemas.microsoft.com/office/powerpoint/2010/main" val="1321133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451" y="1051870"/>
            <a:ext cx="4962939" cy="721636"/>
          </a:xfrm>
        </p:spPr>
        <p:txBody>
          <a:bodyPr/>
          <a:lstStyle/>
          <a:p>
            <a:r>
              <a:rPr lang="es-CL" dirty="0" smtClean="0">
                <a:solidFill>
                  <a:srgbClr val="FF0000"/>
                </a:solidFill>
              </a:rPr>
              <a:t>Acceso a la tecnología </a:t>
            </a:r>
            <a:endParaRPr lang="es-CL" dirty="0">
              <a:solidFill>
                <a:srgbClr val="FF0000"/>
              </a:solidFill>
            </a:endParaRPr>
          </a:p>
        </p:txBody>
      </p:sp>
      <p:sp>
        <p:nvSpPr>
          <p:cNvPr id="3" name="Content Placeholder 2"/>
          <p:cNvSpPr>
            <a:spLocks noGrp="1"/>
          </p:cNvSpPr>
          <p:nvPr>
            <p:ph idx="1"/>
          </p:nvPr>
        </p:nvSpPr>
        <p:spPr>
          <a:xfrm>
            <a:off x="669701" y="2277088"/>
            <a:ext cx="8653203" cy="4580912"/>
          </a:xfrm>
        </p:spPr>
        <p:txBody>
          <a:bodyPr>
            <a:normAutofit/>
          </a:bodyPr>
          <a:lstStyle/>
          <a:p>
            <a:pPr marL="0" indent="0">
              <a:buNone/>
            </a:pPr>
            <a:r>
              <a:rPr lang="es-CL" sz="2700" dirty="0"/>
              <a:t>42% de los niños &gt;6 </a:t>
            </a:r>
            <a:r>
              <a:rPr lang="es-CL" sz="2700" dirty="0" smtClean="0"/>
              <a:t>tiene </a:t>
            </a:r>
            <a:r>
              <a:rPr lang="es-CL" sz="2700" dirty="0"/>
              <a:t>celular propio</a:t>
            </a:r>
          </a:p>
          <a:p>
            <a:pPr lvl="1">
              <a:buFont typeface="Arial" panose="020B0604020202020204" pitchFamily="34" charset="0"/>
              <a:buChar char="•"/>
            </a:pPr>
            <a:r>
              <a:rPr lang="es-CL" sz="2700" dirty="0"/>
              <a:t>A los 9 </a:t>
            </a:r>
            <a:r>
              <a:rPr lang="es-CL" sz="2700" dirty="0" smtClean="0"/>
              <a:t>años</a:t>
            </a:r>
            <a:r>
              <a:rPr lang="es-CL" sz="2700" dirty="0"/>
              <a:t>, sube a 61% </a:t>
            </a:r>
          </a:p>
          <a:p>
            <a:pPr lvl="1">
              <a:buFont typeface="Arial" panose="020B0604020202020204" pitchFamily="34" charset="0"/>
              <a:buChar char="•"/>
            </a:pPr>
            <a:endParaRPr lang="en-US" sz="2700" dirty="0"/>
          </a:p>
          <a:p>
            <a:pPr marL="0" indent="0">
              <a:buNone/>
            </a:pPr>
            <a:r>
              <a:rPr lang="es-CL" sz="2700" dirty="0"/>
              <a:t>63% de los hogares chilenos </a:t>
            </a:r>
            <a:r>
              <a:rPr lang="es-CL" sz="2700" dirty="0" smtClean="0"/>
              <a:t>tiene </a:t>
            </a:r>
            <a:r>
              <a:rPr lang="es-CL" sz="2700" dirty="0"/>
              <a:t>una computadora</a:t>
            </a:r>
          </a:p>
          <a:p>
            <a:pPr marL="0" indent="0">
              <a:buNone/>
            </a:pPr>
            <a:endParaRPr lang="en-US" sz="1600" dirty="0" smtClean="0"/>
          </a:p>
          <a:p>
            <a:pPr marL="0" indent="0">
              <a:buNone/>
            </a:pPr>
            <a:endParaRPr lang="en-US" sz="1600" dirty="0"/>
          </a:p>
          <a:p>
            <a:pPr marL="0" indent="0">
              <a:buNone/>
            </a:pPr>
            <a:r>
              <a:rPr lang="es-CL" sz="1600" dirty="0"/>
              <a:t>La Generación Interactiva en Iberoamérica, 2010</a:t>
            </a:r>
          </a:p>
        </p:txBody>
      </p:sp>
    </p:spTree>
    <p:extLst>
      <p:ext uri="{BB962C8B-B14F-4D97-AF65-F5344CB8AC3E}">
        <p14:creationId xmlns:p14="http://schemas.microsoft.com/office/powerpoint/2010/main" val="68414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759" y="912642"/>
            <a:ext cx="7826749" cy="555847"/>
          </a:xfrm>
        </p:spPr>
        <p:txBody>
          <a:bodyPr/>
          <a:lstStyle/>
          <a:p>
            <a:r>
              <a:rPr lang="en-US" b="1" dirty="0" err="1" smtClean="0">
                <a:solidFill>
                  <a:srgbClr val="FF0000"/>
                </a:solidFill>
              </a:rPr>
              <a:t>Cultivando</a:t>
            </a:r>
            <a:r>
              <a:rPr lang="en-US" b="1" dirty="0" smtClean="0">
                <a:solidFill>
                  <a:srgbClr val="FF0000"/>
                </a:solidFill>
              </a:rPr>
              <a:t> un </a:t>
            </a:r>
            <a:r>
              <a:rPr lang="en-US" b="1" dirty="0" err="1" smtClean="0">
                <a:solidFill>
                  <a:srgbClr val="FF0000"/>
                </a:solidFill>
              </a:rPr>
              <a:t>líder</a:t>
            </a:r>
            <a:endParaRPr lang="en-US" b="1" dirty="0">
              <a:solidFill>
                <a:srgbClr val="FF0000"/>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4024" y="1746414"/>
            <a:ext cx="4091638" cy="4654386"/>
          </a:xfrm>
        </p:spPr>
      </p:pic>
      <p:pic>
        <p:nvPicPr>
          <p:cNvPr id="8" name="Content Placeholder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40913" y="1746415"/>
            <a:ext cx="3803110" cy="4654385"/>
          </a:xfrm>
        </p:spPr>
      </p:pic>
    </p:spTree>
    <p:extLst>
      <p:ext uri="{BB962C8B-B14F-4D97-AF65-F5344CB8AC3E}">
        <p14:creationId xmlns:p14="http://schemas.microsoft.com/office/powerpoint/2010/main" val="1923102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3600" dirty="0"/>
          </a:p>
          <a:p>
            <a:r>
              <a:rPr lang="en-US" sz="3600" dirty="0"/>
              <a:t>50% de los/</a:t>
            </a:r>
            <a:r>
              <a:rPr lang="en-US" sz="3600" dirty="0" err="1"/>
              <a:t>las</a:t>
            </a:r>
            <a:r>
              <a:rPr lang="en-US" sz="3600" dirty="0"/>
              <a:t> </a:t>
            </a:r>
            <a:r>
              <a:rPr lang="en-US" sz="3600" dirty="0" err="1"/>
              <a:t>estudiantes</a:t>
            </a:r>
            <a:r>
              <a:rPr lang="en-US" sz="3600" dirty="0"/>
              <a:t> </a:t>
            </a:r>
            <a:r>
              <a:rPr lang="en-US" sz="3600" dirty="0" smtClean="0"/>
              <a:t>ha </a:t>
            </a:r>
            <a:r>
              <a:rPr lang="en-US" sz="3600" dirty="0" err="1" smtClean="0"/>
              <a:t>sido</a:t>
            </a:r>
            <a:r>
              <a:rPr lang="en-US" sz="3600" dirty="0" smtClean="0"/>
              <a:t> </a:t>
            </a:r>
            <a:r>
              <a:rPr lang="en-US" sz="3600" dirty="0" err="1" smtClean="0"/>
              <a:t>víctima</a:t>
            </a:r>
            <a:r>
              <a:rPr lang="en-US" sz="3600" dirty="0" smtClean="0"/>
              <a:t> </a:t>
            </a:r>
            <a:r>
              <a:rPr lang="en-US" sz="3600" dirty="0"/>
              <a:t>del cyberbullying</a:t>
            </a:r>
          </a:p>
          <a:p>
            <a:endParaRPr lang="en-US" sz="3600" dirty="0"/>
          </a:p>
          <a:p>
            <a:pPr marL="0" indent="0">
              <a:buNone/>
            </a:pPr>
            <a:endParaRPr lang="en-US" sz="3600" dirty="0"/>
          </a:p>
          <a:p>
            <a:pPr marL="0" indent="0">
              <a:buNone/>
            </a:pPr>
            <a:r>
              <a:rPr lang="es-CL" sz="1275" dirty="0" err="1"/>
              <a:t>Mishna</a:t>
            </a:r>
            <a:r>
              <a:rPr lang="es-CL" sz="1275" dirty="0"/>
              <a:t>, Cook, </a:t>
            </a:r>
            <a:r>
              <a:rPr lang="es-CL" sz="1275" dirty="0" err="1"/>
              <a:t>Gadall</a:t>
            </a:r>
            <a:r>
              <a:rPr lang="es-CL" sz="1275" dirty="0"/>
              <a:t>, </a:t>
            </a:r>
            <a:r>
              <a:rPr lang="es-CL" sz="1275" dirty="0" err="1"/>
              <a:t>Daciuk</a:t>
            </a:r>
            <a:r>
              <a:rPr lang="es-CL" sz="1275" dirty="0"/>
              <a:t>, &amp; Solomon, 2010</a:t>
            </a:r>
            <a:endParaRPr lang="en-US" sz="1275" dirty="0"/>
          </a:p>
        </p:txBody>
      </p:sp>
    </p:spTree>
    <p:extLst>
      <p:ext uri="{BB962C8B-B14F-4D97-AF65-F5344CB8AC3E}">
        <p14:creationId xmlns:p14="http://schemas.microsoft.com/office/powerpoint/2010/main" val="854023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14007" b="14007"/>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5433391"/>
            <a:ext cx="9144000" cy="12623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 name="Title 1"/>
          <p:cNvSpPr>
            <a:spLocks noGrp="1"/>
          </p:cNvSpPr>
          <p:nvPr>
            <p:ph type="title"/>
          </p:nvPr>
        </p:nvSpPr>
        <p:spPr>
          <a:xfrm>
            <a:off x="1752531" y="5631966"/>
            <a:ext cx="5486400" cy="566738"/>
          </a:xfrm>
        </p:spPr>
        <p:txBody>
          <a:bodyPr>
            <a:normAutofit fontScale="90000"/>
          </a:bodyPr>
          <a:lstStyle/>
          <a:p>
            <a:pPr algn="ctr"/>
            <a:r>
              <a:rPr lang="es-CL" sz="4050" dirty="0">
                <a:solidFill>
                  <a:srgbClr val="FF0000"/>
                </a:solidFill>
              </a:rPr>
              <a:t>La Pared Digital del Baño </a:t>
            </a:r>
          </a:p>
        </p:txBody>
      </p:sp>
      <p:sp>
        <p:nvSpPr>
          <p:cNvPr id="4" name="Text Placeholder 3"/>
          <p:cNvSpPr>
            <a:spLocks noGrp="1"/>
          </p:cNvSpPr>
          <p:nvPr>
            <p:ph type="body" sz="half" idx="2"/>
          </p:nvPr>
        </p:nvSpPr>
        <p:spPr>
          <a:xfrm>
            <a:off x="1752531" y="6198704"/>
            <a:ext cx="5486400" cy="804862"/>
          </a:xfrm>
        </p:spPr>
        <p:txBody>
          <a:bodyPr>
            <a:normAutofit/>
          </a:bodyPr>
          <a:lstStyle/>
          <a:p>
            <a:pPr algn="ctr"/>
            <a:r>
              <a:rPr lang="en-US" sz="1800" dirty="0"/>
              <a:t>Las </a:t>
            </a:r>
            <a:r>
              <a:rPr lang="en-US" sz="1800" dirty="0" err="1"/>
              <a:t>experiencias</a:t>
            </a:r>
            <a:r>
              <a:rPr lang="en-US" sz="1800" dirty="0"/>
              <a:t> de </a:t>
            </a:r>
            <a:r>
              <a:rPr lang="en-US" sz="1800" dirty="0" err="1"/>
              <a:t>las</a:t>
            </a:r>
            <a:r>
              <a:rPr lang="en-US" sz="1800" dirty="0"/>
              <a:t>/los </a:t>
            </a:r>
            <a:r>
              <a:rPr lang="en-US" sz="1800" dirty="0" err="1"/>
              <a:t>estudiantes</a:t>
            </a:r>
            <a:r>
              <a:rPr lang="en-US" sz="1800" dirty="0"/>
              <a:t> LGBT</a:t>
            </a:r>
            <a:endParaRPr lang="es-CL" sz="1800" dirty="0"/>
          </a:p>
        </p:txBody>
      </p:sp>
    </p:spTree>
    <p:extLst>
      <p:ext uri="{BB962C8B-B14F-4D97-AF65-F5344CB8AC3E}">
        <p14:creationId xmlns:p14="http://schemas.microsoft.com/office/powerpoint/2010/main" val="6954258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51" y="927279"/>
            <a:ext cx="7717809" cy="1418520"/>
          </a:xfrm>
        </p:spPr>
        <p:txBody>
          <a:bodyPr>
            <a:normAutofit/>
          </a:bodyPr>
          <a:lstStyle/>
          <a:p>
            <a:pPr algn="ctr"/>
            <a:r>
              <a:rPr lang="en-US" dirty="0" err="1" smtClean="0">
                <a:solidFill>
                  <a:srgbClr val="FF0000"/>
                </a:solidFill>
              </a:rPr>
              <a:t>Estudiantes</a:t>
            </a:r>
            <a:r>
              <a:rPr lang="en-US" dirty="0" smtClean="0">
                <a:solidFill>
                  <a:srgbClr val="FF0000"/>
                </a:solidFill>
              </a:rPr>
              <a:t> LGBT y el </a:t>
            </a:r>
            <a:r>
              <a:rPr lang="en-US" dirty="0">
                <a:solidFill>
                  <a:srgbClr val="FF0000"/>
                </a:solidFill>
              </a:rPr>
              <a:t>c</a:t>
            </a:r>
            <a:r>
              <a:rPr lang="en-US" dirty="0" smtClean="0">
                <a:solidFill>
                  <a:srgbClr val="FF0000"/>
                </a:solidFill>
              </a:rPr>
              <a:t>yberbullying</a:t>
            </a:r>
            <a:endParaRPr lang="en-US" dirty="0">
              <a:solidFill>
                <a:srgbClr val="FF0000"/>
              </a:solidFill>
            </a:endParaRPr>
          </a:p>
        </p:txBody>
      </p:sp>
      <p:sp>
        <p:nvSpPr>
          <p:cNvPr id="3" name="Content Placeholder 2"/>
          <p:cNvSpPr>
            <a:spLocks noGrp="1"/>
          </p:cNvSpPr>
          <p:nvPr>
            <p:ph idx="1"/>
          </p:nvPr>
        </p:nvSpPr>
        <p:spPr>
          <a:xfrm>
            <a:off x="897737" y="2125014"/>
            <a:ext cx="7455772" cy="4108361"/>
          </a:xfrm>
        </p:spPr>
        <p:txBody>
          <a:bodyPr>
            <a:normAutofit/>
          </a:bodyPr>
          <a:lstStyle/>
          <a:p>
            <a:pPr marL="0" indent="0">
              <a:buNone/>
            </a:pPr>
            <a:r>
              <a:rPr lang="es-CL" sz="1950" b="1" dirty="0" smtClean="0"/>
              <a:t>Según </a:t>
            </a:r>
            <a:r>
              <a:rPr lang="es-CL" sz="1950" b="1" dirty="0"/>
              <a:t>un estudio sobre las experiencias de las/los estudiantes LGBT con cyberbullying en los EEUU</a:t>
            </a:r>
            <a:r>
              <a:rPr lang="es-CL" sz="1950" b="1" dirty="0" smtClean="0"/>
              <a:t>:</a:t>
            </a:r>
          </a:p>
          <a:p>
            <a:pPr marL="0" indent="0">
              <a:buNone/>
            </a:pPr>
            <a:endParaRPr lang="es-CL" sz="1950" b="1" dirty="0"/>
          </a:p>
          <a:p>
            <a:pPr marL="0" indent="0">
              <a:buNone/>
            </a:pPr>
            <a:r>
              <a:rPr lang="es-CL" sz="1800" dirty="0"/>
              <a:t>50% de las/los estudiantes LGBT experimentan con el </a:t>
            </a:r>
            <a:r>
              <a:rPr lang="es-CL" sz="1800" dirty="0" err="1"/>
              <a:t>cyberbullying</a:t>
            </a:r>
            <a:r>
              <a:rPr lang="es-CL" sz="1800" dirty="0"/>
              <a:t> regularmente</a:t>
            </a:r>
          </a:p>
          <a:p>
            <a:pPr marL="0" indent="0">
              <a:buNone/>
            </a:pPr>
            <a:r>
              <a:rPr lang="es-CL" sz="1800" dirty="0"/>
              <a:t>45% se sintieron </a:t>
            </a:r>
            <a:r>
              <a:rPr lang="es-CL" sz="1800" dirty="0" smtClean="0"/>
              <a:t>deprimidos </a:t>
            </a:r>
            <a:r>
              <a:rPr lang="es-CL" sz="1800" dirty="0"/>
              <a:t>a causa del ser </a:t>
            </a:r>
            <a:r>
              <a:rPr lang="es-CL" sz="1800" dirty="0" smtClean="0"/>
              <a:t>víctima </a:t>
            </a:r>
            <a:r>
              <a:rPr lang="es-CL" sz="1800" dirty="0"/>
              <a:t>del cyberbullying</a:t>
            </a:r>
          </a:p>
          <a:p>
            <a:pPr marL="0" indent="0">
              <a:buNone/>
            </a:pPr>
            <a:r>
              <a:rPr lang="es-CL" sz="1800" dirty="0"/>
              <a:t>38% de sintieron avergonzados</a:t>
            </a:r>
          </a:p>
          <a:p>
            <a:pPr marL="0" indent="0">
              <a:buNone/>
            </a:pPr>
            <a:r>
              <a:rPr lang="es-CL" sz="1800" dirty="0"/>
              <a:t>28% no se sintieron seguros en la escuela</a:t>
            </a:r>
          </a:p>
          <a:p>
            <a:pPr marL="0" indent="0">
              <a:buNone/>
            </a:pPr>
            <a:r>
              <a:rPr lang="es-CL" sz="1800" dirty="0"/>
              <a:t>26% tenían pensamientos </a:t>
            </a:r>
            <a:r>
              <a:rPr lang="es-CL" sz="1800" dirty="0" smtClean="0"/>
              <a:t>suicidas</a:t>
            </a:r>
            <a:endParaRPr lang="es-CL" sz="1800" dirty="0"/>
          </a:p>
          <a:p>
            <a:pPr marL="34290" indent="0">
              <a:buNone/>
            </a:pPr>
            <a:r>
              <a:rPr lang="es-CL" sz="1800" dirty="0"/>
              <a:t>80% dijeron que sus compañeros deberían hacer </a:t>
            </a:r>
            <a:r>
              <a:rPr lang="es-CL" sz="1800" dirty="0" smtClean="0"/>
              <a:t>más </a:t>
            </a:r>
            <a:r>
              <a:rPr lang="es-CL" sz="1800" dirty="0"/>
              <a:t>para parar el cyberbullying</a:t>
            </a:r>
            <a:endParaRPr lang="es-CL" sz="1800" i="1" dirty="0"/>
          </a:p>
          <a:p>
            <a:pPr marL="34290" indent="0">
              <a:buNone/>
            </a:pPr>
            <a:endParaRPr lang="en-US" sz="1275" i="1" dirty="0" smtClean="0"/>
          </a:p>
          <a:p>
            <a:pPr marL="34290" indent="0">
              <a:buNone/>
            </a:pPr>
            <a:r>
              <a:rPr lang="en-US" sz="1500" i="1" dirty="0" smtClean="0"/>
              <a:t>Research </a:t>
            </a:r>
            <a:r>
              <a:rPr lang="en-US" sz="1500" i="1" dirty="0"/>
              <a:t>Institute for Studies in Education (RISE)*</a:t>
            </a:r>
          </a:p>
        </p:txBody>
      </p:sp>
    </p:spTree>
    <p:extLst>
      <p:ext uri="{BB962C8B-B14F-4D97-AF65-F5344CB8AC3E}">
        <p14:creationId xmlns:p14="http://schemas.microsoft.com/office/powerpoint/2010/main" val="1435978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485" y="1512886"/>
            <a:ext cx="6404212" cy="628650"/>
          </a:xfrm>
        </p:spPr>
        <p:txBody>
          <a:bodyPr>
            <a:normAutofit fontScale="90000"/>
          </a:bodyPr>
          <a:lstStyle/>
          <a:p>
            <a:r>
              <a:rPr lang="en-US" dirty="0" smtClean="0">
                <a:solidFill>
                  <a:srgbClr val="FF0000"/>
                </a:solidFill>
              </a:rPr>
              <a:t>¿</a:t>
            </a:r>
            <a:r>
              <a:rPr lang="en-US" dirty="0" err="1" smtClean="0">
                <a:solidFill>
                  <a:srgbClr val="FF0000"/>
                </a:solidFill>
              </a:rPr>
              <a:t>Qué</a:t>
            </a:r>
            <a:r>
              <a:rPr lang="en-US" dirty="0" smtClean="0">
                <a:solidFill>
                  <a:srgbClr val="FF0000"/>
                </a:solidFill>
              </a:rPr>
              <a:t> </a:t>
            </a:r>
            <a:r>
              <a:rPr lang="en-US" dirty="0" err="1" smtClean="0">
                <a:solidFill>
                  <a:srgbClr val="FF0000"/>
                </a:solidFill>
              </a:rPr>
              <a:t>puedes</a:t>
            </a:r>
            <a:r>
              <a:rPr lang="en-US" dirty="0" smtClean="0">
                <a:solidFill>
                  <a:srgbClr val="FF0000"/>
                </a:solidFill>
              </a:rPr>
              <a:t> </a:t>
            </a:r>
            <a:r>
              <a:rPr lang="en-US" dirty="0" err="1" smtClean="0">
                <a:solidFill>
                  <a:srgbClr val="FF0000"/>
                </a:solidFill>
              </a:rPr>
              <a:t>hacer</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1268796" y="2366131"/>
            <a:ext cx="6404212" cy="3699818"/>
          </a:xfrm>
        </p:spPr>
        <p:txBody>
          <a:bodyPr>
            <a:normAutofit/>
          </a:bodyPr>
          <a:lstStyle/>
          <a:p>
            <a:pPr fontAlgn="t">
              <a:buFont typeface="Arial" panose="020B0604020202020204" pitchFamily="34" charset="0"/>
              <a:buChar char="•"/>
            </a:pPr>
            <a:r>
              <a:rPr lang="es-CL" dirty="0"/>
              <a:t>Aboga para incluir el </a:t>
            </a:r>
            <a:r>
              <a:rPr lang="es-CL" dirty="0" err="1"/>
              <a:t>cyberbullying</a:t>
            </a:r>
            <a:r>
              <a:rPr lang="es-CL" dirty="0"/>
              <a:t> en las políticas anti-</a:t>
            </a:r>
            <a:r>
              <a:rPr lang="es-CL" dirty="0" err="1"/>
              <a:t>bullying</a:t>
            </a:r>
            <a:r>
              <a:rPr lang="es-CL" dirty="0"/>
              <a:t> de tu escuela y tu </a:t>
            </a:r>
            <a:r>
              <a:rPr lang="es-CL" dirty="0" smtClean="0"/>
              <a:t>distrito.</a:t>
            </a:r>
            <a:endParaRPr lang="es-CL" dirty="0"/>
          </a:p>
          <a:p>
            <a:pPr fontAlgn="t">
              <a:buFont typeface="Arial" panose="020B0604020202020204" pitchFamily="34" charset="0"/>
              <a:buChar char="•"/>
            </a:pPr>
            <a:r>
              <a:rPr lang="es-CL" dirty="0" smtClean="0"/>
              <a:t>Educa a </a:t>
            </a:r>
            <a:r>
              <a:rPr lang="es-CL" dirty="0"/>
              <a:t>la comunidad escolar sobre </a:t>
            </a:r>
            <a:r>
              <a:rPr lang="es-CL" dirty="0" smtClean="0"/>
              <a:t>qué </a:t>
            </a:r>
            <a:r>
              <a:rPr lang="es-CL" dirty="0"/>
              <a:t>es el cyberbullying y </a:t>
            </a:r>
            <a:r>
              <a:rPr lang="es-CL" dirty="0" smtClean="0"/>
              <a:t>cómo prevenirlo.</a:t>
            </a:r>
            <a:endParaRPr lang="es-CL" dirty="0"/>
          </a:p>
          <a:p>
            <a:pPr fontAlgn="t">
              <a:buFont typeface="Arial" panose="020B0604020202020204" pitchFamily="34" charset="0"/>
              <a:buChar char="•"/>
            </a:pPr>
            <a:r>
              <a:rPr lang="es-CL" dirty="0"/>
              <a:t>Reporta incidentes de </a:t>
            </a:r>
            <a:r>
              <a:rPr lang="es-CL" dirty="0" err="1"/>
              <a:t>cyberbullying</a:t>
            </a:r>
            <a:r>
              <a:rPr lang="es-CL" dirty="0"/>
              <a:t> a la </a:t>
            </a:r>
            <a:r>
              <a:rPr lang="es-CL" dirty="0" smtClean="0"/>
              <a:t>administración.</a:t>
            </a:r>
            <a:endParaRPr lang="es-CL" dirty="0"/>
          </a:p>
          <a:p>
            <a:pPr marL="491490" indent="-457200" fontAlgn="t">
              <a:buFont typeface="Arial" panose="020B0604020202020204" pitchFamily="34" charset="0"/>
              <a:buChar char="•"/>
            </a:pPr>
            <a:endParaRPr lang="en-US" sz="2200" dirty="0" smtClean="0"/>
          </a:p>
          <a:p>
            <a:pPr fontAlgn="t">
              <a:buFont typeface="Arial" panose="020B0604020202020204" pitchFamily="34" charset="0"/>
              <a:buChar char="•"/>
            </a:pPr>
            <a:endParaRPr lang="en-US" sz="2200" b="1" dirty="0"/>
          </a:p>
        </p:txBody>
      </p:sp>
    </p:spTree>
    <p:extLst>
      <p:ext uri="{BB962C8B-B14F-4D97-AF65-F5344CB8AC3E}">
        <p14:creationId xmlns:p14="http://schemas.microsoft.com/office/powerpoint/2010/main" val="2345856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872" y="2891477"/>
            <a:ext cx="7543800" cy="1142044"/>
          </a:xfrm>
        </p:spPr>
        <p:txBody>
          <a:bodyPr>
            <a:normAutofit fontScale="90000"/>
          </a:bodyPr>
          <a:lstStyle/>
          <a:p>
            <a:pPr algn="ctr"/>
            <a:r>
              <a:rPr lang="es-CL" sz="3100" dirty="0">
                <a:solidFill>
                  <a:srgbClr val="FF0000"/>
                </a:solidFill>
              </a:rPr>
              <a:t>Estrategias para cultivar una escuela segura para </a:t>
            </a:r>
            <a:r>
              <a:rPr lang="es-CL" sz="3100" dirty="0" smtClean="0">
                <a:solidFill>
                  <a:srgbClr val="FF0000"/>
                </a:solidFill>
              </a:rPr>
              <a:t>todos</a:t>
            </a:r>
            <a:r>
              <a:rPr lang="es-CL" sz="3000" dirty="0">
                <a:solidFill>
                  <a:srgbClr val="FF0000"/>
                </a:solidFill>
              </a:rPr>
              <a:t/>
            </a:r>
            <a:br>
              <a:rPr lang="es-CL" sz="3000" dirty="0">
                <a:solidFill>
                  <a:srgbClr val="FF0000"/>
                </a:solidFill>
              </a:rPr>
            </a:br>
            <a:endParaRPr lang="es-CL" sz="3000" dirty="0">
              <a:solidFill>
                <a:srgbClr val="FF0000"/>
              </a:solidFill>
            </a:endParaRPr>
          </a:p>
        </p:txBody>
      </p:sp>
    </p:spTree>
    <p:extLst>
      <p:ext uri="{BB962C8B-B14F-4D97-AF65-F5344CB8AC3E}">
        <p14:creationId xmlns:p14="http://schemas.microsoft.com/office/powerpoint/2010/main" val="3614168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313" y="1283837"/>
            <a:ext cx="8229600" cy="820972"/>
          </a:xfrm>
        </p:spPr>
        <p:txBody>
          <a:bodyPr/>
          <a:lstStyle/>
          <a:p>
            <a:r>
              <a:rPr lang="en-US" dirty="0" err="1" smtClean="0">
                <a:solidFill>
                  <a:srgbClr val="FF0000"/>
                </a:solidFill>
              </a:rPr>
              <a:t>Explorando</a:t>
            </a:r>
            <a:r>
              <a:rPr lang="en-US" dirty="0" smtClean="0">
                <a:solidFill>
                  <a:srgbClr val="FF0000"/>
                </a:solidFill>
              </a:rPr>
              <a:t> </a:t>
            </a:r>
            <a:r>
              <a:rPr lang="en-US" dirty="0" err="1" smtClean="0">
                <a:solidFill>
                  <a:srgbClr val="FF0000"/>
                </a:solidFill>
              </a:rPr>
              <a:t>nuestros</a:t>
            </a:r>
            <a:r>
              <a:rPr lang="en-US" dirty="0" smtClean="0">
                <a:solidFill>
                  <a:srgbClr val="FF0000"/>
                </a:solidFill>
              </a:rPr>
              <a:t> </a:t>
            </a:r>
            <a:r>
              <a:rPr lang="en-US" dirty="0" err="1" smtClean="0">
                <a:solidFill>
                  <a:srgbClr val="FF0000"/>
                </a:solidFill>
              </a:rPr>
              <a:t>prejuicios</a:t>
            </a:r>
            <a:endParaRPr lang="es-CL" dirty="0">
              <a:solidFill>
                <a:srgbClr val="FF0000"/>
              </a:solidFill>
            </a:endParaRPr>
          </a:p>
        </p:txBody>
      </p:sp>
      <p:sp>
        <p:nvSpPr>
          <p:cNvPr id="3" name="Content Placeholder 2"/>
          <p:cNvSpPr>
            <a:spLocks noGrp="1"/>
          </p:cNvSpPr>
          <p:nvPr>
            <p:ph idx="1"/>
          </p:nvPr>
        </p:nvSpPr>
        <p:spPr>
          <a:xfrm>
            <a:off x="483706" y="2076540"/>
            <a:ext cx="8229600" cy="4352657"/>
          </a:xfrm>
        </p:spPr>
        <p:txBody>
          <a:bodyPr>
            <a:normAutofit fontScale="92500"/>
          </a:bodyPr>
          <a:lstStyle/>
          <a:p>
            <a:pPr marL="0" indent="0" algn="ctr">
              <a:buNone/>
            </a:pPr>
            <a:r>
              <a:rPr lang="es-CL" sz="3525" dirty="0"/>
              <a:t>Como me sentiría si…</a:t>
            </a:r>
          </a:p>
          <a:p>
            <a:pPr>
              <a:buFont typeface="Wingdings" panose="05000000000000000000" pitchFamily="2" charset="2"/>
              <a:buChar char="Ø"/>
            </a:pPr>
            <a:endParaRPr lang="es-CL" sz="2400" dirty="0"/>
          </a:p>
          <a:p>
            <a:pPr lvl="2">
              <a:buFont typeface="Arial" panose="020B0604020202020204" pitchFamily="34" charset="0"/>
              <a:buChar char="•"/>
              <a:defRPr/>
            </a:pPr>
            <a:r>
              <a:rPr lang="es-CL" dirty="0"/>
              <a:t>Veo a 2 chicos tomados de la mano</a:t>
            </a:r>
          </a:p>
          <a:p>
            <a:pPr marL="630936" lvl="2" indent="-342900">
              <a:buFont typeface="Arial" panose="020B0604020202020204" pitchFamily="34" charset="0"/>
              <a:buChar char="•"/>
              <a:defRPr/>
            </a:pPr>
            <a:endParaRPr lang="es-CL" dirty="0"/>
          </a:p>
          <a:p>
            <a:pPr lvl="2">
              <a:buFont typeface="Arial" panose="020B0604020202020204" pitchFamily="34" charset="0"/>
              <a:buChar char="•"/>
              <a:defRPr/>
            </a:pPr>
            <a:r>
              <a:rPr lang="es-CL" dirty="0"/>
              <a:t>Mis vecinas son una pareja lesbiana con un hijo adoptado</a:t>
            </a:r>
          </a:p>
          <a:p>
            <a:pPr marL="630936" lvl="2" indent="-342900">
              <a:buFont typeface="Arial" panose="020B0604020202020204" pitchFamily="34" charset="0"/>
              <a:buChar char="•"/>
              <a:defRPr/>
            </a:pPr>
            <a:endParaRPr lang="es-CL" dirty="0"/>
          </a:p>
          <a:p>
            <a:pPr lvl="2">
              <a:buFont typeface="Arial" panose="020B0604020202020204" pitchFamily="34" charset="0"/>
              <a:buChar char="•"/>
              <a:defRPr/>
            </a:pPr>
            <a:r>
              <a:rPr lang="es-CL" dirty="0"/>
              <a:t>Soy </a:t>
            </a:r>
            <a:r>
              <a:rPr lang="es-CL" dirty="0" smtClean="0"/>
              <a:t>testigo de </a:t>
            </a:r>
            <a:r>
              <a:rPr lang="es-CL" dirty="0" err="1" smtClean="0"/>
              <a:t>bullying</a:t>
            </a:r>
            <a:r>
              <a:rPr lang="es-CL" dirty="0" smtClean="0"/>
              <a:t> </a:t>
            </a:r>
            <a:r>
              <a:rPr lang="es-CL" dirty="0"/>
              <a:t>homofóbico en la escuela </a:t>
            </a:r>
          </a:p>
          <a:p>
            <a:pPr marL="630936" lvl="2" indent="-342900">
              <a:buFont typeface="Arial" panose="020B0604020202020204" pitchFamily="34" charset="0"/>
              <a:buChar char="•"/>
              <a:defRPr/>
            </a:pPr>
            <a:endParaRPr lang="es-CL" dirty="0"/>
          </a:p>
          <a:p>
            <a:pPr lvl="2">
              <a:buFont typeface="Arial" panose="020B0604020202020204" pitchFamily="34" charset="0"/>
              <a:buChar char="•"/>
              <a:defRPr/>
            </a:pPr>
            <a:r>
              <a:rPr lang="es-CL" dirty="0"/>
              <a:t>Le pongo una etiqueta de “espacio seguro” en la puerta de mi </a:t>
            </a:r>
            <a:r>
              <a:rPr lang="es-CL" dirty="0" smtClean="0"/>
              <a:t>sala</a:t>
            </a:r>
            <a:endParaRPr lang="es-CL" dirty="0"/>
          </a:p>
          <a:p>
            <a:endParaRPr lang="es-CL" dirty="0"/>
          </a:p>
        </p:txBody>
      </p:sp>
    </p:spTree>
    <p:extLst>
      <p:ext uri="{BB962C8B-B14F-4D97-AF65-F5344CB8AC3E}">
        <p14:creationId xmlns:p14="http://schemas.microsoft.com/office/powerpoint/2010/main" val="2437308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2903425"/>
            <a:ext cx="7543800" cy="2845976"/>
          </a:xfrm>
        </p:spPr>
        <p:txBody>
          <a:bodyPr>
            <a:normAutofit/>
          </a:bodyPr>
          <a:lstStyle/>
          <a:p>
            <a:pPr marL="0" indent="0" algn="ctr">
              <a:buNone/>
            </a:pPr>
            <a:r>
              <a:rPr lang="es-CL" sz="3000" dirty="0" smtClean="0"/>
              <a:t>¿Dónde empezamos </a:t>
            </a:r>
            <a:r>
              <a:rPr lang="es-CL" sz="3000" dirty="0"/>
              <a:t>si queremos </a:t>
            </a:r>
            <a:r>
              <a:rPr lang="es-CL" sz="3000" dirty="0" smtClean="0"/>
              <a:t>ayudar, </a:t>
            </a:r>
            <a:r>
              <a:rPr lang="es-CL" sz="3000" dirty="0"/>
              <a:t>pero no sabemos </a:t>
            </a:r>
            <a:r>
              <a:rPr lang="es-CL" sz="3000" dirty="0" smtClean="0"/>
              <a:t>cómo </a:t>
            </a:r>
            <a:r>
              <a:rPr lang="es-CL" sz="3000" dirty="0"/>
              <a:t>poner el tema del bullying homofóbico y </a:t>
            </a:r>
            <a:r>
              <a:rPr lang="es-CL" sz="3000" dirty="0" smtClean="0"/>
              <a:t>transfóbico</a:t>
            </a:r>
            <a:r>
              <a:rPr lang="es-CL" sz="3000" dirty="0"/>
              <a:t>?</a:t>
            </a:r>
          </a:p>
        </p:txBody>
      </p:sp>
      <p:sp>
        <p:nvSpPr>
          <p:cNvPr id="2" name="Title 1"/>
          <p:cNvSpPr>
            <a:spLocks noGrp="1"/>
          </p:cNvSpPr>
          <p:nvPr>
            <p:ph type="title"/>
          </p:nvPr>
        </p:nvSpPr>
        <p:spPr>
          <a:xfrm>
            <a:off x="1901686" y="1345722"/>
            <a:ext cx="8229600" cy="820972"/>
          </a:xfrm>
        </p:spPr>
        <p:txBody>
          <a:bodyPr>
            <a:normAutofit/>
          </a:bodyPr>
          <a:lstStyle/>
          <a:p>
            <a:r>
              <a:rPr lang="es-CL" sz="4050" dirty="0" smtClean="0">
                <a:solidFill>
                  <a:srgbClr val="FF0000"/>
                </a:solidFill>
              </a:rPr>
              <a:t>¿Cómo </a:t>
            </a:r>
            <a:r>
              <a:rPr lang="es-CL" sz="4050" dirty="0">
                <a:solidFill>
                  <a:srgbClr val="FF0000"/>
                </a:solidFill>
              </a:rPr>
              <a:t>empezar de c</a:t>
            </a:r>
            <a:r>
              <a:rPr lang="es-CL" sz="4050" dirty="0" smtClean="0">
                <a:solidFill>
                  <a:srgbClr val="FF0000"/>
                </a:solidFill>
              </a:rPr>
              <a:t>ero</a:t>
            </a:r>
            <a:r>
              <a:rPr lang="es-CL" sz="4050" dirty="0">
                <a:solidFill>
                  <a:srgbClr val="FF0000"/>
                </a:solidFill>
              </a:rPr>
              <a:t>?</a:t>
            </a:r>
          </a:p>
        </p:txBody>
      </p:sp>
    </p:spTree>
    <p:extLst>
      <p:ext uri="{BB962C8B-B14F-4D97-AF65-F5344CB8AC3E}">
        <p14:creationId xmlns:p14="http://schemas.microsoft.com/office/powerpoint/2010/main" val="2868904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4588" y="2513670"/>
            <a:ext cx="7543800" cy="3404507"/>
          </a:xfrm>
        </p:spPr>
        <p:txBody>
          <a:bodyPr>
            <a:normAutofit/>
          </a:bodyPr>
          <a:lstStyle/>
          <a:p>
            <a:pPr marL="185738" indent="-185738">
              <a:lnSpc>
                <a:spcPct val="80000"/>
              </a:lnSpc>
              <a:buFont typeface="Arial" panose="020B0604020202020204" pitchFamily="34" charset="0"/>
              <a:buChar char="•"/>
              <a:defRPr/>
            </a:pPr>
            <a:r>
              <a:rPr lang="es-CL" sz="2400" dirty="0"/>
              <a:t>Ten conocimiento del tema</a:t>
            </a:r>
          </a:p>
          <a:p>
            <a:pPr marL="185738" indent="-185738">
              <a:lnSpc>
                <a:spcPct val="80000"/>
              </a:lnSpc>
              <a:buFont typeface="Arial" panose="020B0604020202020204" pitchFamily="34" charset="0"/>
              <a:buChar char="•"/>
              <a:defRPr/>
            </a:pPr>
            <a:r>
              <a:rPr lang="es-CL" sz="2400" dirty="0"/>
              <a:t>Conoce </a:t>
            </a:r>
            <a:r>
              <a:rPr lang="es-CL" sz="2400" dirty="0" smtClean="0"/>
              <a:t>a tu </a:t>
            </a:r>
            <a:r>
              <a:rPr lang="es-CL" sz="2400" dirty="0"/>
              <a:t>audiencia </a:t>
            </a:r>
          </a:p>
          <a:p>
            <a:pPr marL="185738" indent="-185738">
              <a:lnSpc>
                <a:spcPct val="80000"/>
              </a:lnSpc>
              <a:buFont typeface="Arial" panose="020B0604020202020204" pitchFamily="34" charset="0"/>
              <a:buChar char="•"/>
              <a:defRPr/>
            </a:pPr>
            <a:r>
              <a:rPr lang="es-CL" sz="2400" dirty="0"/>
              <a:t>Se respetuoso o respetuosa </a:t>
            </a:r>
          </a:p>
          <a:p>
            <a:pPr marL="185738" indent="-185738">
              <a:lnSpc>
                <a:spcPct val="80000"/>
              </a:lnSpc>
              <a:buFont typeface="Arial" panose="020B0604020202020204" pitchFamily="34" charset="0"/>
              <a:buChar char="•"/>
              <a:defRPr/>
            </a:pPr>
            <a:r>
              <a:rPr lang="es-CL" sz="2400" dirty="0"/>
              <a:t>Encuentra puntos en común</a:t>
            </a:r>
          </a:p>
          <a:p>
            <a:pPr marL="185738" indent="-185738">
              <a:lnSpc>
                <a:spcPct val="80000"/>
              </a:lnSpc>
              <a:buFont typeface="Arial" panose="020B0604020202020204" pitchFamily="34" charset="0"/>
              <a:buChar char="•"/>
              <a:defRPr/>
            </a:pPr>
            <a:r>
              <a:rPr lang="es-CL" sz="2400" dirty="0"/>
              <a:t>Desarrolla puntos importantes</a:t>
            </a:r>
          </a:p>
          <a:p>
            <a:pPr marL="185738" indent="-185738">
              <a:lnSpc>
                <a:spcPct val="80000"/>
              </a:lnSpc>
              <a:buFont typeface="Arial" panose="020B0604020202020204" pitchFamily="34" charset="0"/>
              <a:buChar char="•"/>
              <a:defRPr/>
            </a:pPr>
            <a:r>
              <a:rPr lang="es-CL" sz="2400" dirty="0"/>
              <a:t>Considera puntos de refutación</a:t>
            </a:r>
          </a:p>
          <a:p>
            <a:pPr marL="0" indent="0">
              <a:lnSpc>
                <a:spcPct val="80000"/>
              </a:lnSpc>
              <a:buNone/>
              <a:defRPr/>
            </a:pPr>
            <a:endParaRPr lang="en-US" sz="2400" dirty="0"/>
          </a:p>
          <a:p>
            <a:pPr marL="0" indent="0">
              <a:lnSpc>
                <a:spcPct val="80000"/>
              </a:lnSpc>
              <a:buNone/>
              <a:defRPr/>
            </a:pPr>
            <a:endParaRPr lang="en-US" sz="1400" dirty="0"/>
          </a:p>
          <a:p>
            <a:pPr marL="0" indent="0">
              <a:lnSpc>
                <a:spcPct val="80000"/>
              </a:lnSpc>
              <a:buNone/>
              <a:defRPr/>
            </a:pPr>
            <a:r>
              <a:rPr lang="en-US" sz="1000" dirty="0"/>
              <a:t>Georgia Safe Schools Coalition (2009)</a:t>
            </a:r>
            <a:endParaRPr lang="es-PR" sz="1000" dirty="0"/>
          </a:p>
        </p:txBody>
      </p:sp>
      <p:sp>
        <p:nvSpPr>
          <p:cNvPr id="2" name="Title 1"/>
          <p:cNvSpPr>
            <a:spLocks noGrp="1"/>
          </p:cNvSpPr>
          <p:nvPr>
            <p:ph type="title"/>
          </p:nvPr>
        </p:nvSpPr>
        <p:spPr>
          <a:xfrm>
            <a:off x="2244588" y="1466973"/>
            <a:ext cx="8229600" cy="820972"/>
          </a:xfrm>
        </p:spPr>
        <p:txBody>
          <a:bodyPr>
            <a:normAutofit/>
          </a:bodyPr>
          <a:lstStyle/>
          <a:p>
            <a:r>
              <a:rPr lang="es-CL" sz="3300" dirty="0">
                <a:solidFill>
                  <a:srgbClr val="FF0000"/>
                </a:solidFill>
              </a:rPr>
              <a:t>Comunicación Efectiva</a:t>
            </a:r>
            <a:r>
              <a:rPr lang="en-US" sz="3300" dirty="0">
                <a:solidFill>
                  <a:srgbClr val="FF0000"/>
                </a:solidFill>
              </a:rPr>
              <a:t> </a:t>
            </a:r>
          </a:p>
        </p:txBody>
      </p:sp>
    </p:spTree>
    <p:extLst>
      <p:ext uri="{BB962C8B-B14F-4D97-AF65-F5344CB8AC3E}">
        <p14:creationId xmlns:p14="http://schemas.microsoft.com/office/powerpoint/2010/main" val="931353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98898" y="2543176"/>
          <a:ext cx="7746206" cy="2908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795132" y="1356338"/>
            <a:ext cx="8229600" cy="820972"/>
          </a:xfrm>
        </p:spPr>
        <p:txBody>
          <a:bodyPr/>
          <a:lstStyle/>
          <a:p>
            <a:r>
              <a:rPr lang="es-CL" b="1" dirty="0" smtClean="0">
                <a:solidFill>
                  <a:srgbClr val="FF0000"/>
                </a:solidFill>
              </a:rPr>
              <a:t>¿En qué puntos estamos de acuerdo?</a:t>
            </a:r>
            <a:endParaRPr lang="es-CL" b="1" dirty="0">
              <a:solidFill>
                <a:srgbClr val="FF0000"/>
              </a:solidFill>
            </a:endParaRPr>
          </a:p>
        </p:txBody>
      </p:sp>
    </p:spTree>
    <p:extLst>
      <p:ext uri="{BB962C8B-B14F-4D97-AF65-F5344CB8AC3E}">
        <p14:creationId xmlns:p14="http://schemas.microsoft.com/office/powerpoint/2010/main" val="665174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2216604"/>
            <a:ext cx="7543800" cy="3468579"/>
          </a:xfrm>
        </p:spPr>
        <p:txBody>
          <a:bodyPr>
            <a:noAutofit/>
          </a:bodyPr>
          <a:lstStyle/>
          <a:p>
            <a:pPr>
              <a:buFont typeface="Arial" panose="020B0604020202020204" pitchFamily="34" charset="0"/>
              <a:buChar char="•"/>
            </a:pPr>
            <a:r>
              <a:rPr lang="es-CL" sz="2400" dirty="0" smtClean="0"/>
              <a:t>Todos </a:t>
            </a:r>
            <a:r>
              <a:rPr lang="es-CL" sz="2400" dirty="0"/>
              <a:t>los y las estudiantes tienen el derecho de sentirse seguros y seguras en la escuela</a:t>
            </a:r>
          </a:p>
          <a:p>
            <a:pPr>
              <a:buFont typeface="Arial" panose="020B0604020202020204" pitchFamily="34" charset="0"/>
              <a:buChar char="•"/>
            </a:pPr>
            <a:r>
              <a:rPr lang="es-CL" sz="2400" dirty="0"/>
              <a:t>El </a:t>
            </a:r>
            <a:r>
              <a:rPr lang="es-CL" sz="2400" dirty="0" err="1"/>
              <a:t>bullying</a:t>
            </a:r>
            <a:r>
              <a:rPr lang="es-CL" sz="2400" dirty="0"/>
              <a:t> homofóbico y </a:t>
            </a:r>
            <a:r>
              <a:rPr lang="es-CL" sz="2400" dirty="0" err="1" smtClean="0"/>
              <a:t>transfóbico</a:t>
            </a:r>
            <a:r>
              <a:rPr lang="es-CL" sz="2400" dirty="0" smtClean="0"/>
              <a:t> </a:t>
            </a:r>
            <a:r>
              <a:rPr lang="es-CL" sz="2400" dirty="0"/>
              <a:t>afecta a TODXS los y las estudiantes de una manera negativa y requiere atención </a:t>
            </a:r>
          </a:p>
          <a:p>
            <a:pPr>
              <a:buFont typeface="Arial" panose="020B0604020202020204" pitchFamily="34" charset="0"/>
              <a:buChar char="•"/>
            </a:pPr>
            <a:r>
              <a:rPr lang="es-CL" sz="2400" dirty="0"/>
              <a:t>Las escuelas están obligadas a proteger TODXS los y las estudiantes contra la discriminación </a:t>
            </a:r>
          </a:p>
          <a:p>
            <a:pPr>
              <a:buFont typeface="Arial" panose="020B0604020202020204" pitchFamily="34" charset="0"/>
              <a:buChar char="•"/>
            </a:pPr>
            <a:r>
              <a:rPr lang="es-CL" sz="2400" dirty="0"/>
              <a:t>Educadores que tienen conocimiento sobre este tema pueden marcar una diferencia significativa y por </a:t>
            </a:r>
            <a:r>
              <a:rPr lang="es-CL" sz="2400" dirty="0" smtClean="0"/>
              <a:t>eso </a:t>
            </a:r>
            <a:r>
              <a:rPr lang="es-CL" sz="2400" dirty="0"/>
              <a:t>deben tomar acción. </a:t>
            </a:r>
          </a:p>
        </p:txBody>
      </p:sp>
      <p:sp>
        <p:nvSpPr>
          <p:cNvPr id="2" name="Title 1"/>
          <p:cNvSpPr>
            <a:spLocks noGrp="1"/>
          </p:cNvSpPr>
          <p:nvPr>
            <p:ph type="title"/>
          </p:nvPr>
        </p:nvSpPr>
        <p:spPr>
          <a:xfrm>
            <a:off x="2618325" y="1395632"/>
            <a:ext cx="8229600" cy="820972"/>
          </a:xfrm>
        </p:spPr>
        <p:txBody>
          <a:bodyPr/>
          <a:lstStyle/>
          <a:p>
            <a:r>
              <a:rPr lang="es-CL" b="1" dirty="0" smtClean="0">
                <a:solidFill>
                  <a:srgbClr val="FF0000"/>
                </a:solidFill>
              </a:rPr>
              <a:t>Punto Centrales</a:t>
            </a:r>
            <a:endParaRPr lang="es-CL" b="1" dirty="0">
              <a:solidFill>
                <a:srgbClr val="FF0000"/>
              </a:solidFill>
            </a:endParaRPr>
          </a:p>
        </p:txBody>
      </p:sp>
    </p:spTree>
    <p:extLst>
      <p:ext uri="{BB962C8B-B14F-4D97-AF65-F5344CB8AC3E}">
        <p14:creationId xmlns:p14="http://schemas.microsoft.com/office/powerpoint/2010/main" val="1155165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45" y="365760"/>
            <a:ext cx="6308498" cy="1245203"/>
          </a:xfrm>
        </p:spPr>
        <p:txBody>
          <a:bodyPr>
            <a:normAutofit/>
          </a:bodyPr>
          <a:lstStyle/>
          <a:p>
            <a:r>
              <a:rPr lang="en-US" sz="3000" dirty="0">
                <a:solidFill>
                  <a:srgbClr val="FF0000"/>
                </a:solidFill>
              </a:rPr>
              <a:t>La </a:t>
            </a:r>
            <a:r>
              <a:rPr lang="en-US" sz="3000" dirty="0" err="1">
                <a:solidFill>
                  <a:srgbClr val="FF0000"/>
                </a:solidFill>
              </a:rPr>
              <a:t>importancia</a:t>
            </a:r>
            <a:r>
              <a:rPr lang="en-US" sz="3000" dirty="0">
                <a:solidFill>
                  <a:srgbClr val="FF0000"/>
                </a:solidFill>
              </a:rPr>
              <a:t> de </a:t>
            </a:r>
            <a:r>
              <a:rPr lang="en-US" sz="3000" dirty="0" err="1">
                <a:solidFill>
                  <a:srgbClr val="FF0000"/>
                </a:solidFill>
              </a:rPr>
              <a:t>abogar</a:t>
            </a:r>
            <a:r>
              <a:rPr lang="en-US" sz="3000" dirty="0">
                <a:solidFill>
                  <a:srgbClr val="FF0000"/>
                </a:solidFill>
              </a:rPr>
              <a:t> </a:t>
            </a:r>
            <a:r>
              <a:rPr lang="en-US" sz="3000" dirty="0" smtClean="0">
                <a:solidFill>
                  <a:srgbClr val="FF0000"/>
                </a:solidFill>
              </a:rPr>
              <a:t/>
            </a:r>
            <a:br>
              <a:rPr lang="en-US" sz="3000" dirty="0" smtClean="0">
                <a:solidFill>
                  <a:srgbClr val="FF0000"/>
                </a:solidFill>
              </a:rPr>
            </a:br>
            <a:r>
              <a:rPr lang="en-US" sz="3000" dirty="0" smtClean="0">
                <a:solidFill>
                  <a:srgbClr val="FF0000"/>
                </a:solidFill>
              </a:rPr>
              <a:t>con </a:t>
            </a:r>
            <a:r>
              <a:rPr lang="en-US" sz="3000" dirty="0">
                <a:solidFill>
                  <a:srgbClr val="FF0000"/>
                </a:solidFill>
              </a:rPr>
              <a:t>y para </a:t>
            </a:r>
            <a:r>
              <a:rPr lang="en-US" sz="3000" dirty="0" err="1">
                <a:solidFill>
                  <a:srgbClr val="FF0000"/>
                </a:solidFill>
              </a:rPr>
              <a:t>las</a:t>
            </a:r>
            <a:r>
              <a:rPr lang="en-US" sz="3000" dirty="0">
                <a:solidFill>
                  <a:srgbClr val="FF0000"/>
                </a:solidFill>
              </a:rPr>
              <a:t>/los </a:t>
            </a:r>
            <a:r>
              <a:rPr lang="en-US" sz="3000" dirty="0" err="1">
                <a:solidFill>
                  <a:srgbClr val="FF0000"/>
                </a:solidFill>
              </a:rPr>
              <a:t>estudiantes</a:t>
            </a:r>
            <a:r>
              <a:rPr lang="en-US" sz="3000" dirty="0">
                <a:solidFill>
                  <a:srgbClr val="FF0000"/>
                </a:solidFill>
              </a:rPr>
              <a:t> LGBT</a:t>
            </a:r>
            <a:endParaRPr lang="es-CL" sz="3000" dirty="0">
              <a:solidFill>
                <a:srgbClr val="FF0000"/>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9844" b="29844"/>
          <a:stretch>
            <a:fillRect/>
          </a:stretch>
        </p:blipFill>
        <p:spPr>
          <a:xfrm>
            <a:off x="2393965" y="2024413"/>
            <a:ext cx="5352133" cy="4014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98804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235364" y="1571634"/>
            <a:ext cx="6477402" cy="4791385"/>
          </a:xfrm>
          <a:prstGeom prst="rect">
            <a:avLst/>
          </a:prstGeom>
          <a:noFill/>
          <a:ln w="9525">
            <a:noFill/>
            <a:miter lim="800000"/>
            <a:headEnd/>
            <a:tailEnd/>
          </a:ln>
          <a:effectLst/>
        </p:spPr>
      </p:pic>
      <p:sp>
        <p:nvSpPr>
          <p:cNvPr id="4" name="Content Placeholder 2"/>
          <p:cNvSpPr txBox="1">
            <a:spLocks/>
          </p:cNvSpPr>
          <p:nvPr/>
        </p:nvSpPr>
        <p:spPr>
          <a:xfrm>
            <a:off x="1698764" y="1011960"/>
            <a:ext cx="5560944" cy="509750"/>
          </a:xfrm>
          <a:prstGeom prst="rect">
            <a:avLst/>
          </a:prstGeom>
        </p:spPr>
        <p:txBody>
          <a:bodyPr>
            <a:noAutofit/>
          </a:bodyPr>
          <a:lstStyle/>
          <a:p>
            <a:pPr algn="ctr" defTabSz="685800">
              <a:spcBef>
                <a:spcPts val="675"/>
              </a:spcBef>
              <a:buClr>
                <a:schemeClr val="tx1">
                  <a:lumMod val="85000"/>
                  <a:lumOff val="15000"/>
                </a:schemeClr>
              </a:buClr>
            </a:pPr>
            <a:r>
              <a:rPr lang="es-ES" sz="3200" b="1" dirty="0">
                <a:solidFill>
                  <a:srgbClr val="FF0000"/>
                </a:solidFill>
              </a:rPr>
              <a:t>Teoría del cambio según </a:t>
            </a:r>
            <a:r>
              <a:rPr lang="es-CL" sz="3200" b="1" dirty="0">
                <a:solidFill>
                  <a:srgbClr val="FF0000"/>
                </a:solidFill>
              </a:rPr>
              <a:t>GLSEN</a:t>
            </a:r>
          </a:p>
        </p:txBody>
      </p:sp>
    </p:spTree>
    <p:extLst>
      <p:ext uri="{BB962C8B-B14F-4D97-AF65-F5344CB8AC3E}">
        <p14:creationId xmlns:p14="http://schemas.microsoft.com/office/powerpoint/2010/main" val="1658367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CL" dirty="0" smtClean="0"/>
              <a:t>“Yo </a:t>
            </a:r>
            <a:r>
              <a:rPr lang="es-CL" dirty="0"/>
              <a:t>logre ser una orientadora escolar para poder empoderar a los estudiantes…Si quieres ser un buen orientador tienes que aprender que no eres un salvador. No estamos rescatando a nadie. Estamos </a:t>
            </a:r>
            <a:r>
              <a:rPr lang="es-CL" dirty="0" smtClean="0"/>
              <a:t>desarrollando, </a:t>
            </a:r>
            <a:r>
              <a:rPr lang="es-CL" dirty="0"/>
              <a:t>estamos </a:t>
            </a:r>
            <a:r>
              <a:rPr lang="es-CL" dirty="0" smtClean="0"/>
              <a:t>empoderando, </a:t>
            </a:r>
            <a:r>
              <a:rPr lang="es-CL" dirty="0"/>
              <a:t>estamos ofreciendo recursos y apoyo…y si hay peligro, estamos interviniendo para proteger</a:t>
            </a:r>
            <a:r>
              <a:rPr lang="es-CL" dirty="0" smtClean="0"/>
              <a:t>.”   </a:t>
            </a:r>
          </a:p>
          <a:p>
            <a:pPr marL="0" indent="0">
              <a:buNone/>
            </a:pPr>
            <a:r>
              <a:rPr lang="en-US" dirty="0" smtClean="0"/>
              <a:t>													</a:t>
            </a:r>
            <a:r>
              <a:rPr lang="en-US" sz="2000" dirty="0" smtClean="0"/>
              <a:t>- Melissa</a:t>
            </a:r>
            <a:endParaRPr lang="es-CL" sz="2000" dirty="0"/>
          </a:p>
          <a:p>
            <a:endParaRPr lang="es-CL" dirty="0"/>
          </a:p>
        </p:txBody>
      </p:sp>
    </p:spTree>
    <p:extLst>
      <p:ext uri="{BB962C8B-B14F-4D97-AF65-F5344CB8AC3E}">
        <p14:creationId xmlns:p14="http://schemas.microsoft.com/office/powerpoint/2010/main" val="122083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099" y="2367895"/>
            <a:ext cx="7698923" cy="2952173"/>
          </a:xfrm>
        </p:spPr>
        <p:txBody>
          <a:bodyPr>
            <a:noAutofit/>
          </a:bodyPr>
          <a:lstStyle/>
          <a:p>
            <a:pPr marL="185738" indent="-185738">
              <a:buFont typeface="Arial" panose="020B0604020202020204" pitchFamily="34" charset="0"/>
              <a:buChar char="•"/>
            </a:pPr>
            <a:r>
              <a:rPr lang="es-CL" sz="2700" dirty="0"/>
              <a:t>Implementar un programa de estudio inclusivo</a:t>
            </a:r>
          </a:p>
          <a:p>
            <a:pPr marL="185738" indent="-185738">
              <a:buFont typeface="Arial" panose="020B0604020202020204" pitchFamily="34" charset="0"/>
              <a:buChar char="•"/>
            </a:pPr>
            <a:r>
              <a:rPr lang="es-CL" sz="2700" dirty="0"/>
              <a:t>Entrenar al personal escolar </a:t>
            </a:r>
          </a:p>
          <a:p>
            <a:pPr marL="185738" indent="-185738">
              <a:buFont typeface="Arial" panose="020B0604020202020204" pitchFamily="34" charset="0"/>
              <a:buChar char="•"/>
            </a:pPr>
            <a:r>
              <a:rPr lang="en-US" sz="2700" dirty="0" err="1"/>
              <a:t>Colaborar</a:t>
            </a:r>
            <a:r>
              <a:rPr lang="en-US" sz="2700" dirty="0"/>
              <a:t> con </a:t>
            </a:r>
            <a:r>
              <a:rPr lang="en-US" sz="2700" dirty="0" err="1"/>
              <a:t>miembros</a:t>
            </a:r>
            <a:r>
              <a:rPr lang="en-US" sz="2700" dirty="0"/>
              <a:t> de la </a:t>
            </a:r>
            <a:r>
              <a:rPr lang="en-US" sz="2700" dirty="0" err="1"/>
              <a:t>comunidad</a:t>
            </a:r>
            <a:r>
              <a:rPr lang="en-US" sz="2700" dirty="0"/>
              <a:t> escolar</a:t>
            </a:r>
          </a:p>
          <a:p>
            <a:pPr marL="622300" lvl="1" indent="-165100">
              <a:buFont typeface="Arial" panose="020B0604020202020204" pitchFamily="34" charset="0"/>
              <a:buChar char="•"/>
            </a:pPr>
            <a:r>
              <a:rPr lang="es-CL" sz="2550" dirty="0"/>
              <a:t>Comité de convivencia escolar</a:t>
            </a:r>
          </a:p>
          <a:p>
            <a:pPr marL="622300" lvl="1" indent="-165100">
              <a:buFont typeface="Arial" panose="020B0604020202020204" pitchFamily="34" charset="0"/>
              <a:buChar char="•"/>
            </a:pPr>
            <a:r>
              <a:rPr lang="en-US" sz="2550" dirty="0" err="1"/>
              <a:t>Fomentar</a:t>
            </a:r>
            <a:r>
              <a:rPr lang="es-CL" sz="2550" dirty="0"/>
              <a:t> el liderazgo y empoderamiento estudiantil</a:t>
            </a:r>
            <a:r>
              <a:rPr lang="es-CL" sz="2550" b="1" dirty="0"/>
              <a:t> </a:t>
            </a:r>
          </a:p>
          <a:p>
            <a:pPr marL="0" indent="0">
              <a:buNone/>
            </a:pPr>
            <a:endParaRPr lang="en-US" sz="900" dirty="0"/>
          </a:p>
          <a:p>
            <a:pPr marL="0" indent="0">
              <a:buNone/>
            </a:pPr>
            <a:r>
              <a:rPr lang="en-US" sz="1050" dirty="0"/>
              <a:t>Chen-Hayes, 2001; Gay-Straight Alliance Network/Tides Center, et al., 2004; GLSEN, 2009; Gonzalez &amp; McNulty, 2011; </a:t>
            </a:r>
            <a:r>
              <a:rPr lang="en-US" sz="1050" dirty="0" err="1"/>
              <a:t>Graybill</a:t>
            </a:r>
            <a:r>
              <a:rPr lang="en-US" sz="1050" dirty="0"/>
              <a:t>, et al, 2009; Stone, 2003; </a:t>
            </a:r>
            <a:r>
              <a:rPr lang="en-US" sz="1050" dirty="0" err="1"/>
              <a:t>Kosciw</a:t>
            </a:r>
            <a:r>
              <a:rPr lang="en-US" sz="1050" dirty="0"/>
              <a:t>, et al., 2012</a:t>
            </a:r>
          </a:p>
          <a:p>
            <a:pPr marL="0" indent="0">
              <a:buNone/>
            </a:pPr>
            <a:endParaRPr lang="en-US" sz="2700" dirty="0"/>
          </a:p>
        </p:txBody>
      </p:sp>
      <p:sp>
        <p:nvSpPr>
          <p:cNvPr id="2" name="Title 1"/>
          <p:cNvSpPr>
            <a:spLocks noGrp="1"/>
          </p:cNvSpPr>
          <p:nvPr>
            <p:ph type="title"/>
          </p:nvPr>
        </p:nvSpPr>
        <p:spPr>
          <a:xfrm>
            <a:off x="377688" y="1144634"/>
            <a:ext cx="8229600" cy="820972"/>
          </a:xfrm>
        </p:spPr>
        <p:txBody>
          <a:bodyPr>
            <a:normAutofit fontScale="90000"/>
          </a:bodyPr>
          <a:lstStyle/>
          <a:p>
            <a:pPr algn="ctr"/>
            <a:r>
              <a:rPr lang="es-CL" b="1" dirty="0" smtClean="0">
                <a:solidFill>
                  <a:srgbClr val="FF0000"/>
                </a:solidFill>
              </a:rPr>
              <a:t>Estrategias para prevenir el </a:t>
            </a:r>
            <a:r>
              <a:rPr lang="es-CL" b="1" dirty="0" err="1" smtClean="0">
                <a:solidFill>
                  <a:srgbClr val="FF0000"/>
                </a:solidFill>
              </a:rPr>
              <a:t>bullying</a:t>
            </a:r>
            <a:r>
              <a:rPr lang="es-CL" b="1" dirty="0" smtClean="0">
                <a:solidFill>
                  <a:srgbClr val="FF0000"/>
                </a:solidFill>
              </a:rPr>
              <a:t> homofóbico </a:t>
            </a:r>
            <a:endParaRPr lang="es-CL" b="1" dirty="0">
              <a:solidFill>
                <a:srgbClr val="FF0000"/>
              </a:solidFill>
            </a:endParaRPr>
          </a:p>
        </p:txBody>
      </p:sp>
    </p:spTree>
    <p:extLst>
      <p:ext uri="{BB962C8B-B14F-4D97-AF65-F5344CB8AC3E}">
        <p14:creationId xmlns:p14="http://schemas.microsoft.com/office/powerpoint/2010/main" val="3432749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2434590"/>
            <a:ext cx="7543800" cy="3203942"/>
          </a:xfrm>
        </p:spPr>
        <p:txBody>
          <a:bodyPr>
            <a:normAutofit/>
          </a:bodyPr>
          <a:lstStyle/>
          <a:p>
            <a:r>
              <a:rPr lang="es-CL" sz="2400" dirty="0"/>
              <a:t>Abogar por la legislación global a nivel </a:t>
            </a:r>
            <a:r>
              <a:rPr lang="es-CL" sz="2400" dirty="0" smtClean="0"/>
              <a:t>local </a:t>
            </a:r>
            <a:r>
              <a:rPr lang="es-CL" sz="2400" dirty="0"/>
              <a:t>y a nivel </a:t>
            </a:r>
            <a:r>
              <a:rPr lang="es-CL" sz="2400" dirty="0" smtClean="0"/>
              <a:t>nacional </a:t>
            </a:r>
            <a:r>
              <a:rPr lang="es-CL" sz="2400" dirty="0"/>
              <a:t>en contra de cualquier tipo de maltrato/acoso</a:t>
            </a:r>
          </a:p>
          <a:p>
            <a:pPr marL="0" indent="0">
              <a:buNone/>
            </a:pPr>
            <a:endParaRPr lang="es-CL" sz="2400" dirty="0"/>
          </a:p>
          <a:p>
            <a:r>
              <a:rPr lang="en-US" sz="2400" dirty="0" err="1"/>
              <a:t>Demostrar</a:t>
            </a:r>
            <a:r>
              <a:rPr lang="en-US" sz="2400" dirty="0"/>
              <a:t> </a:t>
            </a:r>
            <a:r>
              <a:rPr lang="en-US" sz="2400" dirty="0" err="1"/>
              <a:t>apoyo</a:t>
            </a:r>
            <a:r>
              <a:rPr lang="en-US" sz="2400" dirty="0"/>
              <a:t> visible en forma de </a:t>
            </a:r>
            <a:r>
              <a:rPr lang="en-US" sz="2400" dirty="0" err="1"/>
              <a:t>carteles</a:t>
            </a:r>
            <a:r>
              <a:rPr lang="en-US" sz="2400" dirty="0"/>
              <a:t>, </a:t>
            </a:r>
            <a:r>
              <a:rPr lang="es-CL" sz="2400" dirty="0"/>
              <a:t>etiquetas</a:t>
            </a:r>
            <a:r>
              <a:rPr lang="en-US" sz="2400" dirty="0"/>
              <a:t> y </a:t>
            </a:r>
            <a:r>
              <a:rPr lang="en-US" sz="2400" dirty="0" err="1"/>
              <a:t>recursos</a:t>
            </a:r>
            <a:r>
              <a:rPr lang="en-US" sz="2400" dirty="0"/>
              <a:t> en </a:t>
            </a:r>
            <a:r>
              <a:rPr lang="en-US" sz="2400" dirty="0" smtClean="0"/>
              <a:t>la </a:t>
            </a:r>
            <a:r>
              <a:rPr lang="en-US" sz="2400" dirty="0" err="1" smtClean="0"/>
              <a:t>sala</a:t>
            </a:r>
            <a:r>
              <a:rPr lang="en-US" sz="2400" dirty="0" smtClean="0"/>
              <a:t> de </a:t>
            </a:r>
            <a:r>
              <a:rPr lang="en-US" sz="2400" dirty="0" err="1"/>
              <a:t>clase</a:t>
            </a:r>
            <a:r>
              <a:rPr lang="en-US" sz="2400" dirty="0"/>
              <a:t>, en la </a:t>
            </a:r>
            <a:r>
              <a:rPr lang="en-US" sz="2400" dirty="0" err="1"/>
              <a:t>oficina</a:t>
            </a:r>
            <a:r>
              <a:rPr lang="en-US" sz="2400" dirty="0"/>
              <a:t> del </a:t>
            </a:r>
            <a:r>
              <a:rPr lang="en-US" sz="2400" dirty="0" err="1"/>
              <a:t>orientador</a:t>
            </a:r>
            <a:r>
              <a:rPr lang="en-US" sz="2400" dirty="0"/>
              <a:t>(a) escolar, y en la </a:t>
            </a:r>
            <a:r>
              <a:rPr lang="en-US" sz="2400" dirty="0" err="1"/>
              <a:t>biblioteca</a:t>
            </a:r>
            <a:endParaRPr lang="en-US" sz="2400" dirty="0"/>
          </a:p>
          <a:p>
            <a:pPr marL="0" indent="0">
              <a:buNone/>
            </a:pPr>
            <a:endParaRPr lang="en-US" sz="1000" dirty="0"/>
          </a:p>
          <a:p>
            <a:pPr marL="0" indent="0">
              <a:buNone/>
            </a:pPr>
            <a:r>
              <a:rPr lang="en-US" sz="1000" dirty="0"/>
              <a:t>Chen-Hayes, 2001; Gay-Straight Alliance Network/Tides Center, et al., 2004; GLSEN, 2009; Gonzalez &amp; McNulty, 2011; </a:t>
            </a:r>
            <a:r>
              <a:rPr lang="en-US" sz="1000" dirty="0" err="1"/>
              <a:t>Graybill</a:t>
            </a:r>
            <a:r>
              <a:rPr lang="en-US" sz="1000" dirty="0"/>
              <a:t>, et al, 2009; Stone, 2003; </a:t>
            </a:r>
            <a:r>
              <a:rPr lang="en-US" sz="1000" dirty="0" err="1"/>
              <a:t>Kosciw</a:t>
            </a:r>
            <a:r>
              <a:rPr lang="en-US" sz="1000" dirty="0"/>
              <a:t>, et al., 2012</a:t>
            </a:r>
          </a:p>
          <a:p>
            <a:pPr marL="0" indent="0">
              <a:buNone/>
            </a:pPr>
            <a:endParaRPr lang="es-CL" sz="2400" dirty="0"/>
          </a:p>
          <a:p>
            <a:endParaRPr lang="es-CL" dirty="0"/>
          </a:p>
        </p:txBody>
      </p:sp>
      <p:sp>
        <p:nvSpPr>
          <p:cNvPr id="6" name="Title 1"/>
          <p:cNvSpPr>
            <a:spLocks noGrp="1"/>
          </p:cNvSpPr>
          <p:nvPr>
            <p:ph type="title"/>
          </p:nvPr>
        </p:nvSpPr>
        <p:spPr>
          <a:xfrm>
            <a:off x="377688" y="1144634"/>
            <a:ext cx="8229600" cy="820972"/>
          </a:xfrm>
        </p:spPr>
        <p:txBody>
          <a:bodyPr>
            <a:normAutofit fontScale="90000"/>
          </a:bodyPr>
          <a:lstStyle/>
          <a:p>
            <a:pPr algn="ctr"/>
            <a:r>
              <a:rPr lang="es-CL" b="1" dirty="0" smtClean="0">
                <a:solidFill>
                  <a:srgbClr val="FF0000"/>
                </a:solidFill>
              </a:rPr>
              <a:t>Estrategias para prevenir el </a:t>
            </a:r>
            <a:r>
              <a:rPr lang="es-CL" b="1" dirty="0" err="1" smtClean="0">
                <a:solidFill>
                  <a:srgbClr val="FF0000"/>
                </a:solidFill>
              </a:rPr>
              <a:t>bullying</a:t>
            </a:r>
            <a:r>
              <a:rPr lang="es-CL" b="1" dirty="0" smtClean="0">
                <a:solidFill>
                  <a:srgbClr val="FF0000"/>
                </a:solidFill>
              </a:rPr>
              <a:t> homofóbico </a:t>
            </a:r>
            <a:endParaRPr lang="es-CL" b="1" dirty="0">
              <a:solidFill>
                <a:srgbClr val="FF0000"/>
              </a:solidFill>
            </a:endParaRPr>
          </a:p>
        </p:txBody>
      </p:sp>
    </p:spTree>
    <p:extLst>
      <p:ext uri="{BB962C8B-B14F-4D97-AF65-F5344CB8AC3E}">
        <p14:creationId xmlns:p14="http://schemas.microsoft.com/office/powerpoint/2010/main" val="4149267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127" y="1304472"/>
            <a:ext cx="8229600" cy="820972"/>
          </a:xfrm>
        </p:spPr>
        <p:txBody>
          <a:bodyPr/>
          <a:lstStyle/>
          <a:p>
            <a:r>
              <a:rPr lang="en-US" b="1" dirty="0" err="1" smtClean="0">
                <a:solidFill>
                  <a:srgbClr val="FF0000"/>
                </a:solidFill>
              </a:rPr>
              <a:t>Puntos</a:t>
            </a:r>
            <a:r>
              <a:rPr lang="en-US" b="1" dirty="0" smtClean="0">
                <a:solidFill>
                  <a:srgbClr val="FF0000"/>
                </a:solidFill>
              </a:rPr>
              <a:t> de </a:t>
            </a:r>
            <a:r>
              <a:rPr lang="es-CL" b="1" dirty="0" smtClean="0">
                <a:solidFill>
                  <a:srgbClr val="FF0000"/>
                </a:solidFill>
              </a:rPr>
              <a:t>consideración</a:t>
            </a:r>
            <a:r>
              <a:rPr lang="en-US" b="1" dirty="0" smtClean="0">
                <a:solidFill>
                  <a:srgbClr val="FF0000"/>
                </a:solidFill>
              </a:rPr>
              <a:t> </a:t>
            </a:r>
            <a:endParaRPr lang="es-CL" b="1" dirty="0">
              <a:solidFill>
                <a:srgbClr val="FF0000"/>
              </a:solidFill>
            </a:endParaRPr>
          </a:p>
        </p:txBody>
      </p:sp>
      <p:sp>
        <p:nvSpPr>
          <p:cNvPr id="3" name="Content Placeholder 2"/>
          <p:cNvSpPr>
            <a:spLocks noGrp="1"/>
          </p:cNvSpPr>
          <p:nvPr>
            <p:ph idx="1"/>
          </p:nvPr>
        </p:nvSpPr>
        <p:spPr>
          <a:xfrm>
            <a:off x="453632" y="2337481"/>
            <a:ext cx="8229600" cy="4352657"/>
          </a:xfrm>
        </p:spPr>
        <p:txBody>
          <a:bodyPr>
            <a:normAutofit/>
          </a:bodyPr>
          <a:lstStyle/>
          <a:p>
            <a:pPr algn="ctr">
              <a:buFont typeface="Arial" panose="020B0604020202020204" pitchFamily="34" charset="0"/>
              <a:buChar char="•"/>
            </a:pPr>
            <a:r>
              <a:rPr lang="es-CL" sz="2100" dirty="0" smtClean="0"/>
              <a:t>¿Qué </a:t>
            </a:r>
            <a:r>
              <a:rPr lang="es-CL" sz="2100" dirty="0"/>
              <a:t>podemos aprender de las experiencias en los Estados Unidos y có</a:t>
            </a:r>
            <a:r>
              <a:rPr lang="es-CL" sz="1950" dirty="0"/>
              <a:t>mo podemos aplicar esas lecciones a las iniciativas en Latinoamérica</a:t>
            </a:r>
            <a:r>
              <a:rPr lang="es-CL" sz="1950" dirty="0" smtClean="0"/>
              <a:t>?</a:t>
            </a:r>
          </a:p>
          <a:p>
            <a:pPr algn="ctr">
              <a:buFont typeface="Arial" panose="020B0604020202020204" pitchFamily="34" charset="0"/>
              <a:buChar char="•"/>
            </a:pPr>
            <a:endParaRPr lang="es-CL" sz="1950" dirty="0"/>
          </a:p>
          <a:p>
            <a:pPr algn="ctr">
              <a:buFont typeface="Arial" panose="020B0604020202020204" pitchFamily="34" charset="0"/>
              <a:buChar char="•"/>
            </a:pPr>
            <a:r>
              <a:rPr lang="es-CL" sz="2100" dirty="0" smtClean="0"/>
              <a:t>¿Cómo </a:t>
            </a:r>
            <a:r>
              <a:rPr lang="es-CL" sz="2100" dirty="0"/>
              <a:t>podemos establecer una red más global que conecta educadores, activistas, </a:t>
            </a:r>
            <a:r>
              <a:rPr lang="es-CL" sz="2100" dirty="0" smtClean="0"/>
              <a:t>expertos </a:t>
            </a:r>
            <a:r>
              <a:rPr lang="es-CL" sz="2100" dirty="0"/>
              <a:t>y políticos sobre temas que afectan a los estudiantes LGBT? </a:t>
            </a:r>
            <a:endParaRPr lang="es-CL" sz="2100" dirty="0" smtClean="0"/>
          </a:p>
          <a:p>
            <a:pPr marL="0" indent="0" algn="ctr">
              <a:buNone/>
            </a:pPr>
            <a:endParaRPr lang="es-CL" sz="2100" dirty="0"/>
          </a:p>
          <a:p>
            <a:pPr algn="ctr">
              <a:buFont typeface="Arial" panose="020B0604020202020204" pitchFamily="34" charset="0"/>
              <a:buChar char="•"/>
            </a:pPr>
            <a:r>
              <a:rPr lang="es-CL" sz="2100" dirty="0" smtClean="0"/>
              <a:t>¿Qué </a:t>
            </a:r>
            <a:r>
              <a:rPr lang="es-CL" sz="2100" dirty="0"/>
              <a:t>podemos hacer </a:t>
            </a:r>
            <a:r>
              <a:rPr lang="es-CL" sz="2100" dirty="0" smtClean="0"/>
              <a:t>para integrar </a:t>
            </a:r>
            <a:r>
              <a:rPr lang="es-CL" sz="2100" dirty="0"/>
              <a:t>mejor </a:t>
            </a:r>
            <a:r>
              <a:rPr lang="es-CL" sz="2100" dirty="0" smtClean="0"/>
              <a:t>las </a:t>
            </a:r>
            <a:r>
              <a:rPr lang="es-CL" sz="2100" dirty="0"/>
              <a:t>voces y perspectivas de jóvenes LGBT en el movimiento hacia escuelas seguras en Chile y mundialmente? </a:t>
            </a:r>
            <a:endParaRPr lang="es-CL" dirty="0"/>
          </a:p>
        </p:txBody>
      </p:sp>
    </p:spTree>
    <p:extLst>
      <p:ext uri="{BB962C8B-B14F-4D97-AF65-F5344CB8AC3E}">
        <p14:creationId xmlns:p14="http://schemas.microsoft.com/office/powerpoint/2010/main" val="3390206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334" y="2870311"/>
            <a:ext cx="8229600" cy="4352657"/>
          </a:xfrm>
        </p:spPr>
        <p:txBody>
          <a:bodyPr>
            <a:normAutofit/>
          </a:bodyPr>
          <a:lstStyle/>
          <a:p>
            <a:pPr marL="0" indent="0" algn="ctr">
              <a:buNone/>
            </a:pPr>
            <a:r>
              <a:rPr lang="es-CL" sz="3000" dirty="0" smtClean="0">
                <a:solidFill>
                  <a:srgbClr val="FF0000"/>
                </a:solidFill>
              </a:rPr>
              <a:t>¿Preguntas</a:t>
            </a:r>
            <a:r>
              <a:rPr lang="es-CL" sz="3000" dirty="0">
                <a:solidFill>
                  <a:srgbClr val="FF0000"/>
                </a:solidFill>
              </a:rPr>
              <a:t>? </a:t>
            </a:r>
            <a:r>
              <a:rPr lang="es-CL" sz="3000" dirty="0" smtClean="0">
                <a:solidFill>
                  <a:srgbClr val="FF0000"/>
                </a:solidFill>
              </a:rPr>
              <a:t>¿Comentarios</a:t>
            </a:r>
            <a:r>
              <a:rPr lang="es-CL" sz="3000" dirty="0">
                <a:solidFill>
                  <a:srgbClr val="FF0000"/>
                </a:solidFill>
              </a:rPr>
              <a:t>?</a:t>
            </a:r>
          </a:p>
          <a:p>
            <a:pPr marL="0" indent="0" algn="ctr">
              <a:buNone/>
            </a:pPr>
            <a:r>
              <a:rPr lang="es-CL" sz="2400" dirty="0" smtClean="0"/>
              <a:t>marugonzalez83@gmail.com</a:t>
            </a:r>
            <a:endParaRPr lang="es-CL" sz="2400" dirty="0"/>
          </a:p>
        </p:txBody>
      </p:sp>
    </p:spTree>
    <p:extLst>
      <p:ext uri="{BB962C8B-B14F-4D97-AF65-F5344CB8AC3E}">
        <p14:creationId xmlns:p14="http://schemas.microsoft.com/office/powerpoint/2010/main" val="110680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68447" y="1046983"/>
            <a:ext cx="4526746" cy="1597845"/>
          </a:xfrm>
          <a:prstGeom prst="rect">
            <a:avLst/>
          </a:prstGeom>
        </p:spPr>
      </p:pic>
      <p:sp>
        <p:nvSpPr>
          <p:cNvPr id="7" name="TextBox 6"/>
          <p:cNvSpPr txBox="1"/>
          <p:nvPr/>
        </p:nvSpPr>
        <p:spPr>
          <a:xfrm>
            <a:off x="695460" y="2805823"/>
            <a:ext cx="4392282" cy="300082"/>
          </a:xfrm>
          <a:prstGeom prst="rect">
            <a:avLst/>
          </a:prstGeom>
          <a:noFill/>
        </p:spPr>
        <p:txBody>
          <a:bodyPr wrap="square" rtlCol="0">
            <a:spAutoFit/>
          </a:bodyPr>
          <a:lstStyle/>
          <a:p>
            <a:pPr defTabSz="342900"/>
            <a:r>
              <a:rPr lang="es-CL" sz="1350" dirty="0">
                <a:solidFill>
                  <a:srgbClr val="EFA42F"/>
                </a:solidFill>
                <a:latin typeface="Verlag-Bold"/>
                <a:cs typeface="Verlag-Bold"/>
              </a:rPr>
              <a:t>ACCIONES  destacadas en el ÁMBITO ESCOLAR</a:t>
            </a:r>
          </a:p>
        </p:txBody>
      </p:sp>
      <p:sp>
        <p:nvSpPr>
          <p:cNvPr id="8" name="TextBox 7"/>
          <p:cNvSpPr txBox="1"/>
          <p:nvPr/>
        </p:nvSpPr>
        <p:spPr>
          <a:xfrm>
            <a:off x="1335281" y="3059739"/>
            <a:ext cx="4829241" cy="923330"/>
          </a:xfrm>
          <a:prstGeom prst="rect">
            <a:avLst/>
          </a:prstGeom>
          <a:noFill/>
        </p:spPr>
        <p:txBody>
          <a:bodyPr wrap="square" rtlCol="0">
            <a:spAutoFit/>
          </a:bodyPr>
          <a:lstStyle/>
          <a:p>
            <a:pPr marL="214313" indent="-128588" defTabSz="342900">
              <a:buFont typeface="Arial"/>
              <a:buChar char="•"/>
            </a:pPr>
            <a:r>
              <a:rPr lang="es-CL" sz="1350" dirty="0">
                <a:solidFill>
                  <a:srgbClr val="54154E"/>
                </a:solidFill>
                <a:latin typeface="Verlag-Bold"/>
                <a:cs typeface="Verlag-Bold"/>
              </a:rPr>
              <a:t>Charlas informativas para estudiantes y profesores.</a:t>
            </a:r>
          </a:p>
          <a:p>
            <a:pPr marL="214313" indent="-128588" defTabSz="342900">
              <a:buFont typeface="Arial"/>
              <a:buChar char="•"/>
            </a:pPr>
            <a:r>
              <a:rPr lang="es-CL" sz="1350" dirty="0">
                <a:solidFill>
                  <a:srgbClr val="54154E"/>
                </a:solidFill>
                <a:latin typeface="Verlag-Bold"/>
                <a:cs typeface="Verlag-Bold"/>
              </a:rPr>
              <a:t>Capacitaciones técnicas para orientadores.</a:t>
            </a:r>
          </a:p>
          <a:p>
            <a:pPr marL="214313" indent="-128588" defTabSz="342900">
              <a:buFont typeface="Arial"/>
              <a:buChar char="•"/>
            </a:pPr>
            <a:r>
              <a:rPr lang="es-CL" sz="1350" dirty="0">
                <a:solidFill>
                  <a:srgbClr val="54154E"/>
                </a:solidFill>
                <a:latin typeface="Verlag-Bold"/>
                <a:cs typeface="Verlag-Bold"/>
              </a:rPr>
              <a:t>Sesiones especializadas a psicólogos escolares.</a:t>
            </a:r>
          </a:p>
          <a:p>
            <a:pPr marL="214313" indent="-128588" defTabSz="342900">
              <a:buFont typeface="Arial"/>
              <a:buChar char="•"/>
            </a:pPr>
            <a:r>
              <a:rPr lang="es-CL" sz="1350" dirty="0">
                <a:solidFill>
                  <a:srgbClr val="54154E"/>
                </a:solidFill>
                <a:latin typeface="Verlag-Bold"/>
                <a:cs typeface="Verlag-Bold"/>
              </a:rPr>
              <a:t>Revisión de planes de convivencia escolar.</a:t>
            </a:r>
          </a:p>
        </p:txBody>
      </p:sp>
      <p:sp>
        <p:nvSpPr>
          <p:cNvPr id="10" name="TextBox 9"/>
          <p:cNvSpPr txBox="1"/>
          <p:nvPr/>
        </p:nvSpPr>
        <p:spPr>
          <a:xfrm>
            <a:off x="695460" y="3952832"/>
            <a:ext cx="3485108" cy="300082"/>
          </a:xfrm>
          <a:prstGeom prst="rect">
            <a:avLst/>
          </a:prstGeom>
          <a:noFill/>
        </p:spPr>
        <p:txBody>
          <a:bodyPr wrap="square" rtlCol="0">
            <a:spAutoFit/>
          </a:bodyPr>
          <a:lstStyle/>
          <a:p>
            <a:pPr defTabSz="342900"/>
            <a:r>
              <a:rPr lang="es-CL" sz="1350" dirty="0">
                <a:solidFill>
                  <a:srgbClr val="EFA42F"/>
                </a:solidFill>
                <a:latin typeface="Verlag-Bold"/>
                <a:cs typeface="Verlag-Bold"/>
              </a:rPr>
              <a:t>MATERIALES para: </a:t>
            </a:r>
          </a:p>
        </p:txBody>
      </p:sp>
      <p:sp>
        <p:nvSpPr>
          <p:cNvPr id="12" name="TextBox 11"/>
          <p:cNvSpPr txBox="1"/>
          <p:nvPr/>
        </p:nvSpPr>
        <p:spPr>
          <a:xfrm>
            <a:off x="1387048" y="4233837"/>
            <a:ext cx="6422828" cy="1131079"/>
          </a:xfrm>
          <a:prstGeom prst="rect">
            <a:avLst/>
          </a:prstGeom>
          <a:noFill/>
        </p:spPr>
        <p:txBody>
          <a:bodyPr wrap="square" rtlCol="0">
            <a:spAutoFit/>
          </a:bodyPr>
          <a:lstStyle/>
          <a:p>
            <a:pPr marL="214313" indent="-128588" defTabSz="342900">
              <a:buFont typeface="Arial"/>
              <a:buChar char="•"/>
            </a:pPr>
            <a:r>
              <a:rPr lang="es-CL" sz="1350" dirty="0">
                <a:solidFill>
                  <a:srgbClr val="54154E"/>
                </a:solidFill>
                <a:latin typeface="Verlag-Bold"/>
                <a:cs typeface="Verlag-Bold"/>
              </a:rPr>
              <a:t>Padres y Profesores sobre prevención del suicidio</a:t>
            </a:r>
          </a:p>
          <a:p>
            <a:pPr marL="214313" indent="-128588" defTabSz="342900">
              <a:buFont typeface="Arial"/>
              <a:buChar char="•"/>
            </a:pPr>
            <a:r>
              <a:rPr lang="es-CL" sz="1350" dirty="0">
                <a:solidFill>
                  <a:srgbClr val="54154E"/>
                </a:solidFill>
                <a:latin typeface="Verlag-Bold"/>
                <a:cs typeface="Verlag-Bold"/>
              </a:rPr>
              <a:t>Orientaciones para Profesionales de Salud Mental</a:t>
            </a:r>
          </a:p>
          <a:p>
            <a:pPr marL="214313" indent="-128588" defTabSz="342900">
              <a:buFont typeface="Arial"/>
              <a:buChar char="•"/>
            </a:pPr>
            <a:r>
              <a:rPr lang="es-CL" sz="1350" dirty="0">
                <a:solidFill>
                  <a:srgbClr val="54154E"/>
                </a:solidFill>
                <a:latin typeface="Verlag-Bold"/>
                <a:cs typeface="Verlag-Bold"/>
              </a:rPr>
              <a:t>Estudiantes sobre diversidad y prevención del bullying</a:t>
            </a:r>
          </a:p>
          <a:p>
            <a:pPr marL="214313" indent="-128588" defTabSz="342900">
              <a:buFont typeface="Arial"/>
              <a:buChar char="•"/>
            </a:pPr>
            <a:r>
              <a:rPr lang="es-CL" sz="1350" dirty="0">
                <a:solidFill>
                  <a:srgbClr val="54154E"/>
                </a:solidFill>
                <a:latin typeface="Verlag-Bold"/>
                <a:cs typeface="Verlag-Bold"/>
              </a:rPr>
              <a:t>Directores: Respuestas del Sector de Educación frente al Bullying Homofóbico - UNESCO</a:t>
            </a:r>
          </a:p>
        </p:txBody>
      </p:sp>
      <p:sp>
        <p:nvSpPr>
          <p:cNvPr id="9" name="TextBox 11"/>
          <p:cNvSpPr txBox="1"/>
          <p:nvPr/>
        </p:nvSpPr>
        <p:spPr>
          <a:xfrm>
            <a:off x="1578173" y="5723751"/>
            <a:ext cx="6422828" cy="323165"/>
          </a:xfrm>
          <a:prstGeom prst="rect">
            <a:avLst/>
          </a:prstGeom>
          <a:noFill/>
        </p:spPr>
        <p:txBody>
          <a:bodyPr wrap="square" rtlCol="0">
            <a:spAutoFit/>
          </a:bodyPr>
          <a:lstStyle/>
          <a:p>
            <a:pPr marL="214313" indent="-128588" algn="r" defTabSz="342900"/>
            <a:r>
              <a:rPr lang="es-CL" sz="1500" dirty="0">
                <a:solidFill>
                  <a:srgbClr val="54154E"/>
                </a:solidFill>
                <a:latin typeface="Verlag Light" pitchFamily="50" charset="0"/>
                <a:cs typeface="Verlag-Bold"/>
              </a:rPr>
              <a:t>Para mayor información: </a:t>
            </a:r>
            <a:r>
              <a:rPr lang="es-CL" sz="1500" dirty="0">
                <a:solidFill>
                  <a:srgbClr val="54154E"/>
                </a:solidFill>
                <a:latin typeface="Verlag-Bold"/>
                <a:cs typeface="Verlag-Bold"/>
              </a:rPr>
              <a:t>proyectos@todomejora.org</a:t>
            </a:r>
          </a:p>
        </p:txBody>
      </p:sp>
    </p:spTree>
    <p:extLst>
      <p:ext uri="{BB962C8B-B14F-4D97-AF65-F5344CB8AC3E}">
        <p14:creationId xmlns:p14="http://schemas.microsoft.com/office/powerpoint/2010/main" val="582239324"/>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469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302" y="1262613"/>
            <a:ext cx="8229600" cy="820972"/>
          </a:xfrm>
        </p:spPr>
        <p:txBody>
          <a:bodyPr/>
          <a:lstStyle/>
          <a:p>
            <a:r>
              <a:rPr lang="en-US" sz="3000" dirty="0" smtClean="0">
                <a:solidFill>
                  <a:srgbClr val="FF0000"/>
                </a:solidFill>
              </a:rPr>
              <a:t>Agenda</a:t>
            </a:r>
            <a:endParaRPr lang="es-CL" sz="3000" dirty="0">
              <a:solidFill>
                <a:srgbClr val="FF0000"/>
              </a:solidFill>
            </a:endParaRPr>
          </a:p>
        </p:txBody>
      </p:sp>
      <p:sp>
        <p:nvSpPr>
          <p:cNvPr id="3" name="Content Placeholder 2"/>
          <p:cNvSpPr>
            <a:spLocks noGrp="1"/>
          </p:cNvSpPr>
          <p:nvPr>
            <p:ph idx="1"/>
          </p:nvPr>
        </p:nvSpPr>
        <p:spPr>
          <a:xfrm>
            <a:off x="1308652" y="1537481"/>
            <a:ext cx="7543800" cy="3098801"/>
          </a:xfrm>
        </p:spPr>
        <p:txBody>
          <a:bodyPr>
            <a:normAutofit/>
          </a:bodyPr>
          <a:lstStyle/>
          <a:p>
            <a:pPr>
              <a:buFont typeface="Arial" panose="020B0604020202020204" pitchFamily="34" charset="0"/>
              <a:buChar char="•"/>
            </a:pPr>
            <a:endParaRPr lang="es-CL" sz="2000" dirty="0"/>
          </a:p>
          <a:p>
            <a:pPr marL="185738" indent="-185738">
              <a:buFont typeface="Arial" panose="020B0604020202020204" pitchFamily="34" charset="0"/>
              <a:buChar char="•"/>
            </a:pPr>
            <a:r>
              <a:rPr lang="es-CL" sz="2000" dirty="0" smtClean="0"/>
              <a:t>¿Qué </a:t>
            </a:r>
            <a:r>
              <a:rPr lang="es-CL" sz="2000" dirty="0"/>
              <a:t>es el prejuicio?</a:t>
            </a:r>
          </a:p>
          <a:p>
            <a:pPr marL="185738" indent="-185738">
              <a:buFont typeface="Arial" panose="020B0604020202020204" pitchFamily="34" charset="0"/>
              <a:buChar char="•"/>
            </a:pPr>
            <a:r>
              <a:rPr lang="es-CL" sz="2000" dirty="0" err="1"/>
              <a:t>Bullying</a:t>
            </a:r>
            <a:r>
              <a:rPr lang="es-CL" sz="2000" dirty="0"/>
              <a:t> basado en el prejuicio</a:t>
            </a:r>
          </a:p>
          <a:p>
            <a:pPr marL="185738" indent="-185738">
              <a:buFont typeface="Arial" panose="020B0604020202020204" pitchFamily="34" charset="0"/>
              <a:buChar char="•"/>
            </a:pPr>
            <a:r>
              <a:rPr lang="es-CL" sz="2000" dirty="0" err="1"/>
              <a:t>Bullying</a:t>
            </a:r>
            <a:r>
              <a:rPr lang="es-CL" sz="2000" dirty="0"/>
              <a:t> homofóbico</a:t>
            </a:r>
          </a:p>
          <a:p>
            <a:pPr marL="622300" lvl="1" indent="-165100">
              <a:buFont typeface="Arial" panose="020B0604020202020204" pitchFamily="34" charset="0"/>
              <a:buChar char="•"/>
            </a:pPr>
            <a:r>
              <a:rPr lang="es-CL" sz="2000" dirty="0"/>
              <a:t>Terminología </a:t>
            </a:r>
          </a:p>
          <a:p>
            <a:pPr marL="185738" indent="-185738">
              <a:buFont typeface="Arial" panose="020B0604020202020204" pitchFamily="34" charset="0"/>
              <a:buChar char="•"/>
            </a:pPr>
            <a:r>
              <a:rPr lang="es-CL" sz="2000" dirty="0" err="1"/>
              <a:t>Cyberbullying</a:t>
            </a:r>
            <a:endParaRPr lang="es-CL" sz="2000" dirty="0"/>
          </a:p>
          <a:p>
            <a:pPr marL="185738" indent="-185738">
              <a:buFont typeface="Arial" panose="020B0604020202020204" pitchFamily="34" charset="0"/>
              <a:buChar char="•"/>
            </a:pPr>
            <a:r>
              <a:rPr lang="es-CL" sz="2000" dirty="0"/>
              <a:t>Estrategias para cultivar una escuela segura para </a:t>
            </a:r>
            <a:r>
              <a:rPr lang="es-CL" sz="2000" dirty="0" smtClean="0"/>
              <a:t>todos</a:t>
            </a:r>
            <a:endParaRPr lang="es-CL" sz="2000" dirty="0"/>
          </a:p>
          <a:p>
            <a:pPr marL="185738" indent="-185738">
              <a:buFont typeface="Arial" panose="020B0604020202020204" pitchFamily="34" charset="0"/>
              <a:buChar char="•"/>
            </a:pPr>
            <a:r>
              <a:rPr lang="es-CL" sz="2000" dirty="0"/>
              <a:t>Preguntas</a:t>
            </a:r>
          </a:p>
          <a:p>
            <a:pPr>
              <a:buFont typeface="Arial" panose="020B0604020202020204" pitchFamily="34" charset="0"/>
              <a:buChar char="•"/>
            </a:pPr>
            <a:endParaRPr lang="es-CL" sz="2000" dirty="0"/>
          </a:p>
        </p:txBody>
      </p:sp>
    </p:spTree>
    <p:extLst>
      <p:ext uri="{BB962C8B-B14F-4D97-AF65-F5344CB8AC3E}">
        <p14:creationId xmlns:p14="http://schemas.microsoft.com/office/powerpoint/2010/main" val="2208071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65462" y="5358480"/>
            <a:ext cx="5486400" cy="804862"/>
          </a:xfrm>
        </p:spPr>
        <p:txBody>
          <a:bodyPr>
            <a:normAutofit fontScale="85000" lnSpcReduction="20000"/>
          </a:bodyPr>
          <a:lstStyle/>
          <a:p>
            <a:pPr algn="ctr"/>
            <a:r>
              <a:rPr lang="es-CL" sz="2100" dirty="0"/>
              <a:t>“Una actitud hostil hacia una persona que pertenece a un grupo, por el simple hecho de pertenecer a dicho grupo” (Allport, 1979, p. 7).</a:t>
            </a:r>
            <a:endParaRPr lang="en-US" sz="2100" dirty="0"/>
          </a:p>
          <a:p>
            <a:pPr algn="ctr"/>
            <a:endParaRPr lang="es-CL" dirty="0"/>
          </a:p>
        </p:txBody>
      </p:sp>
      <p:pic>
        <p:nvPicPr>
          <p:cNvPr id="5" name="Picture 4"/>
          <p:cNvPicPr>
            <a:picLocks noChangeAspect="1"/>
          </p:cNvPicPr>
          <p:nvPr/>
        </p:nvPicPr>
        <p:blipFill>
          <a:blip r:embed="rId2"/>
          <a:stretch>
            <a:fillRect/>
          </a:stretch>
        </p:blipFill>
        <p:spPr>
          <a:xfrm>
            <a:off x="0" y="141668"/>
            <a:ext cx="9144000" cy="4289570"/>
          </a:xfrm>
          <a:prstGeom prst="rect">
            <a:avLst/>
          </a:prstGeom>
        </p:spPr>
      </p:pic>
      <p:sp>
        <p:nvSpPr>
          <p:cNvPr id="2" name="Title 1"/>
          <p:cNvSpPr>
            <a:spLocks noGrp="1"/>
          </p:cNvSpPr>
          <p:nvPr>
            <p:ph type="title"/>
          </p:nvPr>
        </p:nvSpPr>
        <p:spPr>
          <a:xfrm>
            <a:off x="2023268" y="4823998"/>
            <a:ext cx="5128594" cy="534481"/>
          </a:xfrm>
        </p:spPr>
        <p:txBody>
          <a:bodyPr>
            <a:noAutofit/>
          </a:bodyPr>
          <a:lstStyle/>
          <a:p>
            <a:r>
              <a:rPr lang="es-CL" sz="4500" dirty="0" smtClean="0">
                <a:solidFill>
                  <a:srgbClr val="FF0000"/>
                </a:solidFill>
              </a:rPr>
              <a:t>¿Qué </a:t>
            </a:r>
            <a:r>
              <a:rPr lang="es-CL" sz="4500" dirty="0">
                <a:solidFill>
                  <a:srgbClr val="FF0000"/>
                </a:solidFill>
              </a:rPr>
              <a:t>es el prejuicio?</a:t>
            </a:r>
          </a:p>
        </p:txBody>
      </p:sp>
    </p:spTree>
    <p:extLst>
      <p:ext uri="{BB962C8B-B14F-4D97-AF65-F5344CB8AC3E}">
        <p14:creationId xmlns:p14="http://schemas.microsoft.com/office/powerpoint/2010/main" val="2454082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620" y="1343749"/>
            <a:ext cx="8229600" cy="820972"/>
          </a:xfrm>
        </p:spPr>
        <p:txBody>
          <a:bodyPr/>
          <a:lstStyle/>
          <a:p>
            <a:r>
              <a:rPr lang="en-US" dirty="0" smtClean="0">
                <a:solidFill>
                  <a:srgbClr val="FF0000"/>
                </a:solidFill>
              </a:rPr>
              <a:t>Los 3 </a:t>
            </a:r>
            <a:r>
              <a:rPr lang="en-US" dirty="0" err="1" smtClean="0">
                <a:solidFill>
                  <a:srgbClr val="FF0000"/>
                </a:solidFill>
              </a:rPr>
              <a:t>componentes</a:t>
            </a:r>
            <a:r>
              <a:rPr lang="en-US" dirty="0" smtClean="0">
                <a:solidFill>
                  <a:srgbClr val="FF0000"/>
                </a:solidFill>
              </a:rPr>
              <a:t> del </a:t>
            </a:r>
            <a:r>
              <a:rPr lang="en-US" dirty="0" err="1" smtClean="0">
                <a:solidFill>
                  <a:srgbClr val="FF0000"/>
                </a:solidFill>
              </a:rPr>
              <a:t>prejuicio</a:t>
            </a:r>
            <a:r>
              <a:rPr lang="en-US" dirty="0" smtClean="0">
                <a:solidFill>
                  <a:srgbClr val="FF0000"/>
                </a:solidFill>
              </a:rPr>
              <a:t> </a:t>
            </a:r>
            <a:endParaRPr lang="es-CL" dirty="0">
              <a:solidFill>
                <a:srgbClr val="FF0000"/>
              </a:solidFill>
            </a:endParaRPr>
          </a:p>
        </p:txBody>
      </p:sp>
      <p:grpSp>
        <p:nvGrpSpPr>
          <p:cNvPr id="11" name="Grupo 10"/>
          <p:cNvGrpSpPr/>
          <p:nvPr/>
        </p:nvGrpSpPr>
        <p:grpSpPr>
          <a:xfrm>
            <a:off x="742122" y="2518970"/>
            <a:ext cx="2425148" cy="2425148"/>
            <a:chOff x="742122" y="2673638"/>
            <a:chExt cx="2425148" cy="2425148"/>
          </a:xfrm>
          <a:solidFill>
            <a:schemeClr val="accent3">
              <a:lumMod val="75000"/>
            </a:schemeClr>
          </a:solidFill>
        </p:grpSpPr>
        <p:sp>
          <p:nvSpPr>
            <p:cNvPr id="8" name="Elipse 7"/>
            <p:cNvSpPr/>
            <p:nvPr/>
          </p:nvSpPr>
          <p:spPr>
            <a:xfrm>
              <a:off x="742122" y="2673638"/>
              <a:ext cx="2425148" cy="242514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 name="Rectángulo 4"/>
            <p:cNvSpPr/>
            <p:nvPr/>
          </p:nvSpPr>
          <p:spPr>
            <a:xfrm>
              <a:off x="899491" y="3480396"/>
              <a:ext cx="1967948" cy="923330"/>
            </a:xfrm>
            <a:prstGeom prst="rect">
              <a:avLst/>
            </a:prstGeom>
            <a:noFill/>
          </p:spPr>
          <p:txBody>
            <a:bodyPr wrap="square">
              <a:spAutoFit/>
            </a:bodyPr>
            <a:lstStyle/>
            <a:p>
              <a:pPr marL="171450" lvl="1" algn="ctr"/>
              <a:r>
                <a:rPr lang="es-CL" b="1" dirty="0">
                  <a:solidFill>
                    <a:schemeClr val="bg1"/>
                  </a:solidFill>
                </a:rPr>
                <a:t>Componentes </a:t>
              </a:r>
              <a:r>
                <a:rPr lang="es-CL" b="1" dirty="0" smtClean="0">
                  <a:solidFill>
                    <a:schemeClr val="bg1"/>
                  </a:solidFill>
                </a:rPr>
                <a:t>cognitivos </a:t>
              </a:r>
              <a:r>
                <a:rPr lang="es-CL" b="1" dirty="0">
                  <a:solidFill>
                    <a:schemeClr val="bg1"/>
                  </a:solidFill>
                </a:rPr>
                <a:t>(ideas o creencias)</a:t>
              </a:r>
              <a:endParaRPr lang="en-US" b="1" dirty="0">
                <a:solidFill>
                  <a:schemeClr val="bg1"/>
                </a:solidFill>
              </a:endParaRPr>
            </a:p>
          </p:txBody>
        </p:sp>
      </p:grpSp>
      <p:grpSp>
        <p:nvGrpSpPr>
          <p:cNvPr id="12" name="Grupo 11"/>
          <p:cNvGrpSpPr/>
          <p:nvPr/>
        </p:nvGrpSpPr>
        <p:grpSpPr>
          <a:xfrm>
            <a:off x="3342860" y="2467943"/>
            <a:ext cx="2425148" cy="2425148"/>
            <a:chOff x="3316356" y="2665207"/>
            <a:chExt cx="2425148" cy="2425148"/>
          </a:xfrm>
          <a:solidFill>
            <a:schemeClr val="accent6">
              <a:lumMod val="75000"/>
            </a:schemeClr>
          </a:solidFill>
        </p:grpSpPr>
        <p:sp>
          <p:nvSpPr>
            <p:cNvPr id="9" name="Elipse 8"/>
            <p:cNvSpPr/>
            <p:nvPr/>
          </p:nvSpPr>
          <p:spPr>
            <a:xfrm>
              <a:off x="3316356" y="2665207"/>
              <a:ext cx="2425148" cy="2425148"/>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5"/>
            <p:cNvSpPr/>
            <p:nvPr/>
          </p:nvSpPr>
          <p:spPr>
            <a:xfrm>
              <a:off x="3419984" y="3328644"/>
              <a:ext cx="2080591" cy="1200329"/>
            </a:xfrm>
            <a:prstGeom prst="rect">
              <a:avLst/>
            </a:prstGeom>
            <a:noFill/>
          </p:spPr>
          <p:txBody>
            <a:bodyPr wrap="square">
              <a:spAutoFit/>
            </a:bodyPr>
            <a:lstStyle/>
            <a:p>
              <a:pPr marL="171450" lvl="1" algn="ctr"/>
              <a:r>
                <a:rPr lang="es-CL" b="1" dirty="0">
                  <a:solidFill>
                    <a:schemeClr val="bg1"/>
                  </a:solidFill>
                </a:rPr>
                <a:t> Componentes emocionales (valores y emociones)</a:t>
              </a:r>
            </a:p>
          </p:txBody>
        </p:sp>
      </p:grpSp>
      <p:grpSp>
        <p:nvGrpSpPr>
          <p:cNvPr id="13" name="Grupo 12"/>
          <p:cNvGrpSpPr/>
          <p:nvPr/>
        </p:nvGrpSpPr>
        <p:grpSpPr>
          <a:xfrm>
            <a:off x="5980044" y="2494447"/>
            <a:ext cx="2425148" cy="2425148"/>
            <a:chOff x="5980044" y="2691711"/>
            <a:chExt cx="2425148" cy="2425148"/>
          </a:xfrm>
        </p:grpSpPr>
        <p:sp>
          <p:nvSpPr>
            <p:cNvPr id="10" name="Elipse 9"/>
            <p:cNvSpPr/>
            <p:nvPr/>
          </p:nvSpPr>
          <p:spPr>
            <a:xfrm>
              <a:off x="5980044" y="2691711"/>
              <a:ext cx="2425148" cy="2425148"/>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Rectángulo 6"/>
            <p:cNvSpPr/>
            <p:nvPr/>
          </p:nvSpPr>
          <p:spPr>
            <a:xfrm>
              <a:off x="6206989" y="3368400"/>
              <a:ext cx="1865242" cy="1200329"/>
            </a:xfrm>
            <a:prstGeom prst="rect">
              <a:avLst/>
            </a:prstGeom>
            <a:noFill/>
          </p:spPr>
          <p:txBody>
            <a:bodyPr wrap="square">
              <a:spAutoFit/>
            </a:bodyPr>
            <a:lstStyle/>
            <a:p>
              <a:pPr marL="171450" lvl="1" algn="ctr"/>
              <a:r>
                <a:rPr lang="es-CL" b="1" dirty="0" smtClean="0">
                  <a:solidFill>
                    <a:schemeClr val="bg1"/>
                  </a:solidFill>
                </a:rPr>
                <a:t>Componentes </a:t>
              </a:r>
              <a:r>
                <a:rPr lang="es-CL" b="1" dirty="0">
                  <a:solidFill>
                    <a:schemeClr val="bg1"/>
                  </a:solidFill>
                </a:rPr>
                <a:t>conductuales (predisposición a actuar)</a:t>
              </a:r>
            </a:p>
          </p:txBody>
        </p:sp>
      </p:grpSp>
    </p:spTree>
    <p:extLst>
      <p:ext uri="{BB962C8B-B14F-4D97-AF65-F5344CB8AC3E}">
        <p14:creationId xmlns:p14="http://schemas.microsoft.com/office/powerpoint/2010/main" val="2652884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721" y="1385149"/>
            <a:ext cx="8229600" cy="820972"/>
          </a:xfrm>
        </p:spPr>
        <p:txBody>
          <a:bodyPr/>
          <a:lstStyle/>
          <a:p>
            <a:r>
              <a:rPr lang="es-CL" dirty="0" smtClean="0">
                <a:solidFill>
                  <a:srgbClr val="FF0000"/>
                </a:solidFill>
              </a:rPr>
              <a:t>BULLYING: El prejuicio en acción </a:t>
            </a:r>
            <a:endParaRPr lang="es-CL" dirty="0">
              <a:solidFill>
                <a:srgbClr val="FF0000"/>
              </a:solidFill>
            </a:endParaRPr>
          </a:p>
        </p:txBody>
      </p:sp>
      <p:sp>
        <p:nvSpPr>
          <p:cNvPr id="3" name="Content Placeholder 2"/>
          <p:cNvSpPr>
            <a:spLocks noGrp="1"/>
          </p:cNvSpPr>
          <p:nvPr>
            <p:ph idx="1"/>
          </p:nvPr>
        </p:nvSpPr>
        <p:spPr>
          <a:xfrm>
            <a:off x="1087717" y="2595898"/>
            <a:ext cx="7990020" cy="2924792"/>
          </a:xfrm>
        </p:spPr>
        <p:txBody>
          <a:bodyPr>
            <a:normAutofit/>
          </a:bodyPr>
          <a:lstStyle/>
          <a:p>
            <a:pPr marL="185738" indent="-185738">
              <a:buFont typeface="Arial" panose="020B0604020202020204" pitchFamily="34" charset="0"/>
              <a:buChar char="•"/>
            </a:pPr>
            <a:r>
              <a:rPr lang="es-CL" sz="2400" dirty="0"/>
              <a:t>Agresión verbal y/o física </a:t>
            </a:r>
            <a:r>
              <a:rPr lang="es-CL" sz="2400" b="1" dirty="0" smtClean="0"/>
              <a:t>repetida</a:t>
            </a:r>
            <a:endParaRPr lang="es-CL" sz="2400" dirty="0"/>
          </a:p>
          <a:p>
            <a:pPr marL="185738" indent="-185738">
              <a:buFont typeface="Arial" panose="020B0604020202020204" pitchFamily="34" charset="0"/>
              <a:buChar char="•"/>
            </a:pPr>
            <a:r>
              <a:rPr lang="es-CL" sz="2400" dirty="0"/>
              <a:t>La agresión se lleva a cabo de un modo </a:t>
            </a:r>
            <a:r>
              <a:rPr lang="es-CL" sz="2400" b="1" dirty="0"/>
              <a:t>intencionado</a:t>
            </a:r>
          </a:p>
          <a:p>
            <a:pPr marL="185738" indent="-185738">
              <a:buFont typeface="Arial" panose="020B0604020202020204" pitchFamily="34" charset="0"/>
              <a:buChar char="•"/>
            </a:pPr>
            <a:r>
              <a:rPr lang="es-CL" sz="2400" dirty="0"/>
              <a:t>Un </a:t>
            </a:r>
            <a:r>
              <a:rPr lang="es-CL" sz="2400" b="1" dirty="0"/>
              <a:t>desequilibrio</a:t>
            </a:r>
            <a:r>
              <a:rPr lang="es-CL" sz="2400" dirty="0"/>
              <a:t> de poder, real o percibido </a:t>
            </a:r>
          </a:p>
          <a:p>
            <a:pPr>
              <a:buFont typeface="Arial" panose="020B0604020202020204" pitchFamily="34" charset="0"/>
              <a:buChar char="•"/>
            </a:pPr>
            <a:endParaRPr lang="es-CL" sz="2400" dirty="0" smtClean="0"/>
          </a:p>
          <a:p>
            <a:pPr>
              <a:buFont typeface="Arial" panose="020B0604020202020204" pitchFamily="34" charset="0"/>
              <a:buChar char="•"/>
            </a:pPr>
            <a:endParaRPr lang="es-CL" sz="2400" dirty="0"/>
          </a:p>
          <a:p>
            <a:pPr marL="0" indent="0">
              <a:buNone/>
            </a:pPr>
            <a:r>
              <a:rPr lang="es-CL" sz="1200" dirty="0"/>
              <a:t>(</a:t>
            </a:r>
            <a:r>
              <a:rPr lang="es-CL" sz="1200" dirty="0" err="1"/>
              <a:t>Olweus</a:t>
            </a:r>
            <a:r>
              <a:rPr lang="es-CL" sz="1200" dirty="0"/>
              <a:t>, 1994)</a:t>
            </a:r>
          </a:p>
          <a:p>
            <a:pPr>
              <a:buFont typeface="Arial" panose="020B0604020202020204" pitchFamily="34" charset="0"/>
              <a:buChar char="•"/>
            </a:pPr>
            <a:endParaRPr lang="es-CL" sz="2400" dirty="0"/>
          </a:p>
        </p:txBody>
      </p:sp>
    </p:spTree>
    <p:extLst>
      <p:ext uri="{BB962C8B-B14F-4D97-AF65-F5344CB8AC3E}">
        <p14:creationId xmlns:p14="http://schemas.microsoft.com/office/powerpoint/2010/main" val="3369279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Bullying </a:t>
            </a:r>
            <a:r>
              <a:rPr lang="en-US" dirty="0" err="1" smtClean="0"/>
              <a:t>basado</a:t>
            </a:r>
            <a:r>
              <a:rPr lang="en-US" dirty="0" smtClean="0"/>
              <a:t> en el </a:t>
            </a:r>
            <a:r>
              <a:rPr lang="en-US" dirty="0" err="1" smtClean="0"/>
              <a:t>prejuicio</a:t>
            </a:r>
            <a:endParaRPr lang="es-CL" dirty="0"/>
          </a:p>
        </p:txBody>
      </p:sp>
      <p:pic>
        <p:nvPicPr>
          <p:cNvPr id="6" name="Content Placeholder 5"/>
          <p:cNvPicPr>
            <a:picLocks noGrp="1" noChangeAspect="1"/>
          </p:cNvPicPr>
          <p:nvPr>
            <p:ph idx="1"/>
          </p:nvPr>
        </p:nvPicPr>
        <p:blipFill>
          <a:blip r:embed="rId3"/>
          <a:stretch>
            <a:fillRect/>
          </a:stretch>
        </p:blipFill>
        <p:spPr>
          <a:xfrm>
            <a:off x="2006221" y="1906073"/>
            <a:ext cx="5138383" cy="3700599"/>
          </a:xfrm>
          <a:prstGeom prst="rect">
            <a:avLst/>
          </a:prstGeom>
        </p:spPr>
      </p:pic>
    </p:spTree>
    <p:extLst>
      <p:ext uri="{BB962C8B-B14F-4D97-AF65-F5344CB8AC3E}">
        <p14:creationId xmlns:p14="http://schemas.microsoft.com/office/powerpoint/2010/main" val="3264577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20762</TotalTime>
  <Words>2302</Words>
  <Application>Microsoft Office PowerPoint</Application>
  <PresentationFormat>Presentación en pantalla (4:3)</PresentationFormat>
  <Paragraphs>271</Paragraphs>
  <Slides>47</Slides>
  <Notes>22</Notes>
  <HiddenSlides>0</HiddenSlides>
  <MMClips>0</MMClips>
  <ScaleCrop>false</ScaleCrop>
  <HeadingPairs>
    <vt:vector size="4" baseType="variant">
      <vt:variant>
        <vt:lpstr>Tema</vt:lpstr>
      </vt:variant>
      <vt:variant>
        <vt:i4>3</vt:i4>
      </vt:variant>
      <vt:variant>
        <vt:lpstr>Títulos de diapositiva</vt:lpstr>
      </vt:variant>
      <vt:variant>
        <vt:i4>47</vt:i4>
      </vt:variant>
    </vt:vector>
  </HeadingPairs>
  <TitlesOfParts>
    <vt:vector size="50" baseType="lpstr">
      <vt:lpstr>Diseño personalizado</vt:lpstr>
      <vt:lpstr>1_Tema de Office</vt:lpstr>
      <vt:lpstr>1_Diseño personalizado</vt:lpstr>
      <vt:lpstr>Presentación de PowerPoint</vt:lpstr>
      <vt:lpstr>Mi motivación: Una historia de empoderamiento estudiantil</vt:lpstr>
      <vt:lpstr>Cultivando un líder</vt:lpstr>
      <vt:lpstr>La importancia de abogar  con y para las/los estudiantes LGBT</vt:lpstr>
      <vt:lpstr>Agenda</vt:lpstr>
      <vt:lpstr>¿Qué es el prejuicio?</vt:lpstr>
      <vt:lpstr>Los 3 componentes del prejuicio </vt:lpstr>
      <vt:lpstr>BULLYING: El prejuicio en acción </vt:lpstr>
      <vt:lpstr>Bullying basado en el prejuicio</vt:lpstr>
      <vt:lpstr>Bullying basado en el prejuicio</vt:lpstr>
      <vt:lpstr>Tomando en cuenta el impacto de las diferentes identidades sociales</vt:lpstr>
      <vt:lpstr>Tomando en cuenta el impacto  del ámbito escolar </vt:lpstr>
      <vt:lpstr>Tipos de Bullying</vt:lpstr>
      <vt:lpstr>¿Cuándo empieza el bullying?</vt:lpstr>
      <vt:lpstr>El bullying durante la adolescencia  </vt:lpstr>
      <vt:lpstr>Bullying Homofóbico</vt:lpstr>
      <vt:lpstr> Terminología </vt:lpstr>
      <vt:lpstr>Bullying Homofóbico:  Una Epidemia Global  </vt:lpstr>
      <vt:lpstr>Discurso Emergente Internacional</vt:lpstr>
      <vt:lpstr>Discurso Emergente Internacional</vt:lpstr>
      <vt:lpstr>Las experiencias de los y las estudiantes LGBT en Latinoamérica</vt:lpstr>
      <vt:lpstr>Presentación de PowerPoint</vt:lpstr>
      <vt:lpstr>Resultados 2011 National School  Climate Survey</vt:lpstr>
      <vt:lpstr>Resultados 2011 National School  Climate Survey</vt:lpstr>
      <vt:lpstr>Resultados 2011 National School  Climate Survey</vt:lpstr>
      <vt:lpstr>…pero hay esperanza</vt:lpstr>
      <vt:lpstr>¿Qué es el cyberbullying?</vt:lpstr>
      <vt:lpstr>El perfil de un/a estudiante que hace cyberbullying</vt:lpstr>
      <vt:lpstr>Acceso a la tecnología </vt:lpstr>
      <vt:lpstr>Presentación de PowerPoint</vt:lpstr>
      <vt:lpstr>La Pared Digital del Baño </vt:lpstr>
      <vt:lpstr>Estudiantes LGBT y el cyberbullying</vt:lpstr>
      <vt:lpstr>¿Qué puedes hacer?</vt:lpstr>
      <vt:lpstr>Estrategias para cultivar una escuela segura para todos </vt:lpstr>
      <vt:lpstr>Explorando nuestros prejuicios</vt:lpstr>
      <vt:lpstr>¿Cómo empezar de cero?</vt:lpstr>
      <vt:lpstr>Comunicación Efectiva </vt:lpstr>
      <vt:lpstr>¿En qué puntos estamos de acuerdo?</vt:lpstr>
      <vt:lpstr>Punto Centrales</vt:lpstr>
      <vt:lpstr>Presentación de PowerPoint</vt:lpstr>
      <vt:lpstr>Presentación de PowerPoint</vt:lpstr>
      <vt:lpstr>Estrategias para prevenir el bullying homofóbico </vt:lpstr>
      <vt:lpstr>Estrategias para prevenir el bullying homofóbico </vt:lpstr>
      <vt:lpstr>Puntos de consideración </vt:lpstr>
      <vt:lpstr>Presentación de PowerPoint</vt:lpstr>
      <vt:lpstr>Presentación de PowerPoint</vt:lpstr>
      <vt:lpstr>Presentación de PowerPoint</vt:lpstr>
    </vt:vector>
  </TitlesOfParts>
  <Company>FCH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Macarena Cisternas</dc:creator>
  <cp:lastModifiedBy>h</cp:lastModifiedBy>
  <cp:revision>84</cp:revision>
  <dcterms:created xsi:type="dcterms:W3CDTF">2013-08-02T20:19:53Z</dcterms:created>
  <dcterms:modified xsi:type="dcterms:W3CDTF">2016-10-15T16:38:17Z</dcterms:modified>
</cp:coreProperties>
</file>