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es-C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9337884E-F1D9-47DF-8BE9-E1FBE3C1DFA2}" type="datetimeFigureOut">
              <a:rPr lang="es-CL"/>
              <a:pPr>
                <a:defRPr/>
              </a:pPr>
              <a:t>18-04-2010</a:t>
            </a:fld>
            <a:endParaRPr lang="es-CL"/>
          </a:p>
        </p:txBody>
      </p:sp>
      <p:sp>
        <p:nvSpPr>
          <p:cNvPr id="5" name="18 Marcador de pie de página"/>
          <p:cNvSpPr>
            <a:spLocks noGrp="1"/>
          </p:cNvSpPr>
          <p:nvPr>
            <p:ph type="ftr" sz="quarter" idx="11"/>
          </p:nvPr>
        </p:nvSpPr>
        <p:spPr/>
        <p:txBody>
          <a:bodyPr/>
          <a:lstStyle>
            <a:lvl1pPr>
              <a:defRPr/>
            </a:lvl1pPr>
          </a:lstStyle>
          <a:p>
            <a:pPr>
              <a:defRPr/>
            </a:pPr>
            <a:endParaRPr lang="es-CL"/>
          </a:p>
        </p:txBody>
      </p:sp>
      <p:sp>
        <p:nvSpPr>
          <p:cNvPr id="6" name="26 Marcador de número de diapositiva"/>
          <p:cNvSpPr>
            <a:spLocks noGrp="1"/>
          </p:cNvSpPr>
          <p:nvPr>
            <p:ph type="sldNum" sz="quarter" idx="12"/>
          </p:nvPr>
        </p:nvSpPr>
        <p:spPr/>
        <p:txBody>
          <a:bodyPr/>
          <a:lstStyle>
            <a:lvl1pPr>
              <a:defRPr/>
            </a:lvl1pPr>
          </a:lstStyle>
          <a:p>
            <a:pPr>
              <a:defRPr/>
            </a:pPr>
            <a:fld id="{6BD8D77A-8D34-4E8D-9064-CFDFE0D7F6F7}" type="slidenum">
              <a:rPr lang="es-CL"/>
              <a:pPr>
                <a:defRPr/>
              </a:pPr>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E5DAC67-57BB-48EA-98DB-8B1C0C8BDBE8}" type="datetimeFigureOut">
              <a:rPr lang="es-CL"/>
              <a:pPr>
                <a:defRPr/>
              </a:pPr>
              <a:t>18-04-2010</a:t>
            </a:fld>
            <a:endParaRPr lang="es-CL"/>
          </a:p>
        </p:txBody>
      </p:sp>
      <p:sp>
        <p:nvSpPr>
          <p:cNvPr id="5" name="21 Marcador de pie de página"/>
          <p:cNvSpPr>
            <a:spLocks noGrp="1"/>
          </p:cNvSpPr>
          <p:nvPr>
            <p:ph type="ftr" sz="quarter" idx="11"/>
          </p:nvPr>
        </p:nvSpPr>
        <p:spPr/>
        <p:txBody>
          <a:bodyPr/>
          <a:lstStyle>
            <a:lvl1pPr>
              <a:defRPr/>
            </a:lvl1pPr>
          </a:lstStyle>
          <a:p>
            <a:pPr>
              <a:defRPr/>
            </a:pPr>
            <a:endParaRPr lang="es-CL"/>
          </a:p>
        </p:txBody>
      </p:sp>
      <p:sp>
        <p:nvSpPr>
          <p:cNvPr id="6" name="17 Marcador de número de diapositiva"/>
          <p:cNvSpPr>
            <a:spLocks noGrp="1"/>
          </p:cNvSpPr>
          <p:nvPr>
            <p:ph type="sldNum" sz="quarter" idx="12"/>
          </p:nvPr>
        </p:nvSpPr>
        <p:spPr/>
        <p:txBody>
          <a:bodyPr/>
          <a:lstStyle>
            <a:lvl1pPr>
              <a:defRPr/>
            </a:lvl1pPr>
          </a:lstStyle>
          <a:p>
            <a:pPr>
              <a:defRPr/>
            </a:pPr>
            <a:fld id="{D4E3A00C-3AFA-4F7A-AD3C-5CBD8FF0B563}" type="slidenum">
              <a:rPr lang="es-CL"/>
              <a:pPr>
                <a:defRPr/>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6675BE5-71A4-4D94-A7F1-D284FC2B42A3}" type="datetimeFigureOut">
              <a:rPr lang="es-CL"/>
              <a:pPr>
                <a:defRPr/>
              </a:pPr>
              <a:t>18-04-2010</a:t>
            </a:fld>
            <a:endParaRPr lang="es-CL"/>
          </a:p>
        </p:txBody>
      </p:sp>
      <p:sp>
        <p:nvSpPr>
          <p:cNvPr id="5" name="21 Marcador de pie de página"/>
          <p:cNvSpPr>
            <a:spLocks noGrp="1"/>
          </p:cNvSpPr>
          <p:nvPr>
            <p:ph type="ftr" sz="quarter" idx="11"/>
          </p:nvPr>
        </p:nvSpPr>
        <p:spPr/>
        <p:txBody>
          <a:bodyPr/>
          <a:lstStyle>
            <a:lvl1pPr>
              <a:defRPr/>
            </a:lvl1pPr>
          </a:lstStyle>
          <a:p>
            <a:pPr>
              <a:defRPr/>
            </a:pPr>
            <a:endParaRPr lang="es-CL"/>
          </a:p>
        </p:txBody>
      </p:sp>
      <p:sp>
        <p:nvSpPr>
          <p:cNvPr id="6" name="17 Marcador de número de diapositiva"/>
          <p:cNvSpPr>
            <a:spLocks noGrp="1"/>
          </p:cNvSpPr>
          <p:nvPr>
            <p:ph type="sldNum" sz="quarter" idx="12"/>
          </p:nvPr>
        </p:nvSpPr>
        <p:spPr/>
        <p:txBody>
          <a:bodyPr/>
          <a:lstStyle>
            <a:lvl1pPr>
              <a:defRPr/>
            </a:lvl1pPr>
          </a:lstStyle>
          <a:p>
            <a:pPr>
              <a:defRPr/>
            </a:pPr>
            <a:fld id="{B17F0BB2-3CC8-4B06-9384-C200BABC7A94}" type="slidenum">
              <a:rPr lang="es-CL"/>
              <a:pPr>
                <a:defRPr/>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59395D8D-CFEF-4BCB-B734-EED56B7F7807}" type="datetimeFigureOut">
              <a:rPr lang="es-CL"/>
              <a:pPr>
                <a:defRPr/>
              </a:pPr>
              <a:t>18-04-2010</a:t>
            </a:fld>
            <a:endParaRPr lang="es-CL"/>
          </a:p>
        </p:txBody>
      </p:sp>
      <p:sp>
        <p:nvSpPr>
          <p:cNvPr id="5" name="21 Marcador de pie de página"/>
          <p:cNvSpPr>
            <a:spLocks noGrp="1"/>
          </p:cNvSpPr>
          <p:nvPr>
            <p:ph type="ftr" sz="quarter" idx="11"/>
          </p:nvPr>
        </p:nvSpPr>
        <p:spPr/>
        <p:txBody>
          <a:bodyPr/>
          <a:lstStyle>
            <a:lvl1pPr>
              <a:defRPr/>
            </a:lvl1pPr>
          </a:lstStyle>
          <a:p>
            <a:pPr>
              <a:defRPr/>
            </a:pPr>
            <a:endParaRPr lang="es-CL"/>
          </a:p>
        </p:txBody>
      </p:sp>
      <p:sp>
        <p:nvSpPr>
          <p:cNvPr id="6" name="17 Marcador de número de diapositiva"/>
          <p:cNvSpPr>
            <a:spLocks noGrp="1"/>
          </p:cNvSpPr>
          <p:nvPr>
            <p:ph type="sldNum" sz="quarter" idx="12"/>
          </p:nvPr>
        </p:nvSpPr>
        <p:spPr/>
        <p:txBody>
          <a:bodyPr/>
          <a:lstStyle>
            <a:lvl1pPr>
              <a:defRPr/>
            </a:lvl1pPr>
          </a:lstStyle>
          <a:p>
            <a:pPr>
              <a:defRPr/>
            </a:pPr>
            <a:fld id="{DDACDA26-54C9-4381-8607-2DD1B6D4DB2A}" type="slidenum">
              <a:rPr lang="es-CL"/>
              <a:pPr>
                <a:defRPr/>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BD0B351-F617-4A62-94A1-945F8191536B}" type="datetimeFigureOut">
              <a:rPr lang="es-CL"/>
              <a:pPr>
                <a:defRPr/>
              </a:pPr>
              <a:t>18-04-2010</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C5054CEA-9A81-4955-AA98-060E628CF314}" type="slidenum">
              <a:rPr lang="es-CL"/>
              <a:pPr>
                <a:defRPr/>
              </a:pPr>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8D39E07D-1FDE-45CB-A273-5F8C387803A2}" type="datetimeFigureOut">
              <a:rPr lang="es-CL"/>
              <a:pPr>
                <a:defRPr/>
              </a:pPr>
              <a:t>18-04-2010</a:t>
            </a:fld>
            <a:endParaRPr lang="es-CL"/>
          </a:p>
        </p:txBody>
      </p:sp>
      <p:sp>
        <p:nvSpPr>
          <p:cNvPr id="6" name="21 Marcador de pie de página"/>
          <p:cNvSpPr>
            <a:spLocks noGrp="1"/>
          </p:cNvSpPr>
          <p:nvPr>
            <p:ph type="ftr" sz="quarter" idx="11"/>
          </p:nvPr>
        </p:nvSpPr>
        <p:spPr/>
        <p:txBody>
          <a:bodyPr/>
          <a:lstStyle>
            <a:lvl1pPr>
              <a:defRPr/>
            </a:lvl1pPr>
          </a:lstStyle>
          <a:p>
            <a:pPr>
              <a:defRPr/>
            </a:pPr>
            <a:endParaRPr lang="es-CL"/>
          </a:p>
        </p:txBody>
      </p:sp>
      <p:sp>
        <p:nvSpPr>
          <p:cNvPr id="7" name="17 Marcador de número de diapositiva"/>
          <p:cNvSpPr>
            <a:spLocks noGrp="1"/>
          </p:cNvSpPr>
          <p:nvPr>
            <p:ph type="sldNum" sz="quarter" idx="12"/>
          </p:nvPr>
        </p:nvSpPr>
        <p:spPr/>
        <p:txBody>
          <a:bodyPr/>
          <a:lstStyle>
            <a:lvl1pPr>
              <a:defRPr/>
            </a:lvl1pPr>
          </a:lstStyle>
          <a:p>
            <a:pPr>
              <a:defRPr/>
            </a:pPr>
            <a:fld id="{8DB602A4-8D84-4832-990E-6DA6A0F740AF}" type="slidenum">
              <a:rPr lang="es-CL"/>
              <a:pPr>
                <a:defRPr/>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AC87DF8E-B027-4BB6-BA60-0AD08A4C2BE1}" type="datetimeFigureOut">
              <a:rPr lang="es-CL"/>
              <a:pPr>
                <a:defRPr/>
              </a:pPr>
              <a:t>18-04-2010</a:t>
            </a:fld>
            <a:endParaRPr lang="es-CL"/>
          </a:p>
        </p:txBody>
      </p:sp>
      <p:sp>
        <p:nvSpPr>
          <p:cNvPr id="8" name="21 Marcador de pie de página"/>
          <p:cNvSpPr>
            <a:spLocks noGrp="1"/>
          </p:cNvSpPr>
          <p:nvPr>
            <p:ph type="ftr" sz="quarter" idx="11"/>
          </p:nvPr>
        </p:nvSpPr>
        <p:spPr/>
        <p:txBody>
          <a:bodyPr/>
          <a:lstStyle>
            <a:lvl1pPr>
              <a:defRPr/>
            </a:lvl1pPr>
          </a:lstStyle>
          <a:p>
            <a:pPr>
              <a:defRPr/>
            </a:pPr>
            <a:endParaRPr lang="es-CL"/>
          </a:p>
        </p:txBody>
      </p:sp>
      <p:sp>
        <p:nvSpPr>
          <p:cNvPr id="9" name="17 Marcador de número de diapositiva"/>
          <p:cNvSpPr>
            <a:spLocks noGrp="1"/>
          </p:cNvSpPr>
          <p:nvPr>
            <p:ph type="sldNum" sz="quarter" idx="12"/>
          </p:nvPr>
        </p:nvSpPr>
        <p:spPr/>
        <p:txBody>
          <a:bodyPr/>
          <a:lstStyle>
            <a:lvl1pPr>
              <a:defRPr/>
            </a:lvl1pPr>
          </a:lstStyle>
          <a:p>
            <a:pPr>
              <a:defRPr/>
            </a:pPr>
            <a:fld id="{06A9166A-60EF-46D0-AA95-688688506217}" type="slidenum">
              <a:rPr lang="es-CL"/>
              <a:pPr>
                <a:defRPr/>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254802FF-9B22-4754-B5DC-23E4A4699249}" type="datetimeFigureOut">
              <a:rPr lang="es-CL"/>
              <a:pPr>
                <a:defRPr/>
              </a:pPr>
              <a:t>18-04-2010</a:t>
            </a:fld>
            <a:endParaRPr lang="es-CL"/>
          </a:p>
        </p:txBody>
      </p:sp>
      <p:sp>
        <p:nvSpPr>
          <p:cNvPr id="4" name="21 Marcador de pie de página"/>
          <p:cNvSpPr>
            <a:spLocks noGrp="1"/>
          </p:cNvSpPr>
          <p:nvPr>
            <p:ph type="ftr" sz="quarter" idx="11"/>
          </p:nvPr>
        </p:nvSpPr>
        <p:spPr/>
        <p:txBody>
          <a:bodyPr/>
          <a:lstStyle>
            <a:lvl1pPr>
              <a:defRPr/>
            </a:lvl1pPr>
          </a:lstStyle>
          <a:p>
            <a:pPr>
              <a:defRPr/>
            </a:pPr>
            <a:endParaRPr lang="es-CL"/>
          </a:p>
        </p:txBody>
      </p:sp>
      <p:sp>
        <p:nvSpPr>
          <p:cNvPr id="5" name="17 Marcador de número de diapositiva"/>
          <p:cNvSpPr>
            <a:spLocks noGrp="1"/>
          </p:cNvSpPr>
          <p:nvPr>
            <p:ph type="sldNum" sz="quarter" idx="12"/>
          </p:nvPr>
        </p:nvSpPr>
        <p:spPr/>
        <p:txBody>
          <a:bodyPr/>
          <a:lstStyle>
            <a:lvl1pPr>
              <a:defRPr/>
            </a:lvl1pPr>
          </a:lstStyle>
          <a:p>
            <a:pPr>
              <a:defRPr/>
            </a:pPr>
            <a:fld id="{BA1EF14A-537D-4E55-B44E-99F74F3FFE2A}" type="slidenum">
              <a:rPr lang="es-CL"/>
              <a:pPr>
                <a:defRPr/>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EC3BDE3A-B7A5-4438-AF74-723F1AB046C7}" type="datetimeFigureOut">
              <a:rPr lang="es-CL"/>
              <a:pPr>
                <a:defRPr/>
              </a:pPr>
              <a:t>18-04-2010</a:t>
            </a:fld>
            <a:endParaRPr lang="es-CL"/>
          </a:p>
        </p:txBody>
      </p:sp>
      <p:sp>
        <p:nvSpPr>
          <p:cNvPr id="3" name="21 Marcador de pie de página"/>
          <p:cNvSpPr>
            <a:spLocks noGrp="1"/>
          </p:cNvSpPr>
          <p:nvPr>
            <p:ph type="ftr" sz="quarter" idx="11"/>
          </p:nvPr>
        </p:nvSpPr>
        <p:spPr/>
        <p:txBody>
          <a:bodyPr/>
          <a:lstStyle>
            <a:lvl1pPr>
              <a:defRPr/>
            </a:lvl1pPr>
          </a:lstStyle>
          <a:p>
            <a:pPr>
              <a:defRPr/>
            </a:pPr>
            <a:endParaRPr lang="es-CL"/>
          </a:p>
        </p:txBody>
      </p:sp>
      <p:sp>
        <p:nvSpPr>
          <p:cNvPr id="4" name="17 Marcador de número de diapositiva"/>
          <p:cNvSpPr>
            <a:spLocks noGrp="1"/>
          </p:cNvSpPr>
          <p:nvPr>
            <p:ph type="sldNum" sz="quarter" idx="12"/>
          </p:nvPr>
        </p:nvSpPr>
        <p:spPr/>
        <p:txBody>
          <a:bodyPr/>
          <a:lstStyle>
            <a:lvl1pPr>
              <a:defRPr/>
            </a:lvl1pPr>
          </a:lstStyle>
          <a:p>
            <a:pPr>
              <a:defRPr/>
            </a:pPr>
            <a:fld id="{C4616B84-6A79-4682-A9CC-19FF73F40FF3}" type="slidenum">
              <a:rPr lang="es-CL"/>
              <a:pPr>
                <a:defRPr/>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F13A1F3D-DEDC-4381-A019-8E8E3980F79C}" type="datetimeFigureOut">
              <a:rPr lang="es-CL"/>
              <a:pPr>
                <a:defRPr/>
              </a:pPr>
              <a:t>18-04-2010</a:t>
            </a:fld>
            <a:endParaRPr lang="es-CL"/>
          </a:p>
        </p:txBody>
      </p:sp>
      <p:sp>
        <p:nvSpPr>
          <p:cNvPr id="6" name="21 Marcador de pie de página"/>
          <p:cNvSpPr>
            <a:spLocks noGrp="1"/>
          </p:cNvSpPr>
          <p:nvPr>
            <p:ph type="ftr" sz="quarter" idx="11"/>
          </p:nvPr>
        </p:nvSpPr>
        <p:spPr/>
        <p:txBody>
          <a:bodyPr/>
          <a:lstStyle>
            <a:lvl1pPr>
              <a:defRPr/>
            </a:lvl1pPr>
          </a:lstStyle>
          <a:p>
            <a:pPr>
              <a:defRPr/>
            </a:pPr>
            <a:endParaRPr lang="es-CL"/>
          </a:p>
        </p:txBody>
      </p:sp>
      <p:sp>
        <p:nvSpPr>
          <p:cNvPr id="7" name="17 Marcador de número de diapositiva"/>
          <p:cNvSpPr>
            <a:spLocks noGrp="1"/>
          </p:cNvSpPr>
          <p:nvPr>
            <p:ph type="sldNum" sz="quarter" idx="12"/>
          </p:nvPr>
        </p:nvSpPr>
        <p:spPr/>
        <p:txBody>
          <a:bodyPr/>
          <a:lstStyle>
            <a:lvl1pPr>
              <a:defRPr/>
            </a:lvl1pPr>
          </a:lstStyle>
          <a:p>
            <a:pPr>
              <a:defRPr/>
            </a:pPr>
            <a:fld id="{CECBA2B9-9BB5-4B15-9E05-06758BB8C0F3}" type="slidenum">
              <a:rPr lang="es-CL"/>
              <a:pPr>
                <a:defRPr/>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8AFAEA0C-DCAB-4CF1-8795-7CBC3A8B4EA6}" type="datetimeFigureOut">
              <a:rPr lang="es-CL"/>
              <a:pPr>
                <a:defRPr/>
              </a:pPr>
              <a:t>18-04-2010</a:t>
            </a:fld>
            <a:endParaRPr lang="es-CL"/>
          </a:p>
        </p:txBody>
      </p:sp>
      <p:sp>
        <p:nvSpPr>
          <p:cNvPr id="10" name="5 Marcador de pie de página"/>
          <p:cNvSpPr>
            <a:spLocks noGrp="1"/>
          </p:cNvSpPr>
          <p:nvPr>
            <p:ph type="ftr" sz="quarter" idx="11"/>
          </p:nvPr>
        </p:nvSpPr>
        <p:spPr/>
        <p:txBody>
          <a:bodyPr/>
          <a:lstStyle>
            <a:lvl1pPr>
              <a:defRPr/>
            </a:lvl1pPr>
          </a:lstStyle>
          <a:p>
            <a:pPr>
              <a:defRPr/>
            </a:pPr>
            <a:endParaRPr lang="es-CL"/>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FB752AC4-EE5A-42C3-8F13-E74380A655FA}" type="slidenum">
              <a:rPr lang="es-CL"/>
              <a:pPr>
                <a:defRPr/>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1F1DF39-BEF8-44B2-A563-54384217A1D5}" type="datetimeFigureOut">
              <a:rPr lang="es-CL"/>
              <a:pPr>
                <a:defRPr/>
              </a:pPr>
              <a:t>18-04-2010</a:t>
            </a:fld>
            <a:endParaRPr lang="es-C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s-C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D66700A-5554-4A13-9FC0-BD51BBB4C14F}" type="slidenum">
              <a:rPr lang="es-CL"/>
              <a:pPr>
                <a:defRPr/>
              </a:pPr>
              <a:t>‹Nº›</a:t>
            </a:fld>
            <a:endParaRPr lang="es-CL"/>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57" r:id="rId1"/>
    <p:sldLayoutId id="2147483749" r:id="rId2"/>
    <p:sldLayoutId id="2147483758" r:id="rId3"/>
    <p:sldLayoutId id="2147483750" r:id="rId4"/>
    <p:sldLayoutId id="2147483751" r:id="rId5"/>
    <p:sldLayoutId id="2147483752" r:id="rId6"/>
    <p:sldLayoutId id="2147483753" r:id="rId7"/>
    <p:sldLayoutId id="2147483754" r:id="rId8"/>
    <p:sldLayoutId id="2147483759" r:id="rId9"/>
    <p:sldLayoutId id="2147483755" r:id="rId10"/>
    <p:sldLayoutId id="214748375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57188"/>
            <a:ext cx="3214688" cy="3286125"/>
          </a:xfrm>
        </p:spPr>
        <p:txBody>
          <a:bodyPr>
            <a:noAutofit/>
          </a:bodyPr>
          <a:lstStyle/>
          <a:p>
            <a:pPr algn="ctr" eaLnBrk="1" fontAlgn="auto" hangingPunct="1">
              <a:spcAft>
                <a:spcPts val="0"/>
              </a:spcAft>
              <a:defRPr/>
            </a:pPr>
            <a:r>
              <a:rPr lang="es-CL" sz="5400" dirty="0" smtClean="0">
                <a:solidFill>
                  <a:schemeClr val="tx2">
                    <a:lumMod val="75000"/>
                  </a:schemeClr>
                </a:solidFill>
              </a:rPr>
              <a:t>El clima: sus elementos y factores.</a:t>
            </a:r>
            <a:endParaRPr lang="es-CL" sz="5400" dirty="0">
              <a:solidFill>
                <a:schemeClr val="tx2">
                  <a:lumMod val="75000"/>
                </a:schemeClr>
              </a:solidFill>
            </a:endParaRPr>
          </a:p>
        </p:txBody>
      </p:sp>
      <p:pic>
        <p:nvPicPr>
          <p:cNvPr id="5123" name="5 Marcador de posición de imagen" descr="clima.bmp"/>
          <p:cNvPicPr>
            <a:picLocks noGrp="1" noChangeAspect="1"/>
          </p:cNvPicPr>
          <p:nvPr>
            <p:ph type="pic" idx="1"/>
          </p:nvPr>
        </p:nvPicPr>
        <p:blipFill>
          <a:blip r:embed="rId2" cstate="print"/>
          <a:srcRect l="19086" r="19086"/>
          <a:stretch>
            <a:fillRect/>
          </a:stretch>
        </p:blipFill>
        <p:spPr>
          <a:xfrm rot="420000">
            <a:off x="3486150" y="1200150"/>
            <a:ext cx="4618038" cy="393065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704850"/>
            <a:ext cx="8229600" cy="866775"/>
          </a:xfrm>
        </p:spPr>
        <p:txBody>
          <a:bodyPr/>
          <a:lstStyle/>
          <a:p>
            <a:pPr eaLnBrk="1" hangingPunct="1"/>
            <a:r>
              <a:rPr lang="es-CL" smtClean="0"/>
              <a:t>LA CONTINENTALIDAD</a:t>
            </a:r>
          </a:p>
        </p:txBody>
      </p:sp>
      <p:sp>
        <p:nvSpPr>
          <p:cNvPr id="3" name="2 Marcador de contenido"/>
          <p:cNvSpPr>
            <a:spLocks noGrp="1"/>
          </p:cNvSpPr>
          <p:nvPr>
            <p:ph idx="1"/>
          </p:nvPr>
        </p:nvSpPr>
        <p:spPr>
          <a:xfrm>
            <a:off x="0" y="1500188"/>
            <a:ext cx="8686800" cy="4740275"/>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s-CL" dirty="0" smtClean="0"/>
              <a:t>Efecto climático producido por la cercanía o lejanía respecto a  una gran acumulación de agua (mar, lagos, lagunas). La lejanía del océano disminuye la humedad y por ende las precipitaciones, generando con esto una mayor amplitud térmica (diferencia entre la temperatura máxima y la mínima registrada en un día).</a:t>
            </a:r>
          </a:p>
          <a:p>
            <a:pPr marL="274320" indent="-274320" eaLnBrk="1" fontAlgn="auto" hangingPunct="1">
              <a:spcAft>
                <a:spcPts val="0"/>
              </a:spcAft>
              <a:buClr>
                <a:schemeClr val="accent3"/>
              </a:buClr>
              <a:buFont typeface="Wingdings 2"/>
              <a:buChar char=""/>
              <a:defRPr/>
            </a:pPr>
            <a:r>
              <a:rPr lang="es-CL" dirty="0" smtClean="0"/>
              <a:t>En otras palabras la situación de un lugar, en las costas o en el interior de los continentes, será un factor a tener en cuenta a la hora de establecer el clima de esa zona. </a:t>
            </a:r>
          </a:p>
          <a:p>
            <a:pPr marL="274320" indent="-274320" eaLnBrk="1" fontAlgn="auto" hangingPunct="1">
              <a:spcAft>
                <a:spcPts val="0"/>
              </a:spcAft>
              <a:buClr>
                <a:schemeClr val="accent3"/>
              </a:buClr>
              <a:buFont typeface="Wingdings 2"/>
              <a:buChar char=""/>
              <a:defRPr/>
            </a:pPr>
            <a:r>
              <a:rPr lang="es-CL" dirty="0" smtClean="0"/>
              <a:t>Por su parte las aguas se calientan y  enfrían más lentamente que la tierra, los mares y océanos suavizan las temperaturas extremas tanto en invierno como en verano, el mar es un regulador térmico. </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eaLnBrk="1" fontAlgn="auto" hangingPunct="1">
              <a:spcAft>
                <a:spcPts val="0"/>
              </a:spcAft>
              <a:defRPr/>
            </a:pPr>
            <a:r>
              <a:rPr lang="es-CL" dirty="0" smtClean="0"/>
              <a:t>Sistema de circulación atmosférica.</a:t>
            </a:r>
            <a:endParaRPr lang="es-CL" dirty="0"/>
          </a:p>
        </p:txBody>
      </p:sp>
      <p:sp>
        <p:nvSpPr>
          <p:cNvPr id="3" name="2 Marcador de contenido"/>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s-CL" dirty="0" smtClean="0"/>
              <a:t>Este factor explica los movimientos de masas de aire que se dan en la atmosfera. Estas vienen desde los generadores de presiones llamados ciclones o anticiclones.</a:t>
            </a:r>
          </a:p>
          <a:p>
            <a:pPr marL="274320" indent="-274320" eaLnBrk="1" fontAlgn="auto" hangingPunct="1">
              <a:spcAft>
                <a:spcPts val="0"/>
              </a:spcAft>
              <a:buClr>
                <a:schemeClr val="accent3"/>
              </a:buClr>
              <a:buFont typeface="Wingdings 2"/>
              <a:buChar char=""/>
              <a:defRPr/>
            </a:pPr>
            <a:r>
              <a:rPr lang="es-CL" dirty="0" smtClean="0"/>
              <a:t>Un anticiclón es un centro de alta presión y se caracteriza por recibir masas de aire en altura y dispersar estas masas de aire a una menor superficie. Un anticiclón esta asociado al buen tiempo.</a:t>
            </a:r>
          </a:p>
          <a:p>
            <a:pPr marL="274320" indent="-274320" eaLnBrk="1" fontAlgn="auto" hangingPunct="1">
              <a:spcAft>
                <a:spcPts val="0"/>
              </a:spcAft>
              <a:buClr>
                <a:schemeClr val="accent3"/>
              </a:buClr>
              <a:buFont typeface="Wingdings 2"/>
              <a:buChar char=""/>
              <a:defRPr/>
            </a:pPr>
            <a:r>
              <a:rPr lang="es-CL" dirty="0" smtClean="0"/>
              <a:t>Un ciclón es un centro de bajas presiones  y se caracterizan por recibir masas de aire en superficie y dispersarla en altura. Un ciclón esta asociado al mal tiempo.</a:t>
            </a:r>
          </a:p>
          <a:p>
            <a:pPr marL="274320" indent="-274320" eaLnBrk="1" fontAlgn="auto" hangingPunct="1">
              <a:spcAft>
                <a:spcPts val="0"/>
              </a:spcAft>
              <a:buClr>
                <a:schemeClr val="accent3"/>
              </a:buClr>
              <a:buFont typeface="Wingdings 2"/>
              <a:buChar char=""/>
              <a:defRPr/>
            </a:pPr>
            <a:r>
              <a:rPr lang="es-CL" dirty="0" smtClean="0"/>
              <a:t>En Chile recibimos influencia del “Anticiclón del Pacífico” y de los ciclones  “Subpolar” y “continental”.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eaLnBrk="1" hangingPunct="1"/>
            <a:r>
              <a:rPr lang="es-CL" smtClean="0"/>
              <a:t>LAS CORRIENTES MARINAS</a:t>
            </a:r>
          </a:p>
        </p:txBody>
      </p:sp>
      <p:sp>
        <p:nvSpPr>
          <p:cNvPr id="3" name="2 Marcador de contenido"/>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s-CL" dirty="0" smtClean="0"/>
              <a:t>Estas también influyen fuertemente en la configuración de la variedad de climas en nuestro país. Las corrientes pueden ser frías o cálidas. </a:t>
            </a:r>
          </a:p>
          <a:p>
            <a:pPr marL="274320" indent="-274320" eaLnBrk="1" fontAlgn="auto" hangingPunct="1">
              <a:spcAft>
                <a:spcPts val="0"/>
              </a:spcAft>
              <a:buClr>
                <a:schemeClr val="accent3"/>
              </a:buClr>
              <a:buFont typeface="Wingdings 2"/>
              <a:buChar char=""/>
              <a:defRPr/>
            </a:pPr>
            <a:r>
              <a:rPr lang="es-CL" dirty="0" smtClean="0"/>
              <a:t>Chile se caracteriza por mantener  a lo largo de todo su territorio la “corriente de Humboldt” esta es fría  y viene en dirección sur-norte. Una de las principales beneficios de esta corriente es que se genera plancton, principal alimento de los peces que bañan nuestras costas. De esta manera la corriente de Humboldt  ha sido la base todos los recursos pesqueros de nuestro territorio.</a:t>
            </a: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3 Marcador de contenido" descr="clima, corrientes marinas 1.jpg"/>
          <p:cNvPicPr>
            <a:picLocks noGrp="1" noChangeAspect="1"/>
          </p:cNvPicPr>
          <p:nvPr>
            <p:ph idx="1"/>
          </p:nvPr>
        </p:nvPicPr>
        <p:blipFill>
          <a:blip r:embed="rId2" cstate="print"/>
          <a:srcRect/>
          <a:stretch>
            <a:fillRect/>
          </a:stretch>
        </p:blipFill>
        <p:spPr>
          <a:xfrm>
            <a:off x="1000125" y="1071563"/>
            <a:ext cx="7000875" cy="485775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CL" smtClean="0"/>
              <a:t>LA INFLUENCIA DEL HOMBRE</a:t>
            </a:r>
          </a:p>
        </p:txBody>
      </p:sp>
      <p:sp>
        <p:nvSpPr>
          <p:cNvPr id="18435" name="2 Marcador de contenido"/>
          <p:cNvSpPr>
            <a:spLocks noGrp="1"/>
          </p:cNvSpPr>
          <p:nvPr>
            <p:ph idx="1"/>
          </p:nvPr>
        </p:nvSpPr>
        <p:spPr/>
        <p:txBody>
          <a:bodyPr/>
          <a:lstStyle/>
          <a:p>
            <a:pPr eaLnBrk="1" hangingPunct="1"/>
            <a:r>
              <a:rPr lang="es-CL" smtClean="0"/>
              <a:t>El factor antrópico es uno de los principales transformadores del clima. En la actualidad la consecuencia de los gases contaminantes emitidos por fabricas, vehículos, etc.  disminuye fuertemente la capacidad de la tierra para devolver a la atmósfera las radiaciones  que recibimos del sol. Esto último genera el llamado efecto invernadero o calentamiento global el cual se caracteriza por un aumento sostenido en la temperatura media de la atmosfera.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3 Marcador de contenido" descr="articles-98725_diagrama.jpg"/>
          <p:cNvPicPr>
            <a:picLocks noGrp="1" noChangeAspect="1"/>
          </p:cNvPicPr>
          <p:nvPr>
            <p:ph idx="1"/>
          </p:nvPr>
        </p:nvPicPr>
        <p:blipFill>
          <a:blip r:embed="rId2" cstate="print"/>
          <a:srcRect/>
          <a:stretch>
            <a:fillRect/>
          </a:stretch>
        </p:blipFill>
        <p:spPr>
          <a:xfrm>
            <a:off x="1428750" y="785813"/>
            <a:ext cx="6000750" cy="50006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CL" b="1" smtClean="0"/>
              <a:t>Elementos del clima</a:t>
            </a:r>
            <a:endParaRPr lang="es-CL" smtClean="0"/>
          </a:p>
        </p:txBody>
      </p:sp>
      <p:sp>
        <p:nvSpPr>
          <p:cNvPr id="6147" name="2 Marcador de contenido"/>
          <p:cNvSpPr>
            <a:spLocks noGrp="1"/>
          </p:cNvSpPr>
          <p:nvPr>
            <p:ph idx="1"/>
          </p:nvPr>
        </p:nvSpPr>
        <p:spPr/>
        <p:txBody>
          <a:bodyPr/>
          <a:lstStyle/>
          <a:p>
            <a:pPr eaLnBrk="1" hangingPunct="1"/>
            <a:r>
              <a:rPr lang="es-CL" smtClean="0"/>
              <a:t>El clima es el resultado de numerosos elementos que terminan por configurar la diversidad de paisajes en nuestro territorio, los más importantes son:</a:t>
            </a:r>
          </a:p>
          <a:p>
            <a:pPr eaLnBrk="1" hangingPunct="1"/>
            <a:r>
              <a:rPr lang="es-CL" b="1" smtClean="0"/>
              <a:t>Temperatura, humedad, presión</a:t>
            </a:r>
            <a:endParaRPr lang="es-CL" smtClean="0"/>
          </a:p>
          <a:p>
            <a:pPr eaLnBrk="1" hangingPunct="1"/>
            <a:r>
              <a:rPr lang="es-CL" smtClean="0"/>
              <a:t>Para determinar estas características podemos considerar como esenciales un reducido grupo de elementos: la temperatura, la humedad y la presión del aire. Sus combinaciones definen tanto el tiempo meteorológico de un momento concreto como el clima de una zona de la Tierra.</a:t>
            </a:r>
          </a:p>
          <a:p>
            <a:pPr eaLnBrk="1" hangingPunct="1"/>
            <a:endParaRPr lang="es-C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CL" b="1" smtClean="0"/>
              <a:t>La temperatura.</a:t>
            </a:r>
            <a:endParaRPr lang="es-CL" smtClean="0"/>
          </a:p>
        </p:txBody>
      </p:sp>
      <p:sp>
        <p:nvSpPr>
          <p:cNvPr id="3" name="2 Marcador de contenido"/>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s-CL" dirty="0" smtClean="0"/>
              <a:t>La temperatura atmosférica es el indicador de la cantidad de energía calorífica acumulada en el aire. Aunque existen otras escalas para otros usos, la temperatura del aire se suele medir en grados centígrados (ºC) y, para ello, se usa un instrumento llamado "termómetro".</a:t>
            </a:r>
          </a:p>
          <a:p>
            <a:pPr marL="274320" indent="-274320" eaLnBrk="1" fontAlgn="auto" hangingPunct="1">
              <a:spcAft>
                <a:spcPts val="0"/>
              </a:spcAft>
              <a:buClr>
                <a:schemeClr val="accent3"/>
              </a:buClr>
              <a:buFont typeface="Wingdings 2"/>
              <a:buChar char=""/>
              <a:defRPr/>
            </a:pPr>
            <a:r>
              <a:rPr lang="es-CL" dirty="0" smtClean="0"/>
              <a:t>La temperatura depende de diversos factores, por ejemplo, la inclinación de los rayos solares. También depende del tipo de sustratos (la roca absorbe energía, el hielo la refleja), la dirección y fuerza del viento, la latitud, la altura sobre el nivel del mar, la proximidad de masas de agua.</a:t>
            </a:r>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eaLnBrk="1" fontAlgn="auto" hangingPunct="1">
              <a:spcAft>
                <a:spcPts val="0"/>
              </a:spcAft>
              <a:defRPr/>
            </a:pPr>
            <a:r>
              <a:rPr lang="es-CL" b="1" dirty="0" smtClean="0"/>
              <a:t>La humedad del aire</a:t>
            </a:r>
            <a:br>
              <a:rPr lang="es-CL" b="1" dirty="0" smtClean="0"/>
            </a:br>
            <a:endParaRPr lang="es-CL" dirty="0"/>
          </a:p>
        </p:txBody>
      </p:sp>
      <p:sp>
        <p:nvSpPr>
          <p:cNvPr id="8195" name="2 Marcador de contenido"/>
          <p:cNvSpPr>
            <a:spLocks noGrp="1"/>
          </p:cNvSpPr>
          <p:nvPr>
            <p:ph idx="1"/>
          </p:nvPr>
        </p:nvSpPr>
        <p:spPr/>
        <p:txBody>
          <a:bodyPr/>
          <a:lstStyle/>
          <a:p>
            <a:pPr eaLnBrk="1" hangingPunct="1"/>
            <a:r>
              <a:rPr lang="es-CL" smtClean="0"/>
              <a:t>La humedad indica la cantidad de vapor de agua presente en el aire. Depende, en parte, de la temperatura, ya que el aire caliente contiene más humedad que el frío.</a:t>
            </a:r>
          </a:p>
          <a:p>
            <a:pPr eaLnBrk="1" hangingPunct="1"/>
            <a:r>
              <a:rPr lang="es-CL" smtClean="0"/>
              <a:t>La saturación es el punto a partir del cual una cantidad de vapor de agua no puede seguir creciendo y mantenerse en estado gaseoso, sino que se convierte en líquido y se precipita.</a:t>
            </a:r>
          </a:p>
          <a:p>
            <a:pPr eaLnBrk="1" hangingPunct="1"/>
            <a:r>
              <a:rPr lang="es-CL" smtClean="0"/>
              <a:t>Para medir la humedad se utiliza un instrumento llamado "higrómetro".</a:t>
            </a:r>
          </a:p>
          <a:p>
            <a:pPr eaLnBrk="1" hangingPunct="1"/>
            <a:endParaRPr lang="es-CL"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eaLnBrk="1" fontAlgn="auto" hangingPunct="1">
              <a:spcAft>
                <a:spcPts val="0"/>
              </a:spcAft>
              <a:defRPr/>
            </a:pPr>
            <a:r>
              <a:rPr lang="es-CL" b="1" dirty="0" smtClean="0"/>
              <a:t>Presión atmosférica</a:t>
            </a:r>
            <a:br>
              <a:rPr lang="es-CL" b="1" dirty="0" smtClean="0"/>
            </a:br>
            <a:endParaRPr lang="es-CL" dirty="0"/>
          </a:p>
        </p:txBody>
      </p:sp>
      <p:sp>
        <p:nvSpPr>
          <p:cNvPr id="3" name="2 Marcador de contenido"/>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s-CL" dirty="0" smtClean="0"/>
              <a:t>La presión atmosférica es el peso de la masa de aire por cada unidad de superficie. Por este motivo, la presión suele ser mayor a nivel del mar que en las cumbres de las montañas, aunque no depende únicamente de la altitud.</a:t>
            </a:r>
          </a:p>
          <a:p>
            <a:pPr marL="274320" indent="-274320" eaLnBrk="1" fontAlgn="auto" hangingPunct="1">
              <a:spcAft>
                <a:spcPts val="0"/>
              </a:spcAft>
              <a:buClr>
                <a:schemeClr val="accent3"/>
              </a:buClr>
              <a:buFont typeface="Wingdings 2"/>
              <a:buChar char=""/>
              <a:defRPr/>
            </a:pPr>
            <a:r>
              <a:rPr lang="es-CL" dirty="0" smtClean="0"/>
              <a:t>Las grandes diferencias de presión se pueden percibir con cierta facilidad. Con una presión alta nos sentimos más cansados, por ejemplo, en un bochornoso día de verano.</a:t>
            </a:r>
          </a:p>
          <a:p>
            <a:pPr marL="274320" indent="-274320" eaLnBrk="1" fontAlgn="auto" hangingPunct="1">
              <a:spcAft>
                <a:spcPts val="0"/>
              </a:spcAft>
              <a:buClr>
                <a:schemeClr val="accent3"/>
              </a:buClr>
              <a:buFont typeface="Wingdings 2"/>
              <a:buChar char=""/>
              <a:defRPr/>
            </a:pPr>
            <a:r>
              <a:rPr lang="es-CL" dirty="0" smtClean="0"/>
              <a:t>Con una presión demasiado baja (por ejemplo, por encima de los 3.000 metros) nos sentimos más ligeros, pero también respiramos con mayor dificultad.</a:t>
            </a:r>
          </a:p>
          <a:p>
            <a:pPr marL="274320" indent="-274320" eaLnBrk="1" fontAlgn="auto" hangingPunct="1">
              <a:spcAft>
                <a:spcPts val="0"/>
              </a:spcAft>
              <a:buClr>
                <a:schemeClr val="accent3"/>
              </a:buClr>
              <a:buFont typeface="Wingdings 2"/>
              <a:buChar char=""/>
              <a:defRPr/>
            </a:pPr>
            <a:r>
              <a:rPr lang="es-CL" dirty="0" smtClean="0"/>
              <a:t>Las diferencias de presión atmosférica entre distintos puntos de la corteza terrestre hacen que el aire se desplace de un lugar a otro, originando los vientos.</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eaLnBrk="1" fontAlgn="auto" hangingPunct="1">
              <a:spcAft>
                <a:spcPts val="0"/>
              </a:spcAft>
              <a:defRPr/>
            </a:pPr>
            <a:r>
              <a:rPr lang="es-CL" b="1" dirty="0" smtClean="0"/>
              <a:t>Factores del clima</a:t>
            </a:r>
            <a:r>
              <a:rPr lang="es-CL" dirty="0" smtClean="0"/>
              <a:t/>
            </a:r>
            <a:br>
              <a:rPr lang="es-CL" dirty="0" smtClean="0"/>
            </a:br>
            <a:endParaRPr lang="es-CL" dirty="0"/>
          </a:p>
        </p:txBody>
      </p:sp>
      <p:sp>
        <p:nvSpPr>
          <p:cNvPr id="10243" name="2 Marcador de contenido"/>
          <p:cNvSpPr>
            <a:spLocks noGrp="1"/>
          </p:cNvSpPr>
          <p:nvPr>
            <p:ph idx="1"/>
          </p:nvPr>
        </p:nvSpPr>
        <p:spPr/>
        <p:txBody>
          <a:bodyPr/>
          <a:lstStyle/>
          <a:p>
            <a:pPr eaLnBrk="1" hangingPunct="1"/>
            <a:r>
              <a:rPr lang="es-CL" smtClean="0"/>
              <a:t>En la distribución de las zonas climáticas de la Tierra intervienen lo que se ha denominado </a:t>
            </a:r>
            <a:r>
              <a:rPr lang="es-CL" b="1" smtClean="0"/>
              <a:t>factores geográficos</a:t>
            </a:r>
            <a:r>
              <a:rPr lang="es-CL" smtClean="0"/>
              <a:t>, tales como la latitud, altitud y localización de un lugar, la continentalidad, el sistema de circulación atmosférica, la orografía y las corrientes marinas.</a:t>
            </a:r>
          </a:p>
          <a:p>
            <a:pPr eaLnBrk="1" hangingPunct="1"/>
            <a:endParaRPr lang="es-CL"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229600" cy="581025"/>
          </a:xfrm>
        </p:spPr>
        <p:txBody>
          <a:bodyPr>
            <a:normAutofit fontScale="90000"/>
          </a:bodyPr>
          <a:lstStyle/>
          <a:p>
            <a:pPr eaLnBrk="1" fontAlgn="auto" hangingPunct="1">
              <a:spcAft>
                <a:spcPts val="0"/>
              </a:spcAft>
              <a:defRPr/>
            </a:pPr>
            <a:r>
              <a:rPr lang="es-CL" dirty="0" smtClean="0"/>
              <a:t>La latitud</a:t>
            </a:r>
            <a:endParaRPr lang="es-CL" dirty="0"/>
          </a:p>
        </p:txBody>
      </p:sp>
      <p:pic>
        <p:nvPicPr>
          <p:cNvPr id="11267" name="Picture 2"/>
          <p:cNvPicPr>
            <a:picLocks noGrp="1" noChangeAspect="1" noChangeArrowheads="1"/>
          </p:cNvPicPr>
          <p:nvPr>
            <p:ph sz="quarter" idx="2"/>
          </p:nvPr>
        </p:nvPicPr>
        <p:blipFill>
          <a:blip r:embed="rId2" cstate="print"/>
          <a:srcRect/>
          <a:stretch>
            <a:fillRect/>
          </a:stretch>
        </p:blipFill>
        <p:spPr>
          <a:xfrm>
            <a:off x="357188" y="1643063"/>
            <a:ext cx="4576762" cy="3786187"/>
          </a:xfrm>
          <a:noFill/>
        </p:spPr>
      </p:pic>
      <p:sp>
        <p:nvSpPr>
          <p:cNvPr id="11268" name="8 Marcador de contenido"/>
          <p:cNvSpPr>
            <a:spLocks noGrp="1"/>
          </p:cNvSpPr>
          <p:nvPr>
            <p:ph sz="quarter" idx="4"/>
          </p:nvPr>
        </p:nvSpPr>
        <p:spPr>
          <a:xfrm>
            <a:off x="4857750" y="1000125"/>
            <a:ext cx="4008438" cy="4714875"/>
          </a:xfrm>
        </p:spPr>
        <p:txBody>
          <a:bodyPr/>
          <a:lstStyle/>
          <a:p>
            <a:pPr eaLnBrk="1" hangingPunct="1"/>
            <a:r>
              <a:rPr lang="es-CL" smtClean="0"/>
              <a:t>Corresponde a la distancia —expresada en grados, minutos o segundos— entre cualquier punto de la tierra y el ecuador-</a:t>
            </a:r>
          </a:p>
          <a:p>
            <a:pPr eaLnBrk="1" hangingPunct="1"/>
            <a:r>
              <a:rPr lang="es-CL" smtClean="0"/>
              <a:t>A medida que nos alejamos de esta línea los rayos solares caen con una mayor inclinación (pero en menor intensidad), produciendo temperaturas más bajas. De esta manera a mayor latitud menor temperatura.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1 Título"/>
          <p:cNvSpPr>
            <a:spLocks noGrp="1"/>
          </p:cNvSpPr>
          <p:nvPr>
            <p:ph type="title"/>
          </p:nvPr>
        </p:nvSpPr>
        <p:spPr/>
        <p:txBody>
          <a:bodyPr/>
          <a:lstStyle/>
          <a:p>
            <a:pPr eaLnBrk="1" hangingPunct="1"/>
            <a:r>
              <a:rPr lang="es-CL" smtClean="0"/>
              <a:t>La altitud</a:t>
            </a:r>
          </a:p>
        </p:txBody>
      </p:sp>
      <p:sp>
        <p:nvSpPr>
          <p:cNvPr id="12291" name="12 Marcador de contenido"/>
          <p:cNvSpPr>
            <a:spLocks noGrp="1"/>
          </p:cNvSpPr>
          <p:nvPr>
            <p:ph idx="1"/>
          </p:nvPr>
        </p:nvSpPr>
        <p:spPr/>
        <p:txBody>
          <a:bodyPr/>
          <a:lstStyle/>
          <a:p>
            <a:pPr eaLnBrk="1" hangingPunct="1"/>
            <a:r>
              <a:rPr lang="es-CL" smtClean="0"/>
              <a:t>Es la distancia vertical entre un punto cualquiera sobre la superficie terrestre y el nivel del mar.  Es así como a diferencia de la altura la altitud siempre se mide en relación al nivel del océano (no así la altura que puede tener cualquier punto de referencia).</a:t>
            </a:r>
          </a:p>
          <a:p>
            <a:pPr eaLnBrk="1" hangingPunct="1"/>
            <a:r>
              <a:rPr lang="es-CL" smtClean="0"/>
              <a:t>La altitud respecto al nivel del mar influye en el mayor o menor calentamiento de las masas de aire. Es más cálido el que está más próximo a la superficie terrestre, disminuyendo su temperatura progresivamente a medida que nos elevamos.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r>
              <a:rPr lang="es-CL" smtClean="0"/>
              <a:t>La orografía</a:t>
            </a:r>
          </a:p>
        </p:txBody>
      </p:sp>
      <p:sp>
        <p:nvSpPr>
          <p:cNvPr id="13315" name="2 Marcador de contenido"/>
          <p:cNvSpPr>
            <a:spLocks noGrp="1"/>
          </p:cNvSpPr>
          <p:nvPr>
            <p:ph idx="1"/>
          </p:nvPr>
        </p:nvSpPr>
        <p:spPr/>
        <p:txBody>
          <a:bodyPr/>
          <a:lstStyle/>
          <a:p>
            <a:pPr eaLnBrk="1" hangingPunct="1"/>
            <a:r>
              <a:rPr lang="es-CL" smtClean="0"/>
              <a:t>Es la formación del relieve, según sus características este puede actuar como un “biombo climático” deteniendo o desviado los vientos y las precipitaciones.</a:t>
            </a:r>
          </a:p>
          <a:p>
            <a:pPr eaLnBrk="1" hangingPunct="1"/>
            <a:endParaRPr lang="es-CL" smtClean="0"/>
          </a:p>
        </p:txBody>
      </p:sp>
      <p:pic>
        <p:nvPicPr>
          <p:cNvPr id="13316" name="4 Imagen" descr="relieve1.jpg"/>
          <p:cNvPicPr>
            <a:picLocks noChangeAspect="1"/>
          </p:cNvPicPr>
          <p:nvPr/>
        </p:nvPicPr>
        <p:blipFill>
          <a:blip r:embed="rId2" cstate="print"/>
          <a:srcRect/>
          <a:stretch>
            <a:fillRect/>
          </a:stretch>
        </p:blipFill>
        <p:spPr bwMode="auto">
          <a:xfrm>
            <a:off x="1571625" y="3786188"/>
            <a:ext cx="5895975" cy="2643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323</TotalTime>
  <Words>1056</Words>
  <Application>Microsoft Office PowerPoint</Application>
  <PresentationFormat>Presentación en pantalla (4:3)</PresentationFormat>
  <Paragraphs>41</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Constantia</vt:lpstr>
      <vt:lpstr>Wingdings 2</vt:lpstr>
      <vt:lpstr>Flujo</vt:lpstr>
      <vt:lpstr>El clima: sus elementos y factores.</vt:lpstr>
      <vt:lpstr>Elementos del clima</vt:lpstr>
      <vt:lpstr>La temperatura.</vt:lpstr>
      <vt:lpstr>La humedad del aire </vt:lpstr>
      <vt:lpstr>Presión atmosférica </vt:lpstr>
      <vt:lpstr>Factores del clima </vt:lpstr>
      <vt:lpstr>La latitud</vt:lpstr>
      <vt:lpstr>La altitud</vt:lpstr>
      <vt:lpstr>La orografía</vt:lpstr>
      <vt:lpstr>LA CONTINENTALIDAD</vt:lpstr>
      <vt:lpstr>Sistema de circulación atmosférica.</vt:lpstr>
      <vt:lpstr>LAS CORRIENTES MARINAS</vt:lpstr>
      <vt:lpstr>Diapositiva 13</vt:lpstr>
      <vt:lpstr>LA INFLUENCIA DEL HOMBRE</vt:lpstr>
      <vt:lpstr>Diapositiva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clima y sus elementos.</dc:title>
  <dc:creator>Nicolle</dc:creator>
  <cp:lastModifiedBy>notebook</cp:lastModifiedBy>
  <cp:revision>35</cp:revision>
  <dcterms:created xsi:type="dcterms:W3CDTF">2009-04-12T16:38:46Z</dcterms:created>
  <dcterms:modified xsi:type="dcterms:W3CDTF">2010-04-18T19:28:45Z</dcterms:modified>
</cp:coreProperties>
</file>