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89" r:id="rId3"/>
    <p:sldId id="273" r:id="rId4"/>
    <p:sldId id="292" r:id="rId5"/>
    <p:sldId id="264" r:id="rId6"/>
    <p:sldId id="291" r:id="rId7"/>
    <p:sldId id="265" r:id="rId8"/>
    <p:sldId id="293" r:id="rId9"/>
    <p:sldId id="266" r:id="rId10"/>
    <p:sldId id="294" r:id="rId11"/>
    <p:sldId id="296" r:id="rId12"/>
    <p:sldId id="295" r:id="rId13"/>
    <p:sldId id="297" r:id="rId14"/>
    <p:sldId id="302" r:id="rId15"/>
    <p:sldId id="303" r:id="rId16"/>
    <p:sldId id="304" r:id="rId17"/>
    <p:sldId id="305" r:id="rId18"/>
    <p:sldId id="306" r:id="rId19"/>
    <p:sldId id="307" r:id="rId20"/>
    <p:sldId id="272" r:id="rId21"/>
    <p:sldId id="308" r:id="rId22"/>
    <p:sldId id="301" r:id="rId23"/>
    <p:sldId id="309" r:id="rId24"/>
    <p:sldId id="298" r:id="rId25"/>
    <p:sldId id="312" r:id="rId26"/>
    <p:sldId id="315" r:id="rId27"/>
    <p:sldId id="299" r:id="rId28"/>
    <p:sldId id="311" r:id="rId29"/>
    <p:sldId id="314" r:id="rId30"/>
    <p:sldId id="313" r:id="rId31"/>
    <p:sldId id="274" r:id="rId32"/>
  </p:sldIdLst>
  <p:sldSz cx="9144000" cy="6858000" type="screen4x3"/>
  <p:notesSz cx="6858000" cy="9144000"/>
  <p:defaultTextStyle>
    <a:defPPr>
      <a:defRPr lang="es-ES"/>
    </a:defPPr>
    <a:lvl1pPr algn="ctr" rtl="0" fontAlgn="base">
      <a:spcBef>
        <a:spcPct val="0"/>
      </a:spcBef>
      <a:spcAft>
        <a:spcPct val="0"/>
      </a:spcAft>
      <a:defRPr sz="4400" kern="1200">
        <a:solidFill>
          <a:schemeClr val="tx2"/>
        </a:solidFill>
        <a:latin typeface="Arial" charset="0"/>
        <a:ea typeface="+mn-ea"/>
        <a:cs typeface="+mn-cs"/>
      </a:defRPr>
    </a:lvl1pPr>
    <a:lvl2pPr marL="457200" algn="ctr" rtl="0" fontAlgn="base">
      <a:spcBef>
        <a:spcPct val="0"/>
      </a:spcBef>
      <a:spcAft>
        <a:spcPct val="0"/>
      </a:spcAft>
      <a:defRPr sz="4400" kern="1200">
        <a:solidFill>
          <a:schemeClr val="tx2"/>
        </a:solidFill>
        <a:latin typeface="Arial" charset="0"/>
        <a:ea typeface="+mn-ea"/>
        <a:cs typeface="+mn-cs"/>
      </a:defRPr>
    </a:lvl2pPr>
    <a:lvl3pPr marL="914400" algn="ctr" rtl="0" fontAlgn="base">
      <a:spcBef>
        <a:spcPct val="0"/>
      </a:spcBef>
      <a:spcAft>
        <a:spcPct val="0"/>
      </a:spcAft>
      <a:defRPr sz="4400" kern="1200">
        <a:solidFill>
          <a:schemeClr val="tx2"/>
        </a:solidFill>
        <a:latin typeface="Arial" charset="0"/>
        <a:ea typeface="+mn-ea"/>
        <a:cs typeface="+mn-cs"/>
      </a:defRPr>
    </a:lvl3pPr>
    <a:lvl4pPr marL="1371600" algn="ctr" rtl="0" fontAlgn="base">
      <a:spcBef>
        <a:spcPct val="0"/>
      </a:spcBef>
      <a:spcAft>
        <a:spcPct val="0"/>
      </a:spcAft>
      <a:defRPr sz="4400" kern="1200">
        <a:solidFill>
          <a:schemeClr val="tx2"/>
        </a:solidFill>
        <a:latin typeface="Arial" charset="0"/>
        <a:ea typeface="+mn-ea"/>
        <a:cs typeface="+mn-cs"/>
      </a:defRPr>
    </a:lvl4pPr>
    <a:lvl5pPr marL="1828800" algn="ctr"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CC99"/>
    <a:srgbClr val="99FF99"/>
    <a:srgbClr val="CCECFF"/>
    <a:srgbClr val="CCCC00"/>
    <a:srgbClr val="FF505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76D85A5-4F26-43E3-BD4D-8E7DD7AB725B}"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063B625-9E9D-4E4A-84C0-C041E5772218}"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E5E4971-61A2-41D7-AAEB-C237C0C499D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1914EDB-7FF5-45F6-9B4D-144FAA5D0FC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545970B-6ECF-47D1-AE31-49F5C2BE1EA8}"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A5C96BF-EB31-4604-97B9-2205E8BDE664}"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737F3B2-2D65-4DFA-A7AB-FD716B1A486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0B6FD78-D713-4840-B4C7-F4071F7A53E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85704DD-A64D-441C-9408-E397E6D21B0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8C1EBCE-A59F-4F3F-8059-61EECBF36138}"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89FF2DE-ACE3-4E6A-91A5-28DF2C9A3C0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chemeClr val="tx1"/>
                </a:solidFill>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5B1755ED-6A2A-4F27-9CF4-3373FA37121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hilephoto.cl/cgi-bin/chilephoto/chilephoto.cgi?img=300&amp;search=Agricultura&amp;cat=&amp;bool=phrase" TargetMode="External"/><Relationship Id="rId7"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mylittlehomepage.net/photos_argentina_chile,photo,221"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hyperlink" Target="http://www.chilephoto.cl/cgi-bin/chilephoto/chilephoto.cgi?img=300&amp;search=Agricultura&amp;cat=&amp;bool=phrase" TargetMode="External"/><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http://www.icarito.cl/icarito/comun/img/bg-sitio.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http://www.icarito.cl/icarito/comun/img/bg-sitio.jpg"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356100" y="274638"/>
            <a:ext cx="4330700" cy="1143000"/>
          </a:xfrm>
        </p:spPr>
        <p:txBody>
          <a:bodyPr/>
          <a:lstStyle/>
          <a:p>
            <a:pPr eaLnBrk="1" hangingPunct="1"/>
            <a:r>
              <a:rPr lang="es-CL" sz="3200" smtClean="0"/>
              <a:t>RELIEVE DE CHILE</a:t>
            </a:r>
            <a:endParaRPr lang="es-ES" sz="3200" smtClean="0"/>
          </a:p>
        </p:txBody>
      </p:sp>
      <p:sp>
        <p:nvSpPr>
          <p:cNvPr id="2051" name="Rectangle 3"/>
          <p:cNvSpPr>
            <a:spLocks noGrp="1" noChangeArrowheads="1"/>
          </p:cNvSpPr>
          <p:nvPr>
            <p:ph type="body" idx="1"/>
          </p:nvPr>
        </p:nvSpPr>
        <p:spPr>
          <a:xfrm>
            <a:off x="4859338" y="1557338"/>
            <a:ext cx="3106737" cy="4525962"/>
          </a:xfrm>
        </p:spPr>
        <p:txBody>
          <a:bodyPr/>
          <a:lstStyle/>
          <a:p>
            <a:pPr eaLnBrk="1" hangingPunct="1">
              <a:lnSpc>
                <a:spcPct val="90000"/>
              </a:lnSpc>
            </a:pPr>
            <a:r>
              <a:rPr lang="es-ES" sz="1800" smtClean="0"/>
              <a:t>Nuestro territorio se caracteriza por tener un relieve accidentado y montañoso, con no más de un 20% de superficie plana y por poseer cuatro formas significativas de relieve, que se desarrollan en sentido norte-sur; estas son: las </a:t>
            </a:r>
            <a:r>
              <a:rPr lang="es-ES" sz="1800" b="1" smtClean="0"/>
              <a:t>planicies costeras</a:t>
            </a:r>
            <a:r>
              <a:rPr lang="es-ES" sz="1800" smtClean="0"/>
              <a:t> o </a:t>
            </a:r>
            <a:r>
              <a:rPr lang="es-ES" sz="1800" b="1" smtClean="0"/>
              <a:t>litorales</a:t>
            </a:r>
            <a:r>
              <a:rPr lang="es-ES" sz="1800" smtClean="0"/>
              <a:t>, la </a:t>
            </a:r>
            <a:r>
              <a:rPr lang="es-ES" sz="1800" b="1" smtClean="0"/>
              <a:t>Cordillera de la Costa</a:t>
            </a:r>
            <a:r>
              <a:rPr lang="es-ES" sz="1800" smtClean="0"/>
              <a:t>, la </a:t>
            </a:r>
            <a:r>
              <a:rPr lang="es-ES" sz="1800" b="1" smtClean="0"/>
              <a:t>Depresión Intermedia</a:t>
            </a:r>
            <a:r>
              <a:rPr lang="es-ES" sz="1800" smtClean="0"/>
              <a:t> y la </a:t>
            </a:r>
            <a:r>
              <a:rPr lang="es-ES" sz="1800" b="1" smtClean="0"/>
              <a:t>Cordillera de los Andes</a:t>
            </a:r>
            <a:r>
              <a:rPr lang="es-ES" sz="2800" smtClean="0"/>
              <a:t> </a:t>
            </a:r>
          </a:p>
        </p:txBody>
      </p:sp>
      <p:pic>
        <p:nvPicPr>
          <p:cNvPr id="2052" name="Picture 5" descr="30003429900x550_1"/>
          <p:cNvPicPr>
            <a:picLocks noChangeAspect="1" noChangeArrowheads="1"/>
          </p:cNvPicPr>
          <p:nvPr/>
        </p:nvPicPr>
        <p:blipFill>
          <a:blip r:embed="rId3" cstate="print"/>
          <a:srcRect/>
          <a:stretch>
            <a:fillRect/>
          </a:stretch>
        </p:blipFill>
        <p:spPr bwMode="auto">
          <a:xfrm>
            <a:off x="755650" y="0"/>
            <a:ext cx="24812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50825" y="260350"/>
            <a:ext cx="5837238" cy="1311275"/>
          </a:xfrm>
          <a:prstGeom prst="rect">
            <a:avLst/>
          </a:prstGeom>
          <a:noFill/>
          <a:ln w="9525">
            <a:noFill/>
            <a:miter lim="800000"/>
            <a:headEnd/>
            <a:tailEnd/>
          </a:ln>
        </p:spPr>
        <p:txBody>
          <a:bodyPr>
            <a:spAutoFit/>
          </a:bodyPr>
          <a:lstStyle/>
          <a:p>
            <a:pPr algn="l"/>
            <a:r>
              <a:rPr lang="es-ES" sz="2000">
                <a:solidFill>
                  <a:schemeClr val="tx1"/>
                </a:solidFill>
              </a:rPr>
              <a:t>En el SUR, la actividad volcánica es bastante frecuente y la altitud sigue disminuyendo; no obstante existen algunos puntos que sobrepasan los 3.000 m.</a:t>
            </a:r>
          </a:p>
        </p:txBody>
      </p:sp>
      <p:pic>
        <p:nvPicPr>
          <p:cNvPr id="11267" name="Picture 5" descr="Vista panorámica del parque"/>
          <p:cNvPicPr>
            <a:picLocks noChangeAspect="1" noChangeArrowheads="1"/>
          </p:cNvPicPr>
          <p:nvPr>
            <p:ph type="body" idx="1"/>
          </p:nvPr>
        </p:nvPicPr>
        <p:blipFill>
          <a:blip r:embed="rId3" cstate="print"/>
          <a:srcRect/>
          <a:stretch>
            <a:fillRect/>
          </a:stretch>
        </p:blipFill>
        <p:spPr>
          <a:xfrm>
            <a:off x="4716463" y="1412875"/>
            <a:ext cx="4113212" cy="5445125"/>
          </a:xfrm>
          <a:noFill/>
        </p:spPr>
      </p:pic>
      <p:pic>
        <p:nvPicPr>
          <p:cNvPr id="11268" name="Picture 6" descr="neuquen"/>
          <p:cNvPicPr>
            <a:picLocks noChangeAspect="1" noChangeArrowheads="1"/>
          </p:cNvPicPr>
          <p:nvPr/>
        </p:nvPicPr>
        <p:blipFill>
          <a:blip r:embed="rId4" cstate="print"/>
          <a:srcRect/>
          <a:stretch>
            <a:fillRect/>
          </a:stretch>
        </p:blipFill>
        <p:spPr bwMode="auto">
          <a:xfrm>
            <a:off x="179388" y="2565400"/>
            <a:ext cx="4464050" cy="29765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0" y="0"/>
            <a:ext cx="4427538" cy="3429000"/>
          </a:xfrm>
        </p:spPr>
        <p:txBody>
          <a:bodyPr/>
          <a:lstStyle/>
          <a:p>
            <a:pPr eaLnBrk="1" hangingPunct="1">
              <a:buFontTx/>
              <a:buNone/>
            </a:pPr>
            <a:r>
              <a:rPr lang="es-ES" smtClean="0"/>
              <a:t>	</a:t>
            </a:r>
            <a:r>
              <a:rPr lang="es-ES" sz="2000" smtClean="0"/>
              <a:t>En la zona AUTRAL, la Cordillera de los Andes, en la costa del continente este cordón montañoso está cortado por escarpados fiordos y canales que caen directamente al mar. </a:t>
            </a:r>
          </a:p>
          <a:p>
            <a:pPr eaLnBrk="1" hangingPunct="1">
              <a:buFontTx/>
              <a:buNone/>
            </a:pPr>
            <a:r>
              <a:rPr lang="es-CL" sz="2000" smtClean="0"/>
              <a:t>	Se caracteriza por estar bañada de campos de hielo, y hacia el este por la presencia de la patagonia. </a:t>
            </a:r>
            <a:endParaRPr lang="es-ES" sz="2000" smtClean="0"/>
          </a:p>
        </p:txBody>
      </p:sp>
      <p:pic>
        <p:nvPicPr>
          <p:cNvPr id="12291" name="Picture 9" descr="Arreo de ovinos"/>
          <p:cNvPicPr>
            <a:picLocks noChangeAspect="1" noChangeArrowheads="1"/>
          </p:cNvPicPr>
          <p:nvPr/>
        </p:nvPicPr>
        <p:blipFill>
          <a:blip r:embed="rId3" cstate="print"/>
          <a:srcRect/>
          <a:stretch>
            <a:fillRect/>
          </a:stretch>
        </p:blipFill>
        <p:spPr bwMode="auto">
          <a:xfrm>
            <a:off x="4211638" y="333375"/>
            <a:ext cx="4932362" cy="3363913"/>
          </a:xfrm>
          <a:prstGeom prst="rect">
            <a:avLst/>
          </a:prstGeom>
          <a:noFill/>
          <a:ln w="9525">
            <a:noFill/>
            <a:miter lim="800000"/>
            <a:headEnd/>
            <a:tailEnd/>
          </a:ln>
        </p:spPr>
      </p:pic>
      <p:pic>
        <p:nvPicPr>
          <p:cNvPr id="12292" name="Picture 11" descr="Valle del Francés en Otoño - P. Nac. Torres del Paine - Vicente González"/>
          <p:cNvPicPr>
            <a:picLocks noChangeAspect="1" noChangeArrowheads="1"/>
          </p:cNvPicPr>
          <p:nvPr/>
        </p:nvPicPr>
        <p:blipFill>
          <a:blip r:embed="rId4" cstate="print"/>
          <a:srcRect/>
          <a:stretch>
            <a:fillRect/>
          </a:stretch>
        </p:blipFill>
        <p:spPr bwMode="auto">
          <a:xfrm>
            <a:off x="0" y="3619500"/>
            <a:ext cx="5329238" cy="3238500"/>
          </a:xfrm>
          <a:prstGeom prst="rect">
            <a:avLst/>
          </a:prstGeom>
          <a:noFill/>
          <a:ln w="9525">
            <a:noFill/>
            <a:miter lim="800000"/>
            <a:headEnd/>
            <a:tailEnd/>
          </a:ln>
        </p:spPr>
      </p:pic>
      <p:pic>
        <p:nvPicPr>
          <p:cNvPr id="12293" name="Picture 13" descr="fiordos"/>
          <p:cNvPicPr>
            <a:picLocks noChangeAspect="1" noChangeArrowheads="1"/>
          </p:cNvPicPr>
          <p:nvPr/>
        </p:nvPicPr>
        <p:blipFill>
          <a:blip r:embed="rId5" cstate="print"/>
          <a:srcRect/>
          <a:stretch>
            <a:fillRect/>
          </a:stretch>
        </p:blipFill>
        <p:spPr bwMode="auto">
          <a:xfrm>
            <a:off x="4787900" y="3284538"/>
            <a:ext cx="4356100" cy="32067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0" y="333375"/>
            <a:ext cx="8229600" cy="1582738"/>
          </a:xfrm>
        </p:spPr>
        <p:txBody>
          <a:bodyPr/>
          <a:lstStyle/>
          <a:p>
            <a:pPr eaLnBrk="1" hangingPunct="1">
              <a:buFontTx/>
              <a:buNone/>
            </a:pPr>
            <a:r>
              <a:rPr lang="es-ES" smtClean="0"/>
              <a:t>	</a:t>
            </a:r>
            <a:r>
              <a:rPr lang="es-ES" sz="2400" smtClean="0"/>
              <a:t>Al sur del Cabo de Hornos, los Andes se sumergen en el Océano Pacífico para reaparecer en la Antártica chilena, con el nombre de Antartandes.</a:t>
            </a:r>
          </a:p>
          <a:p>
            <a:pPr eaLnBrk="1" hangingPunct="1"/>
            <a:endParaRPr lang="es-ES" sz="2400" smtClean="0"/>
          </a:p>
        </p:txBody>
      </p:sp>
      <p:pic>
        <p:nvPicPr>
          <p:cNvPr id="13315" name="Picture 7" descr="Antartica Chilena&#10;Base O Higgins"/>
          <p:cNvPicPr>
            <a:picLocks noChangeAspect="1" noChangeArrowheads="1"/>
          </p:cNvPicPr>
          <p:nvPr/>
        </p:nvPicPr>
        <p:blipFill>
          <a:blip r:embed="rId3" cstate="print"/>
          <a:srcRect/>
          <a:stretch>
            <a:fillRect/>
          </a:stretch>
        </p:blipFill>
        <p:spPr bwMode="auto">
          <a:xfrm>
            <a:off x="1187450" y="1916113"/>
            <a:ext cx="6769100" cy="45085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CL" sz="3200" smtClean="0"/>
              <a:t>IMPORTANCIA DE LA CORDILLERA DE LOS ANDES</a:t>
            </a:r>
            <a:endParaRPr lang="es-ES" sz="3200" smtClean="0"/>
          </a:p>
        </p:txBody>
      </p:sp>
      <p:sp>
        <p:nvSpPr>
          <p:cNvPr id="14339" name="Rectangle 3"/>
          <p:cNvSpPr>
            <a:spLocks noGrp="1" noChangeArrowheads="1"/>
          </p:cNvSpPr>
          <p:nvPr>
            <p:ph type="body" idx="1"/>
          </p:nvPr>
        </p:nvSpPr>
        <p:spPr/>
        <p:txBody>
          <a:bodyPr/>
          <a:lstStyle/>
          <a:p>
            <a:pPr eaLnBrk="1" hangingPunct="1">
              <a:lnSpc>
                <a:spcPct val="80000"/>
              </a:lnSpc>
            </a:pPr>
            <a:endParaRPr lang="es-ES" sz="2400" smtClean="0"/>
          </a:p>
          <a:p>
            <a:pPr eaLnBrk="1" hangingPunct="1">
              <a:lnSpc>
                <a:spcPct val="80000"/>
              </a:lnSpc>
            </a:pPr>
            <a:r>
              <a:rPr lang="es-ES" sz="2400" smtClean="0"/>
              <a:t>Es una fuente de recursos hídricos (agua) permanentes. </a:t>
            </a:r>
          </a:p>
          <a:p>
            <a:pPr eaLnBrk="1" hangingPunct="1">
              <a:lnSpc>
                <a:spcPct val="80000"/>
              </a:lnSpc>
            </a:pPr>
            <a:endParaRPr lang="es-ES" sz="2400" smtClean="0"/>
          </a:p>
          <a:p>
            <a:pPr eaLnBrk="1" hangingPunct="1">
              <a:lnSpc>
                <a:spcPct val="80000"/>
              </a:lnSpc>
            </a:pPr>
            <a:r>
              <a:rPr lang="es-ES" sz="2400" smtClean="0"/>
              <a:t>Debido a su juventud geológica se presenta muy mineralizada (contiene gran cantidad de recursos mineros, el ejemplo más claro es el cobre). </a:t>
            </a:r>
          </a:p>
          <a:p>
            <a:pPr eaLnBrk="1" hangingPunct="1">
              <a:lnSpc>
                <a:spcPct val="80000"/>
              </a:lnSpc>
            </a:pPr>
            <a:endParaRPr lang="es-ES" sz="2400" smtClean="0"/>
          </a:p>
          <a:p>
            <a:pPr eaLnBrk="1" hangingPunct="1">
              <a:lnSpc>
                <a:spcPct val="80000"/>
              </a:lnSpc>
            </a:pPr>
            <a:r>
              <a:rPr lang="es-ES" sz="2400" smtClean="0"/>
              <a:t>Actúa como biombo climático aumentando las precipitaciones en su vertiente occidental. </a:t>
            </a:r>
          </a:p>
          <a:p>
            <a:pPr eaLnBrk="1" hangingPunct="1">
              <a:lnSpc>
                <a:spcPct val="80000"/>
              </a:lnSpc>
            </a:pPr>
            <a:endParaRPr lang="es-ES" sz="2400" smtClean="0"/>
          </a:p>
          <a:p>
            <a:pPr eaLnBrk="1" hangingPunct="1">
              <a:lnSpc>
                <a:spcPct val="80000"/>
              </a:lnSpc>
            </a:pPr>
            <a:r>
              <a:rPr lang="es-ES" sz="2400" smtClean="0"/>
              <a:t>Representa una fuente importante de recursos turísticos, asociados a los deportes de invierno (Portillo, Farellones). </a:t>
            </a:r>
          </a:p>
          <a:p>
            <a:pPr eaLnBrk="1" hangingPunct="1">
              <a:lnSpc>
                <a:spcPct val="80000"/>
              </a:lnSpc>
            </a:pPr>
            <a:endParaRPr lang="es-ES"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859338" y="260350"/>
            <a:ext cx="3995737" cy="777875"/>
          </a:xfrm>
        </p:spPr>
        <p:txBody>
          <a:bodyPr/>
          <a:lstStyle/>
          <a:p>
            <a:pPr eaLnBrk="1" hangingPunct="1"/>
            <a:r>
              <a:rPr lang="es-CL" sz="2800" smtClean="0"/>
              <a:t>DEPRESIÓN INTERMEDIA</a:t>
            </a:r>
            <a:endParaRPr lang="es-ES" sz="2800" smtClean="0"/>
          </a:p>
        </p:txBody>
      </p:sp>
      <p:sp>
        <p:nvSpPr>
          <p:cNvPr id="15363" name="Rectangle 3"/>
          <p:cNvSpPr>
            <a:spLocks noGrp="1" noChangeArrowheads="1"/>
          </p:cNvSpPr>
          <p:nvPr>
            <p:ph type="body" idx="1"/>
          </p:nvPr>
        </p:nvSpPr>
        <p:spPr>
          <a:xfrm>
            <a:off x="250825" y="549275"/>
            <a:ext cx="5194300" cy="5976938"/>
          </a:xfrm>
        </p:spPr>
        <p:txBody>
          <a:bodyPr/>
          <a:lstStyle/>
          <a:p>
            <a:pPr eaLnBrk="1" hangingPunct="1"/>
            <a:r>
              <a:rPr lang="es-ES" sz="1800" smtClean="0"/>
              <a:t>La Depresión Intermedia es la parte del territorio comprendida entre ambas cordilleras, de los Andes y de la Costa, constituye una faja de relieve deprimido en relación a ambos sistemas montañosos.</a:t>
            </a:r>
          </a:p>
          <a:p>
            <a:pPr eaLnBrk="1" hangingPunct="1"/>
            <a:r>
              <a:rPr lang="es-ES" sz="1800" smtClean="0"/>
              <a:t>Una característica propia a toda esta depresión tectónica es el hecho de ser el nivel de base local de todos los sedimentos provenientes de los sectores altos y depositados por diversos agentes como el hielo, aguas corrientes, viento, etc.  </a:t>
            </a:r>
          </a:p>
          <a:p>
            <a:pPr eaLnBrk="1" hangingPunct="1"/>
            <a:r>
              <a:rPr lang="es-ES" sz="1800" smtClean="0"/>
              <a:t>En el extremo norte del país se encuentra a 1.400 m., altura que decrece paulatinamente en dirección al sur hasta hundirse bajo el mar en el seno de Reloncaví; continúa sumergida en dirección al sur y desaparece definitivamente en el Golfo de Penas. </a:t>
            </a:r>
          </a:p>
          <a:p>
            <a:pPr eaLnBrk="1" hangingPunct="1"/>
            <a:r>
              <a:rPr lang="es-CL" sz="1800" smtClean="0"/>
              <a:t>Cordones montañosos la interrumpen formando valles transversales en el Norte Chico y cuencas en la Zona Central.</a:t>
            </a:r>
            <a:endParaRPr lang="es-ES" sz="1800" smtClean="0"/>
          </a:p>
        </p:txBody>
      </p:sp>
      <p:pic>
        <p:nvPicPr>
          <p:cNvPr id="15364" name="Picture 7" descr="C009a"/>
          <p:cNvPicPr>
            <a:picLocks noChangeAspect="1" noChangeArrowheads="1"/>
          </p:cNvPicPr>
          <p:nvPr/>
        </p:nvPicPr>
        <p:blipFill>
          <a:blip r:embed="rId3" cstate="print"/>
          <a:srcRect/>
          <a:stretch>
            <a:fillRect/>
          </a:stretch>
        </p:blipFill>
        <p:spPr bwMode="auto">
          <a:xfrm>
            <a:off x="5364163" y="1484313"/>
            <a:ext cx="3541712"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79388" y="188913"/>
            <a:ext cx="3384550" cy="3744912"/>
          </a:xfrm>
        </p:spPr>
        <p:txBody>
          <a:bodyPr/>
          <a:lstStyle/>
          <a:p>
            <a:pPr eaLnBrk="1" hangingPunct="1">
              <a:lnSpc>
                <a:spcPct val="80000"/>
              </a:lnSpc>
            </a:pPr>
            <a:r>
              <a:rPr lang="es-ES" sz="1800" smtClean="0"/>
              <a:t>Las planicies desérticas del NORTE se extienden desde el límite con el Perú hasta el valle de Copiapó. Morfológicamente se manifiesta en la parte septentrional por las denominadas </a:t>
            </a:r>
            <a:r>
              <a:rPr lang="es-ES" sz="1800" b="1" smtClean="0"/>
              <a:t>pampas</a:t>
            </a:r>
            <a:r>
              <a:rPr lang="es-ES" sz="1800" smtClean="0"/>
              <a:t> que son grandes extensiones planas separadas unas de otras por quebradas como la de Lluta, Azapa, Camarones y Tana. </a:t>
            </a:r>
          </a:p>
          <a:p>
            <a:pPr eaLnBrk="1" hangingPunct="1">
              <a:lnSpc>
                <a:spcPct val="80000"/>
              </a:lnSpc>
              <a:buFontTx/>
              <a:buNone/>
            </a:pPr>
            <a:endParaRPr lang="es-ES" sz="1800" smtClean="0"/>
          </a:p>
        </p:txBody>
      </p:sp>
      <p:pic>
        <p:nvPicPr>
          <p:cNvPr id="16387" name="Picture 5" descr="07523.jpg">
            <a:hlinkClick r:id="rId3"/>
          </p:cNvPr>
          <p:cNvPicPr>
            <a:picLocks noChangeAspect="1" noChangeArrowheads="1"/>
          </p:cNvPicPr>
          <p:nvPr/>
        </p:nvPicPr>
        <p:blipFill>
          <a:blip r:embed="rId4" cstate="print"/>
          <a:srcRect/>
          <a:stretch>
            <a:fillRect/>
          </a:stretch>
        </p:blipFill>
        <p:spPr bwMode="auto">
          <a:xfrm>
            <a:off x="4211638" y="3565525"/>
            <a:ext cx="4932362" cy="3292475"/>
          </a:xfrm>
          <a:prstGeom prst="rect">
            <a:avLst/>
          </a:prstGeom>
          <a:noFill/>
          <a:ln w="9525">
            <a:noFill/>
            <a:miter lim="800000"/>
            <a:headEnd/>
            <a:tailEnd/>
          </a:ln>
        </p:spPr>
      </p:pic>
      <p:pic>
        <p:nvPicPr>
          <p:cNvPr id="16388" name="Picture 8" descr="07257.jpg">
            <a:hlinkClick r:id="rId3"/>
          </p:cNvPr>
          <p:cNvPicPr>
            <a:picLocks noChangeAspect="1" noChangeArrowheads="1"/>
          </p:cNvPicPr>
          <p:nvPr/>
        </p:nvPicPr>
        <p:blipFill>
          <a:blip r:embed="rId5" cstate="print"/>
          <a:srcRect/>
          <a:stretch>
            <a:fillRect/>
          </a:stretch>
        </p:blipFill>
        <p:spPr bwMode="auto">
          <a:xfrm>
            <a:off x="0" y="3500438"/>
            <a:ext cx="4211638" cy="2800350"/>
          </a:xfrm>
          <a:prstGeom prst="rect">
            <a:avLst/>
          </a:prstGeom>
          <a:noFill/>
          <a:ln w="9525">
            <a:noFill/>
            <a:miter lim="800000"/>
            <a:headEnd/>
            <a:tailEnd/>
          </a:ln>
        </p:spPr>
      </p:pic>
      <p:pic>
        <p:nvPicPr>
          <p:cNvPr id="16389" name="Picture 9" descr="in the Atacama Desert">
            <a:hlinkClick r:id="rId6"/>
          </p:cNvPr>
          <p:cNvPicPr>
            <a:picLocks noChangeAspect="1" noChangeArrowheads="1"/>
          </p:cNvPicPr>
          <p:nvPr/>
        </p:nvPicPr>
        <p:blipFill>
          <a:blip r:embed="rId7" cstate="print"/>
          <a:srcRect/>
          <a:stretch>
            <a:fillRect/>
          </a:stretch>
        </p:blipFill>
        <p:spPr bwMode="auto">
          <a:xfrm>
            <a:off x="3851275" y="0"/>
            <a:ext cx="5292725" cy="39687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3779838" cy="777875"/>
          </a:xfrm>
        </p:spPr>
        <p:txBody>
          <a:bodyPr/>
          <a:lstStyle/>
          <a:p>
            <a:pPr eaLnBrk="1" hangingPunct="1"/>
            <a:r>
              <a:rPr lang="es-CL" sz="2400" smtClean="0"/>
              <a:t>QUEBRADAS</a:t>
            </a:r>
            <a:endParaRPr lang="es-ES" sz="2400" smtClean="0"/>
          </a:p>
        </p:txBody>
      </p:sp>
      <p:pic>
        <p:nvPicPr>
          <p:cNvPr id="17411" name="Picture 5" descr="07618.jpg">
            <a:hlinkClick r:id="rId3"/>
          </p:cNvPr>
          <p:cNvPicPr>
            <a:picLocks noChangeAspect="1" noChangeArrowheads="1"/>
          </p:cNvPicPr>
          <p:nvPr>
            <p:ph type="body" idx="1"/>
          </p:nvPr>
        </p:nvPicPr>
        <p:blipFill>
          <a:blip r:embed="rId4" cstate="print"/>
          <a:srcRect/>
          <a:stretch>
            <a:fillRect/>
          </a:stretch>
        </p:blipFill>
        <p:spPr>
          <a:xfrm>
            <a:off x="0" y="692150"/>
            <a:ext cx="4572000" cy="3016250"/>
          </a:xfrm>
        </p:spPr>
      </p:pic>
      <p:pic>
        <p:nvPicPr>
          <p:cNvPr id="17412" name="Picture 6" descr="Atana"/>
          <p:cNvPicPr>
            <a:picLocks noChangeAspect="1" noChangeArrowheads="1"/>
          </p:cNvPicPr>
          <p:nvPr/>
        </p:nvPicPr>
        <p:blipFill>
          <a:blip r:embed="rId5" cstate="print"/>
          <a:srcRect/>
          <a:stretch>
            <a:fillRect/>
          </a:stretch>
        </p:blipFill>
        <p:spPr bwMode="auto">
          <a:xfrm>
            <a:off x="4381500" y="0"/>
            <a:ext cx="4762500" cy="3571875"/>
          </a:xfrm>
          <a:prstGeom prst="rect">
            <a:avLst/>
          </a:prstGeom>
          <a:noFill/>
          <a:ln w="9525">
            <a:noFill/>
            <a:miter lim="800000"/>
            <a:headEnd/>
            <a:tailEnd/>
          </a:ln>
        </p:spPr>
      </p:pic>
      <p:pic>
        <p:nvPicPr>
          <p:cNvPr id="17413" name="Picture 7" descr="CHILE PICTURES - AREAS VERDES - VALLES Y QUEBRADAS DEL PARQUE NACIONAL LAUCA. - PARQUE NACIONAL LAUCA - REGION DE TARAPACA - CHILE"/>
          <p:cNvPicPr>
            <a:picLocks noChangeAspect="1" noChangeArrowheads="1"/>
          </p:cNvPicPr>
          <p:nvPr/>
        </p:nvPicPr>
        <p:blipFill>
          <a:blip r:embed="rId6" cstate="print"/>
          <a:srcRect/>
          <a:stretch>
            <a:fillRect/>
          </a:stretch>
        </p:blipFill>
        <p:spPr bwMode="auto">
          <a:xfrm>
            <a:off x="4140200" y="3573463"/>
            <a:ext cx="4464050" cy="2976562"/>
          </a:xfrm>
          <a:prstGeom prst="rect">
            <a:avLst/>
          </a:prstGeom>
          <a:noFill/>
          <a:ln w="9525">
            <a:noFill/>
            <a:miter lim="800000"/>
            <a:headEnd/>
            <a:tailEnd/>
          </a:ln>
        </p:spPr>
      </p:pic>
      <p:pic>
        <p:nvPicPr>
          <p:cNvPr id="17414" name="Picture 8" descr="Segunda Región: Región de Antofagasta"/>
          <p:cNvPicPr>
            <a:picLocks noChangeAspect="1" noChangeArrowheads="1"/>
          </p:cNvPicPr>
          <p:nvPr/>
        </p:nvPicPr>
        <p:blipFill>
          <a:blip r:embed="rId7" cstate="print"/>
          <a:srcRect/>
          <a:stretch>
            <a:fillRect/>
          </a:stretch>
        </p:blipFill>
        <p:spPr bwMode="auto">
          <a:xfrm>
            <a:off x="250825" y="3068638"/>
            <a:ext cx="3435350" cy="37893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8434" name="Picture 8" descr="Pisco%20Elqui,%20View%20of%20Valley%202-770748"/>
          <p:cNvPicPr>
            <a:picLocks noChangeAspect="1" noChangeArrowheads="1"/>
          </p:cNvPicPr>
          <p:nvPr/>
        </p:nvPicPr>
        <p:blipFill>
          <a:blip r:embed="rId3" cstate="print"/>
          <a:srcRect/>
          <a:stretch>
            <a:fillRect/>
          </a:stretch>
        </p:blipFill>
        <p:spPr bwMode="auto">
          <a:xfrm>
            <a:off x="0" y="3159125"/>
            <a:ext cx="4932363" cy="3698875"/>
          </a:xfrm>
          <a:prstGeom prst="rect">
            <a:avLst/>
          </a:prstGeom>
          <a:noFill/>
          <a:ln w="9525">
            <a:noFill/>
            <a:miter lim="800000"/>
            <a:headEnd/>
            <a:tailEnd/>
          </a:ln>
        </p:spPr>
      </p:pic>
      <p:sp>
        <p:nvSpPr>
          <p:cNvPr id="18435" name="Rectangle 3"/>
          <p:cNvSpPr>
            <a:spLocks noGrp="1" noChangeArrowheads="1"/>
          </p:cNvSpPr>
          <p:nvPr>
            <p:ph type="body" idx="1"/>
          </p:nvPr>
        </p:nvSpPr>
        <p:spPr>
          <a:xfrm>
            <a:off x="5435600" y="1052513"/>
            <a:ext cx="3527425" cy="4525962"/>
          </a:xfrm>
        </p:spPr>
        <p:txBody>
          <a:bodyPr/>
          <a:lstStyle/>
          <a:p>
            <a:pPr eaLnBrk="1" hangingPunct="1">
              <a:buFontTx/>
              <a:buNone/>
            </a:pPr>
            <a:r>
              <a:rPr lang="es-ES" sz="1800" smtClean="0"/>
              <a:t>	En eL NORTE CHICO desaparece la Depresión Intermedia. Los </a:t>
            </a:r>
            <a:r>
              <a:rPr lang="es-ES" sz="1800" b="1" smtClean="0"/>
              <a:t>Valles Transversales</a:t>
            </a:r>
            <a:r>
              <a:rPr lang="es-ES" sz="1800" smtClean="0"/>
              <a:t>, situados entre el valle del río Copiapó y el Cordón de Chacabuco (33°Lat. sur), constituyen formas derivadas de una disposición del relieve organizado transversalmente en forma de cordones montañosos desprendidos de la cordillera andina y que interrumpen el desarrollo de la depresión en una extensión de 600 Km.</a:t>
            </a:r>
            <a:endParaRPr lang="es-ES" sz="2800" smtClean="0"/>
          </a:p>
          <a:p>
            <a:pPr eaLnBrk="1" hangingPunct="1"/>
            <a:endParaRPr lang="es-ES" sz="2800" smtClean="0"/>
          </a:p>
        </p:txBody>
      </p:sp>
      <p:pic>
        <p:nvPicPr>
          <p:cNvPr id="18436" name="Picture 6" descr="C009b"/>
          <p:cNvPicPr>
            <a:picLocks noChangeAspect="1" noChangeArrowheads="1"/>
          </p:cNvPicPr>
          <p:nvPr/>
        </p:nvPicPr>
        <p:blipFill>
          <a:blip r:embed="rId4" cstate="print"/>
          <a:srcRect/>
          <a:stretch>
            <a:fillRect/>
          </a:stretch>
        </p:blipFill>
        <p:spPr bwMode="auto">
          <a:xfrm>
            <a:off x="395288" y="0"/>
            <a:ext cx="5113337" cy="33369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9458" name="Picture 7" descr="baker_01b"/>
          <p:cNvPicPr>
            <a:picLocks noChangeAspect="1" noChangeArrowheads="1"/>
          </p:cNvPicPr>
          <p:nvPr/>
        </p:nvPicPr>
        <p:blipFill>
          <a:blip r:embed="rId3" cstate="print"/>
          <a:srcRect/>
          <a:stretch>
            <a:fillRect/>
          </a:stretch>
        </p:blipFill>
        <p:spPr bwMode="auto">
          <a:xfrm>
            <a:off x="3708400" y="3213100"/>
            <a:ext cx="5435600" cy="3494088"/>
          </a:xfrm>
          <a:prstGeom prst="rect">
            <a:avLst/>
          </a:prstGeom>
          <a:noFill/>
          <a:ln w="9525">
            <a:noFill/>
            <a:miter lim="800000"/>
            <a:headEnd/>
            <a:tailEnd/>
          </a:ln>
        </p:spPr>
      </p:pic>
      <p:pic>
        <p:nvPicPr>
          <p:cNvPr id="19459" name="Picture 11" descr="trehuaco_itata"/>
          <p:cNvPicPr>
            <a:picLocks noChangeAspect="1" noChangeArrowheads="1"/>
          </p:cNvPicPr>
          <p:nvPr/>
        </p:nvPicPr>
        <p:blipFill>
          <a:blip r:embed="rId4" cstate="print"/>
          <a:srcRect/>
          <a:stretch>
            <a:fillRect/>
          </a:stretch>
        </p:blipFill>
        <p:spPr bwMode="auto">
          <a:xfrm>
            <a:off x="0" y="4019550"/>
            <a:ext cx="3781425" cy="2838450"/>
          </a:xfrm>
          <a:prstGeom prst="rect">
            <a:avLst/>
          </a:prstGeom>
          <a:noFill/>
          <a:ln w="9525">
            <a:noFill/>
            <a:miter lim="800000"/>
            <a:headEnd/>
            <a:tailEnd/>
          </a:ln>
        </p:spPr>
      </p:pic>
      <p:pic>
        <p:nvPicPr>
          <p:cNvPr id="19460" name="Picture 9" descr="santiago_kaupunkikuva"/>
          <p:cNvPicPr>
            <a:picLocks noChangeAspect="1" noChangeArrowheads="1"/>
          </p:cNvPicPr>
          <p:nvPr/>
        </p:nvPicPr>
        <p:blipFill>
          <a:blip r:embed="rId5" cstate="print"/>
          <a:srcRect/>
          <a:stretch>
            <a:fillRect/>
          </a:stretch>
        </p:blipFill>
        <p:spPr bwMode="auto">
          <a:xfrm>
            <a:off x="4067175" y="0"/>
            <a:ext cx="5076825" cy="3294063"/>
          </a:xfrm>
          <a:prstGeom prst="rect">
            <a:avLst/>
          </a:prstGeom>
          <a:noFill/>
          <a:ln w="9525">
            <a:noFill/>
            <a:miter lim="800000"/>
            <a:headEnd/>
            <a:tailEnd/>
          </a:ln>
        </p:spPr>
      </p:pic>
      <p:sp>
        <p:nvSpPr>
          <p:cNvPr id="19461" name="Rectangle 3"/>
          <p:cNvSpPr>
            <a:spLocks noGrp="1" noChangeArrowheads="1"/>
          </p:cNvSpPr>
          <p:nvPr>
            <p:ph type="body" idx="1"/>
          </p:nvPr>
        </p:nvSpPr>
        <p:spPr>
          <a:xfrm>
            <a:off x="-180975" y="260350"/>
            <a:ext cx="4500563" cy="4525963"/>
          </a:xfrm>
        </p:spPr>
        <p:txBody>
          <a:bodyPr/>
          <a:lstStyle/>
          <a:p>
            <a:pPr eaLnBrk="1" hangingPunct="1">
              <a:lnSpc>
                <a:spcPct val="80000"/>
              </a:lnSpc>
              <a:buFontTx/>
              <a:buNone/>
            </a:pPr>
            <a:r>
              <a:rPr lang="es-ES" sz="2000" smtClean="0"/>
              <a:t>	Al SUR del Cordón de Chacabuco y hasta la latitud de Puerto Montt, en una extensión de casi 1.000 Km, adopta varias formas que están determinadas por las características estructurales y del relleno sedimentario que la conforman (sedimentos fluviales, fluvioglaciales, glaciales). </a:t>
            </a:r>
          </a:p>
          <a:p>
            <a:pPr eaLnBrk="1" hangingPunct="1">
              <a:lnSpc>
                <a:spcPct val="80000"/>
              </a:lnSpc>
              <a:buFontTx/>
              <a:buNone/>
            </a:pPr>
            <a:r>
              <a:rPr lang="es-ES" sz="2000" smtClean="0"/>
              <a:t>	Este sector, antiguamente denominado </a:t>
            </a:r>
            <a:r>
              <a:rPr lang="es-ES" sz="2000" b="1" smtClean="0"/>
              <a:t>Valle Central</a:t>
            </a:r>
            <a:r>
              <a:rPr lang="es-ES" sz="2000" smtClean="0"/>
              <a:t>, en su parte septentrional presenta una morfología de cuencas como las de Santiago y de Rancagua. </a:t>
            </a:r>
          </a:p>
          <a:p>
            <a:pPr eaLnBrk="1" hangingPunct="1">
              <a:lnSpc>
                <a:spcPct val="80000"/>
              </a:lnSpc>
              <a:buFontTx/>
              <a:buNone/>
            </a:pPr>
            <a:r>
              <a:rPr lang="es-CL" sz="2000" smtClean="0"/>
              <a:t>	Se presenta bañada de ríos y lagos.</a:t>
            </a:r>
            <a:endParaRPr lang="es-ES"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CL" sz="3200" smtClean="0"/>
              <a:t>IMPORTANCIA DE LA DEPRESIÓN INTERMEDIA</a:t>
            </a:r>
            <a:endParaRPr lang="es-ES" sz="3200" smtClean="0"/>
          </a:p>
        </p:txBody>
      </p:sp>
      <p:sp>
        <p:nvSpPr>
          <p:cNvPr id="20483" name="Rectangle 3"/>
          <p:cNvSpPr>
            <a:spLocks noGrp="1" noChangeArrowheads="1"/>
          </p:cNvSpPr>
          <p:nvPr>
            <p:ph type="body" idx="1"/>
          </p:nvPr>
        </p:nvSpPr>
        <p:spPr>
          <a:xfrm>
            <a:off x="468313" y="1989138"/>
            <a:ext cx="8229600" cy="4525962"/>
          </a:xfrm>
        </p:spPr>
        <p:txBody>
          <a:bodyPr/>
          <a:lstStyle/>
          <a:p>
            <a:pPr eaLnBrk="1" hangingPunct="1"/>
            <a:r>
              <a:rPr lang="es-ES" sz="2400" smtClean="0"/>
              <a:t>Constituye el territorio ecúmene donde se localizan las mayores densidades de población. </a:t>
            </a:r>
          </a:p>
          <a:p>
            <a:pPr eaLnBrk="1" hangingPunct="1">
              <a:buFontTx/>
              <a:buNone/>
            </a:pPr>
            <a:endParaRPr lang="es-ES" sz="2400" smtClean="0"/>
          </a:p>
          <a:p>
            <a:pPr eaLnBrk="1" hangingPunct="1"/>
            <a:r>
              <a:rPr lang="es-ES" sz="2400" smtClean="0"/>
              <a:t>En ella se ha construido gran parte de la carretera panamericana y otras vías de comunicación. </a:t>
            </a:r>
          </a:p>
          <a:p>
            <a:pPr eaLnBrk="1" hangingPunct="1">
              <a:buFontTx/>
              <a:buNone/>
            </a:pPr>
            <a:endParaRPr lang="es-ES" sz="2400" smtClean="0"/>
          </a:p>
          <a:p>
            <a:pPr eaLnBrk="1" hangingPunct="1"/>
            <a:r>
              <a:rPr lang="es-ES" sz="2400" smtClean="0"/>
              <a:t>Presenta fértiles suelos adecuados para el desarrollo de la actividad agropecuaria. </a:t>
            </a:r>
          </a:p>
          <a:p>
            <a:pPr eaLnBrk="1" hangingPunct="1"/>
            <a:endParaRPr lang="es-ES" sz="2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76600" y="620713"/>
            <a:ext cx="5410200" cy="1143000"/>
          </a:xfrm>
        </p:spPr>
        <p:txBody>
          <a:bodyPr/>
          <a:lstStyle/>
          <a:p>
            <a:pPr eaLnBrk="1" hangingPunct="1"/>
            <a:r>
              <a:rPr lang="es-CL" sz="2800" smtClean="0"/>
              <a:t>GRANDES REGIONES GEOGRÁFICAS</a:t>
            </a:r>
            <a:endParaRPr lang="es-ES" sz="2800" smtClean="0"/>
          </a:p>
        </p:txBody>
      </p:sp>
      <p:sp>
        <p:nvSpPr>
          <p:cNvPr id="3075" name="Rectangle 3"/>
          <p:cNvSpPr>
            <a:spLocks noGrp="1" noChangeArrowheads="1"/>
          </p:cNvSpPr>
          <p:nvPr>
            <p:ph type="body" idx="1"/>
          </p:nvPr>
        </p:nvSpPr>
        <p:spPr>
          <a:xfrm>
            <a:off x="3779838" y="3141663"/>
            <a:ext cx="4906962" cy="4525962"/>
          </a:xfrm>
        </p:spPr>
        <p:txBody>
          <a:bodyPr/>
          <a:lstStyle/>
          <a:p>
            <a:pPr eaLnBrk="1" hangingPunct="1">
              <a:buFontTx/>
              <a:buNone/>
            </a:pPr>
            <a:r>
              <a:rPr lang="es-ES" sz="2400" smtClean="0"/>
              <a:t>	La conjugación de los elementos morfológicos y climáticos generan a grandes rasgos 5 unidades naturales en sentido norte-sur. </a:t>
            </a:r>
          </a:p>
        </p:txBody>
      </p:sp>
      <p:pic>
        <p:nvPicPr>
          <p:cNvPr id="3076" name="Picture 5" descr="C005a"/>
          <p:cNvPicPr>
            <a:picLocks noChangeAspect="1" noChangeArrowheads="1"/>
          </p:cNvPicPr>
          <p:nvPr/>
        </p:nvPicPr>
        <p:blipFill>
          <a:blip r:embed="rId2" cstate="print"/>
          <a:srcRect/>
          <a:stretch>
            <a:fillRect/>
          </a:stretch>
        </p:blipFill>
        <p:spPr bwMode="auto">
          <a:xfrm>
            <a:off x="468313" y="0"/>
            <a:ext cx="2535237"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1506" name="Picture 9" descr="Cerro_Camaraca_Arica2"/>
          <p:cNvPicPr>
            <a:picLocks noChangeAspect="1" noChangeArrowheads="1"/>
          </p:cNvPicPr>
          <p:nvPr/>
        </p:nvPicPr>
        <p:blipFill>
          <a:blip r:embed="rId3" cstate="print"/>
          <a:srcRect/>
          <a:stretch>
            <a:fillRect/>
          </a:stretch>
        </p:blipFill>
        <p:spPr bwMode="auto">
          <a:xfrm>
            <a:off x="3429000" y="0"/>
            <a:ext cx="5715000" cy="4572000"/>
          </a:xfrm>
          <a:prstGeom prst="rect">
            <a:avLst/>
          </a:prstGeom>
          <a:noFill/>
          <a:ln w="9525">
            <a:noFill/>
            <a:miter lim="800000"/>
            <a:headEnd/>
            <a:tailEnd/>
          </a:ln>
        </p:spPr>
      </p:pic>
      <p:sp>
        <p:nvSpPr>
          <p:cNvPr id="21507" name="Rectangle 2"/>
          <p:cNvSpPr>
            <a:spLocks noGrp="1" noChangeArrowheads="1"/>
          </p:cNvSpPr>
          <p:nvPr>
            <p:ph type="ctrTitle"/>
          </p:nvPr>
        </p:nvSpPr>
        <p:spPr>
          <a:xfrm>
            <a:off x="468313" y="476250"/>
            <a:ext cx="3886200" cy="1470025"/>
          </a:xfrm>
        </p:spPr>
        <p:txBody>
          <a:bodyPr/>
          <a:lstStyle/>
          <a:p>
            <a:pPr eaLnBrk="1" hangingPunct="1"/>
            <a:r>
              <a:rPr lang="es-CL" sz="2800" b="1" smtClean="0"/>
              <a:t>CORDILLERA DE LA COSTA</a:t>
            </a:r>
            <a:endParaRPr lang="es-ES" sz="2800" b="1" smtClean="0"/>
          </a:p>
        </p:txBody>
      </p:sp>
      <p:sp>
        <p:nvSpPr>
          <p:cNvPr id="21508" name="Rectangle 10"/>
          <p:cNvSpPr>
            <a:spLocks noGrp="1" noChangeArrowheads="1"/>
          </p:cNvSpPr>
          <p:nvPr>
            <p:ph type="subTitle" idx="1"/>
          </p:nvPr>
        </p:nvSpPr>
        <p:spPr>
          <a:xfrm>
            <a:off x="5219700" y="4941888"/>
            <a:ext cx="2879725" cy="1752600"/>
          </a:xfrm>
        </p:spPr>
        <p:txBody>
          <a:bodyPr/>
          <a:lstStyle/>
          <a:p>
            <a:pPr algn="l" eaLnBrk="1" hangingPunct="1"/>
            <a:r>
              <a:rPr lang="es-CL" sz="2000" smtClean="0"/>
              <a:t>Se extiende desde el cerro Camaraca a 20 kms. al sur de Arica hasta la península de Taitao.</a:t>
            </a:r>
            <a:endParaRPr lang="es-ES" sz="2000" smtClean="0"/>
          </a:p>
        </p:txBody>
      </p:sp>
      <p:pic>
        <p:nvPicPr>
          <p:cNvPr id="21509" name="Picture 7" descr="fig28"/>
          <p:cNvPicPr>
            <a:picLocks noChangeAspect="1" noChangeArrowheads="1"/>
          </p:cNvPicPr>
          <p:nvPr/>
        </p:nvPicPr>
        <p:blipFill>
          <a:blip r:embed="rId4" cstate="print"/>
          <a:srcRect/>
          <a:stretch>
            <a:fillRect/>
          </a:stretch>
        </p:blipFill>
        <p:spPr bwMode="auto">
          <a:xfrm>
            <a:off x="0" y="3049588"/>
            <a:ext cx="4427538" cy="3808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2530" name="Picture 6" descr="C010b"/>
          <p:cNvPicPr>
            <a:picLocks noChangeAspect="1" noChangeArrowheads="1"/>
          </p:cNvPicPr>
          <p:nvPr/>
        </p:nvPicPr>
        <p:blipFill>
          <a:blip r:embed="rId3" cstate="print"/>
          <a:srcRect/>
          <a:stretch>
            <a:fillRect/>
          </a:stretch>
        </p:blipFill>
        <p:spPr bwMode="auto">
          <a:xfrm>
            <a:off x="3924300" y="404813"/>
            <a:ext cx="4946650" cy="5761037"/>
          </a:xfrm>
          <a:prstGeom prst="rect">
            <a:avLst/>
          </a:prstGeom>
          <a:noFill/>
          <a:ln w="9525">
            <a:noFill/>
            <a:miter lim="800000"/>
            <a:headEnd/>
            <a:tailEnd/>
          </a:ln>
        </p:spPr>
      </p:pic>
      <p:sp>
        <p:nvSpPr>
          <p:cNvPr id="22531" name="Rectangle 3"/>
          <p:cNvSpPr>
            <a:spLocks noGrp="1" noChangeArrowheads="1"/>
          </p:cNvSpPr>
          <p:nvPr>
            <p:ph type="body" idx="1"/>
          </p:nvPr>
        </p:nvSpPr>
        <p:spPr>
          <a:xfrm>
            <a:off x="-252413" y="1052513"/>
            <a:ext cx="4176713" cy="6048375"/>
          </a:xfrm>
        </p:spPr>
        <p:txBody>
          <a:bodyPr/>
          <a:lstStyle/>
          <a:p>
            <a:pPr eaLnBrk="1" hangingPunct="1">
              <a:lnSpc>
                <a:spcPct val="80000"/>
              </a:lnSpc>
              <a:buFontTx/>
              <a:buNone/>
            </a:pPr>
            <a:r>
              <a:rPr lang="es-ES" sz="2000" smtClean="0"/>
              <a:t>	A menudo es interrumpida en su desarrollo longitudinal por los ríos que desembocan en el mar. Su máxima altura se localiza al sur de Antofagasta, en la Sierra Vicuña Mackenna (3.000 m.). Prácticamente desaparece en el Norte Chico, pero luego adopta la forma de un cordón continuo hacia el sur, adquiriendo nombres regionales tales como: Cordillera de Nahuelbuta (1.600 m) Cordillera de Piuché y Pirulil. Entre Valparaíso y Santiago presenta alturas y formas andinas (cerros Cantillana 2.318 m., Roble 2.222 m., Vizcachas 2.108 m. y Campana 1.910 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pic>
        <p:nvPicPr>
          <p:cNvPr id="23554" name="Picture 6" descr="Trepados a la cordillera de la Costa, Chile"/>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p:spPr>
      </p:pic>
      <p:sp>
        <p:nvSpPr>
          <p:cNvPr id="23555" name="Rectangle 7"/>
          <p:cNvSpPr>
            <a:spLocks noGrp="1" noChangeArrowheads="1"/>
          </p:cNvSpPr>
          <p:nvPr>
            <p:ph type="title"/>
          </p:nvPr>
        </p:nvSpPr>
        <p:spPr/>
        <p:txBody>
          <a:bodyPr/>
          <a:lstStyle/>
          <a:p>
            <a:pPr eaLnBrk="1" hangingPunct="1"/>
            <a:r>
              <a:rPr lang="es-CL" sz="3600" smtClean="0"/>
              <a:t>Zona Central</a:t>
            </a:r>
            <a:endParaRPr lang="es-ES" sz="3600" smtClean="0"/>
          </a:p>
        </p:txBody>
      </p:sp>
      <p:sp>
        <p:nvSpPr>
          <p:cNvPr id="23556" name="Rectangle 9"/>
          <p:cNvSpPr>
            <a:spLocks noGrp="1" noChangeArrowheads="1"/>
          </p:cNvSpPr>
          <p:nvPr>
            <p:ph type="body" idx="1"/>
          </p:nvPr>
        </p:nvSpPr>
        <p:spPr>
          <a:xfrm>
            <a:off x="4067175" y="1600200"/>
            <a:ext cx="4619625" cy="749300"/>
          </a:xfrm>
        </p:spPr>
        <p:txBody>
          <a:bodyPr/>
          <a:lstStyle/>
          <a:p>
            <a:pPr eaLnBrk="1" hangingPunct="1">
              <a:lnSpc>
                <a:spcPct val="90000"/>
              </a:lnSpc>
              <a:buFontTx/>
              <a:buNone/>
            </a:pPr>
            <a:r>
              <a:rPr lang="es-CL" sz="2400" smtClean="0"/>
              <a:t>Se presentan cuencas interiores.</a:t>
            </a:r>
            <a:endParaRPr lang="es-ES" sz="2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11863" y="476250"/>
            <a:ext cx="2232025" cy="652463"/>
          </a:xfrm>
        </p:spPr>
        <p:txBody>
          <a:bodyPr/>
          <a:lstStyle/>
          <a:p>
            <a:pPr eaLnBrk="1" hangingPunct="1"/>
            <a:r>
              <a:rPr lang="es-CL" sz="1600" b="1" i="1" smtClean="0"/>
              <a:t>Nahuelbuta, </a:t>
            </a:r>
            <a:br>
              <a:rPr lang="es-CL" sz="1600" b="1" i="1" smtClean="0"/>
            </a:br>
            <a:r>
              <a:rPr lang="es-CL" sz="1600" b="1" i="1" smtClean="0"/>
              <a:t>VIII Región.</a:t>
            </a:r>
            <a:endParaRPr lang="es-ES" sz="1600" b="1" i="1" smtClean="0"/>
          </a:p>
        </p:txBody>
      </p:sp>
      <p:pic>
        <p:nvPicPr>
          <p:cNvPr id="24579" name="Picture 5" descr="Nahuelbuta%20y%20Callaqui"/>
          <p:cNvPicPr>
            <a:picLocks noChangeAspect="1" noChangeArrowheads="1"/>
          </p:cNvPicPr>
          <p:nvPr/>
        </p:nvPicPr>
        <p:blipFill>
          <a:blip r:embed="rId3" cstate="print"/>
          <a:srcRect/>
          <a:stretch>
            <a:fillRect/>
          </a:stretch>
        </p:blipFill>
        <p:spPr bwMode="auto">
          <a:xfrm>
            <a:off x="0" y="0"/>
            <a:ext cx="5715000" cy="4286250"/>
          </a:xfrm>
          <a:prstGeom prst="rect">
            <a:avLst/>
          </a:prstGeom>
          <a:noFill/>
          <a:ln w="9525">
            <a:noFill/>
            <a:miter lim="800000"/>
            <a:headEnd/>
            <a:tailEnd/>
          </a:ln>
        </p:spPr>
      </p:pic>
      <p:pic>
        <p:nvPicPr>
          <p:cNvPr id="24580" name="Picture 7" descr="pirulil%20019"/>
          <p:cNvPicPr>
            <a:picLocks noChangeAspect="1" noChangeArrowheads="1"/>
          </p:cNvPicPr>
          <p:nvPr/>
        </p:nvPicPr>
        <p:blipFill>
          <a:blip r:embed="rId4" cstate="print"/>
          <a:srcRect/>
          <a:stretch>
            <a:fillRect/>
          </a:stretch>
        </p:blipFill>
        <p:spPr bwMode="auto">
          <a:xfrm>
            <a:off x="4211638" y="3159125"/>
            <a:ext cx="4932362" cy="36988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s-CL" sz="3200" smtClean="0"/>
              <a:t>IMPORTANCIA DE LA CORDILLERA DE LA COSTA</a:t>
            </a:r>
            <a:endParaRPr lang="es-ES" sz="3200" smtClean="0"/>
          </a:p>
        </p:txBody>
      </p:sp>
      <p:sp>
        <p:nvSpPr>
          <p:cNvPr id="25603" name="Rectangle 7"/>
          <p:cNvSpPr>
            <a:spLocks noGrp="1" noChangeArrowheads="1"/>
          </p:cNvSpPr>
          <p:nvPr>
            <p:ph type="body" idx="1"/>
          </p:nvPr>
        </p:nvSpPr>
        <p:spPr/>
        <p:txBody>
          <a:bodyPr/>
          <a:lstStyle/>
          <a:p>
            <a:pPr eaLnBrk="1" hangingPunct="1"/>
            <a:r>
              <a:rPr lang="es-ES" sz="2400" smtClean="0"/>
              <a:t>Constituye un biombo climático, es decir, crea condiciones climáticas distintas a ambos lados de la Cordillera, forma climas locales. </a:t>
            </a:r>
          </a:p>
          <a:p>
            <a:pPr eaLnBrk="1" hangingPunct="1">
              <a:buFontTx/>
              <a:buNone/>
            </a:pPr>
            <a:endParaRPr lang="es-ES" sz="2400" smtClean="0"/>
          </a:p>
          <a:p>
            <a:pPr eaLnBrk="1" hangingPunct="1"/>
            <a:r>
              <a:rPr lang="es-ES" sz="2400" smtClean="0"/>
              <a:t>En ella se localizan importantes yacimientos de salitre en el norte grande. </a:t>
            </a:r>
          </a:p>
          <a:p>
            <a:pPr eaLnBrk="1" hangingPunct="1">
              <a:buFontTx/>
              <a:buNone/>
            </a:pPr>
            <a:endParaRPr lang="es-ES" sz="2400" smtClean="0"/>
          </a:p>
          <a:p>
            <a:pPr eaLnBrk="1" hangingPunct="1"/>
            <a:r>
              <a:rPr lang="es-ES" sz="2400" smtClean="0"/>
              <a:t>Hacia el sur ha dado lugar a actividades silvícolas (bosques) y agrícolas (secano).</a:t>
            </a:r>
            <a:r>
              <a:rPr lang="es-ES" smtClean="0"/>
              <a:t> </a:t>
            </a:r>
          </a:p>
          <a:p>
            <a:pPr eaLnBrk="1" hangingPunct="1"/>
            <a:endParaRPr lang="es-E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6626" name="Picture 5" descr="geomorfo_1t"/>
          <p:cNvPicPr>
            <a:picLocks noChangeAspect="1" noChangeArrowheads="1"/>
          </p:cNvPicPr>
          <p:nvPr/>
        </p:nvPicPr>
        <p:blipFill>
          <a:blip r:embed="rId3" cstate="print"/>
          <a:srcRect/>
          <a:stretch>
            <a:fillRect/>
          </a:stretch>
        </p:blipFill>
        <p:spPr bwMode="auto">
          <a:xfrm>
            <a:off x="900113" y="0"/>
            <a:ext cx="2857500" cy="6858000"/>
          </a:xfrm>
          <a:prstGeom prst="rect">
            <a:avLst/>
          </a:prstGeom>
          <a:noFill/>
          <a:ln w="9525">
            <a:noFill/>
            <a:miter lim="800000"/>
            <a:headEnd/>
            <a:tailEnd/>
          </a:ln>
        </p:spPr>
      </p:pic>
      <p:pic>
        <p:nvPicPr>
          <p:cNvPr id="26627" name="Picture 10" descr="geomorfo_2t"/>
          <p:cNvPicPr>
            <a:picLocks noChangeAspect="1" noChangeArrowheads="1"/>
          </p:cNvPicPr>
          <p:nvPr/>
        </p:nvPicPr>
        <p:blipFill>
          <a:blip r:embed="rId4" cstate="print"/>
          <a:srcRect/>
          <a:stretch>
            <a:fillRect/>
          </a:stretch>
        </p:blipFill>
        <p:spPr bwMode="auto">
          <a:xfrm>
            <a:off x="5292725" y="0"/>
            <a:ext cx="2857500" cy="6858000"/>
          </a:xfrm>
          <a:prstGeom prst="rect">
            <a:avLst/>
          </a:prstGeom>
          <a:noFill/>
          <a:ln w="9525">
            <a:noFill/>
            <a:miter lim="800000"/>
            <a:headEnd/>
            <a:tailEnd/>
          </a:ln>
        </p:spPr>
      </p:pic>
      <p:graphicFrame>
        <p:nvGraphicFramePr>
          <p:cNvPr id="77857" name="Group 33"/>
          <p:cNvGraphicFramePr>
            <a:graphicFrameLocks noGrp="1"/>
          </p:cNvGraphicFramePr>
          <p:nvPr/>
        </p:nvGraphicFramePr>
        <p:xfrm>
          <a:off x="827088" y="17463"/>
          <a:ext cx="3095625" cy="6840538"/>
        </p:xfrm>
        <a:graphic>
          <a:graphicData uri="http://schemas.openxmlformats.org/drawingml/2006/table">
            <a:tbl>
              <a:tblPr/>
              <a:tblGrid>
                <a:gridCol w="3095625"/>
              </a:tblGrid>
              <a:tr h="684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7860" name="Group 36"/>
          <p:cNvGraphicFramePr>
            <a:graphicFrameLocks noGrp="1"/>
          </p:cNvGraphicFramePr>
          <p:nvPr/>
        </p:nvGraphicFramePr>
        <p:xfrm>
          <a:off x="5292725" y="0"/>
          <a:ext cx="3095625" cy="6913563"/>
        </p:xfrm>
        <a:graphic>
          <a:graphicData uri="http://schemas.openxmlformats.org/drawingml/2006/table">
            <a:tbl>
              <a:tblPr/>
              <a:tblGrid>
                <a:gridCol w="3095625"/>
              </a:tblGrid>
              <a:tr h="691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0" name="Rectangle 35"/>
          <p:cNvSpPr>
            <a:spLocks noGrp="1" noChangeArrowheads="1"/>
          </p:cNvSpPr>
          <p:nvPr>
            <p:ph type="title"/>
          </p:nvPr>
        </p:nvSpPr>
        <p:spPr>
          <a:xfrm rot="5400000">
            <a:off x="1086644" y="2805906"/>
            <a:ext cx="6961188" cy="1143000"/>
          </a:xfrm>
          <a:noFill/>
        </p:spPr>
        <p:txBody>
          <a:bodyPr/>
          <a:lstStyle/>
          <a:p>
            <a:pPr eaLnBrk="1" hangingPunct="1"/>
            <a:r>
              <a:rPr lang="es-CL" smtClean="0"/>
              <a:t>PLANICIES COSTERAS</a:t>
            </a:r>
            <a:endParaRPr lang="es-E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99CCFF"/>
            </a:gs>
          </a:gsLst>
          <a:lin ang="5400000" scaled="1"/>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CL" sz="2400" smtClean="0"/>
              <a:t>SU ORIGEN</a:t>
            </a:r>
            <a:endParaRPr lang="es-ES" sz="2400" smtClean="0"/>
          </a:p>
        </p:txBody>
      </p:sp>
      <p:sp>
        <p:nvSpPr>
          <p:cNvPr id="27651" name="Rectangle 3"/>
          <p:cNvSpPr>
            <a:spLocks noGrp="1" noChangeArrowheads="1"/>
          </p:cNvSpPr>
          <p:nvPr>
            <p:ph type="body" idx="1"/>
          </p:nvPr>
        </p:nvSpPr>
        <p:spPr>
          <a:xfrm>
            <a:off x="457200" y="1125538"/>
            <a:ext cx="8229600" cy="5040312"/>
          </a:xfrm>
        </p:spPr>
        <p:txBody>
          <a:bodyPr/>
          <a:lstStyle/>
          <a:p>
            <a:pPr eaLnBrk="1" hangingPunct="1"/>
            <a:r>
              <a:rPr lang="es-CL" sz="2800" smtClean="0">
                <a:solidFill>
                  <a:srgbClr val="FF5050"/>
                </a:solidFill>
              </a:rPr>
              <a:t>Transgresiones</a:t>
            </a:r>
            <a:r>
              <a:rPr lang="es-CL" sz="2400" smtClean="0"/>
              <a:t>: subidas del nivel del mar.</a:t>
            </a:r>
          </a:p>
          <a:p>
            <a:pPr eaLnBrk="1" hangingPunct="1"/>
            <a:r>
              <a:rPr lang="es-CL" sz="2800" smtClean="0">
                <a:solidFill>
                  <a:srgbClr val="FF5050"/>
                </a:solidFill>
              </a:rPr>
              <a:t>Regresiones marinas</a:t>
            </a:r>
            <a:r>
              <a:rPr lang="es-CL" sz="2400" smtClean="0"/>
              <a:t>: bajadas del nivel del mar.</a:t>
            </a:r>
          </a:p>
          <a:p>
            <a:pPr eaLnBrk="1" hangingPunct="1"/>
            <a:r>
              <a:rPr lang="es-ES" sz="2400" smtClean="0"/>
              <a:t>Durante las fases glaciales se producen movimientos de regresión marina (descenso del nivel del mar). En las épocas interglaciares el mar vuelve a aumentar su nivel, movimiento de transgresión. La máxima bajada ha sido de 150m. En cada regresión y transgresión el mar erosiona la costa en forma de terrazas. Estas terrazas fósiles suelen estar debajo del nivel del mar actual, aunque algunas están por encima.</a:t>
            </a:r>
            <a:r>
              <a:rPr lang="es-ES"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8674" name="Picture 13" descr="Iquique"/>
          <p:cNvPicPr>
            <a:picLocks noChangeAspect="1" noChangeArrowheads="1"/>
          </p:cNvPicPr>
          <p:nvPr/>
        </p:nvPicPr>
        <p:blipFill>
          <a:blip r:embed="rId3" cstate="print"/>
          <a:srcRect/>
          <a:stretch>
            <a:fillRect/>
          </a:stretch>
        </p:blipFill>
        <p:spPr bwMode="auto">
          <a:xfrm>
            <a:off x="0" y="3059113"/>
            <a:ext cx="5064125" cy="3798887"/>
          </a:xfrm>
          <a:prstGeom prst="rect">
            <a:avLst/>
          </a:prstGeom>
          <a:noFill/>
          <a:ln w="9525">
            <a:noFill/>
            <a:miter lim="800000"/>
            <a:headEnd/>
            <a:tailEnd/>
          </a:ln>
        </p:spPr>
      </p:pic>
      <p:sp>
        <p:nvSpPr>
          <p:cNvPr id="28675" name="Rectangle 7"/>
          <p:cNvSpPr>
            <a:spLocks noGrp="1" noChangeArrowheads="1"/>
          </p:cNvSpPr>
          <p:nvPr>
            <p:ph type="body" idx="1"/>
          </p:nvPr>
        </p:nvSpPr>
        <p:spPr>
          <a:xfrm>
            <a:off x="0" y="188913"/>
            <a:ext cx="4067175" cy="5688012"/>
          </a:xfrm>
        </p:spPr>
        <p:txBody>
          <a:bodyPr/>
          <a:lstStyle/>
          <a:p>
            <a:pPr eaLnBrk="1" hangingPunct="1">
              <a:lnSpc>
                <a:spcPct val="90000"/>
              </a:lnSpc>
            </a:pPr>
            <a:r>
              <a:rPr lang="es-ES" sz="1600" smtClean="0"/>
              <a:t>En el NORTE GRANDE el desarrollo de las planicies es escaso pues la cordillera de la Costa cae en forma abrupta al mar, formando acantilados. Este fenómeno da origen al llamado </a:t>
            </a:r>
            <a:r>
              <a:rPr lang="es-ES" sz="1600" b="1" smtClean="0"/>
              <a:t>Farellón Costero</a:t>
            </a:r>
            <a:r>
              <a:rPr lang="es-ES" sz="1600" smtClean="0"/>
              <a:t>, y puede alcanzar alturas de 1.000 metros. Su existencia es clara hasta Taltal La aparición de las planicies litorales en el Norte Grande es, por lo tanto, esporádica, presentándose en algunos lugares con anchos variables (Iquique 3kms, Mejillones 5kms). En cuanto a su aspecto, las planicies se presentan en forma de </a:t>
            </a:r>
            <a:r>
              <a:rPr lang="es-ES" sz="1600" b="1" smtClean="0"/>
              <a:t>terrazas</a:t>
            </a:r>
            <a:r>
              <a:rPr lang="es-ES" sz="1600" smtClean="0"/>
              <a:t> </a:t>
            </a:r>
            <a:r>
              <a:rPr lang="es-ES" sz="1600" b="1" smtClean="0"/>
              <a:t>escalonadas</a:t>
            </a:r>
            <a:r>
              <a:rPr lang="es-ES" sz="1600" smtClean="0"/>
              <a:t>.</a:t>
            </a:r>
            <a:r>
              <a:rPr lang="es-ES" sz="2800" smtClean="0"/>
              <a:t> </a:t>
            </a:r>
          </a:p>
        </p:txBody>
      </p:sp>
      <p:pic>
        <p:nvPicPr>
          <p:cNvPr id="28676" name="Picture 9" descr="C011a"/>
          <p:cNvPicPr>
            <a:picLocks noChangeAspect="1" noChangeArrowheads="1"/>
          </p:cNvPicPr>
          <p:nvPr/>
        </p:nvPicPr>
        <p:blipFill>
          <a:blip r:embed="rId4" cstate="print"/>
          <a:srcRect/>
          <a:stretch>
            <a:fillRect/>
          </a:stretch>
        </p:blipFill>
        <p:spPr bwMode="auto">
          <a:xfrm>
            <a:off x="4211638" y="0"/>
            <a:ext cx="4464050" cy="3778250"/>
          </a:xfrm>
          <a:prstGeom prst="rect">
            <a:avLst/>
          </a:prstGeom>
          <a:noFill/>
          <a:ln w="9525">
            <a:noFill/>
            <a:miter lim="800000"/>
            <a:headEnd/>
            <a:tailEnd/>
          </a:ln>
        </p:spPr>
      </p:pic>
      <p:pic>
        <p:nvPicPr>
          <p:cNvPr id="28677" name="Picture 11" descr="Mejillones"/>
          <p:cNvPicPr>
            <a:picLocks noChangeAspect="1" noChangeArrowheads="1"/>
          </p:cNvPicPr>
          <p:nvPr/>
        </p:nvPicPr>
        <p:blipFill>
          <a:blip r:embed="rId5" cstate="print"/>
          <a:srcRect/>
          <a:stretch>
            <a:fillRect/>
          </a:stretch>
        </p:blipFill>
        <p:spPr bwMode="auto">
          <a:xfrm>
            <a:off x="4572000" y="3611563"/>
            <a:ext cx="4321175" cy="32464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940425" y="333375"/>
            <a:ext cx="1954213" cy="706438"/>
          </a:xfrm>
        </p:spPr>
        <p:txBody>
          <a:bodyPr/>
          <a:lstStyle/>
          <a:p>
            <a:pPr eaLnBrk="1" hangingPunct="1"/>
            <a:r>
              <a:rPr lang="es-CL" sz="1400" b="1" i="1" smtClean="0"/>
              <a:t>TONGOY, </a:t>
            </a:r>
            <a:br>
              <a:rPr lang="es-CL" sz="1400" b="1" i="1" smtClean="0"/>
            </a:br>
            <a:r>
              <a:rPr lang="es-CL" sz="1400" b="1" i="1" smtClean="0"/>
              <a:t>IV Región</a:t>
            </a:r>
            <a:endParaRPr lang="es-ES" sz="1400" b="1" i="1" smtClean="0"/>
          </a:p>
        </p:txBody>
      </p:sp>
      <p:sp>
        <p:nvSpPr>
          <p:cNvPr id="29699" name="Rectangle 3"/>
          <p:cNvSpPr>
            <a:spLocks noGrp="1" noChangeArrowheads="1"/>
          </p:cNvSpPr>
          <p:nvPr>
            <p:ph type="body" idx="1"/>
          </p:nvPr>
        </p:nvSpPr>
        <p:spPr>
          <a:xfrm>
            <a:off x="2484438" y="5661025"/>
            <a:ext cx="1800225" cy="681038"/>
          </a:xfrm>
        </p:spPr>
        <p:txBody>
          <a:bodyPr/>
          <a:lstStyle/>
          <a:p>
            <a:pPr eaLnBrk="1" hangingPunct="1">
              <a:lnSpc>
                <a:spcPct val="80000"/>
              </a:lnSpc>
              <a:buFontTx/>
              <a:buNone/>
            </a:pPr>
            <a:r>
              <a:rPr lang="es-CL" sz="1400" b="1" i="1" smtClean="0"/>
              <a:t>SAN ANTONIO</a:t>
            </a:r>
          </a:p>
          <a:p>
            <a:pPr eaLnBrk="1" hangingPunct="1">
              <a:lnSpc>
                <a:spcPct val="80000"/>
              </a:lnSpc>
              <a:buFontTx/>
              <a:buNone/>
            </a:pPr>
            <a:r>
              <a:rPr lang="es-CL" sz="1400" b="1" i="1" smtClean="0"/>
              <a:t>V Región.</a:t>
            </a:r>
          </a:p>
          <a:p>
            <a:pPr eaLnBrk="1" hangingPunct="1">
              <a:lnSpc>
                <a:spcPct val="80000"/>
              </a:lnSpc>
              <a:buFontTx/>
              <a:buNone/>
            </a:pPr>
            <a:r>
              <a:rPr lang="es-CL" sz="1200" b="1" i="1" smtClean="0"/>
              <a:t>     </a:t>
            </a:r>
            <a:endParaRPr lang="es-ES" sz="1200" b="1" i="1" smtClean="0"/>
          </a:p>
        </p:txBody>
      </p:sp>
      <p:pic>
        <p:nvPicPr>
          <p:cNvPr id="29700" name="Picture 5" descr="Tongoy en Chile."/>
          <p:cNvPicPr>
            <a:picLocks noChangeAspect="1" noChangeArrowheads="1"/>
          </p:cNvPicPr>
          <p:nvPr/>
        </p:nvPicPr>
        <p:blipFill>
          <a:blip r:embed="rId3" cstate="print"/>
          <a:srcRect/>
          <a:stretch>
            <a:fillRect/>
          </a:stretch>
        </p:blipFill>
        <p:spPr bwMode="auto">
          <a:xfrm>
            <a:off x="155575" y="46038"/>
            <a:ext cx="5715000" cy="3743325"/>
          </a:xfrm>
          <a:prstGeom prst="rect">
            <a:avLst/>
          </a:prstGeom>
          <a:noFill/>
          <a:ln w="9525">
            <a:noFill/>
            <a:miter lim="800000"/>
            <a:headEnd/>
            <a:tailEnd/>
          </a:ln>
        </p:spPr>
      </p:pic>
      <p:pic>
        <p:nvPicPr>
          <p:cNvPr id="29701" name="Picture 8" descr="photo_san_antonio_body"/>
          <p:cNvPicPr>
            <a:picLocks noChangeAspect="1" noChangeArrowheads="1"/>
          </p:cNvPicPr>
          <p:nvPr/>
        </p:nvPicPr>
        <p:blipFill>
          <a:blip r:embed="rId4" cstate="print"/>
          <a:srcRect/>
          <a:stretch>
            <a:fillRect/>
          </a:stretch>
        </p:blipFill>
        <p:spPr bwMode="auto">
          <a:xfrm>
            <a:off x="4787900" y="3200400"/>
            <a:ext cx="4356100" cy="3657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ctrTitle"/>
          </p:nvPr>
        </p:nvSpPr>
        <p:spPr>
          <a:xfrm>
            <a:off x="5219700" y="5661025"/>
            <a:ext cx="3022600" cy="819150"/>
          </a:xfrm>
        </p:spPr>
        <p:txBody>
          <a:bodyPr/>
          <a:lstStyle/>
          <a:p>
            <a:pPr eaLnBrk="1" hangingPunct="1"/>
            <a:r>
              <a:rPr lang="es-CL" sz="1400" b="1" i="1" smtClean="0"/>
              <a:t>TALCAHUANO</a:t>
            </a:r>
            <a:br>
              <a:rPr lang="es-CL" sz="1400" b="1" i="1" smtClean="0"/>
            </a:br>
            <a:r>
              <a:rPr lang="es-CL" sz="1400" b="1" i="1" smtClean="0"/>
              <a:t>VIII Región</a:t>
            </a:r>
            <a:endParaRPr lang="es-ES" sz="1400" b="1" i="1" smtClean="0"/>
          </a:p>
        </p:txBody>
      </p:sp>
      <p:sp>
        <p:nvSpPr>
          <p:cNvPr id="30723" name="Rectangle 7"/>
          <p:cNvSpPr>
            <a:spLocks noChangeArrowheads="1"/>
          </p:cNvSpPr>
          <p:nvPr/>
        </p:nvSpPr>
        <p:spPr bwMode="auto">
          <a:xfrm>
            <a:off x="755650" y="404813"/>
            <a:ext cx="2663825" cy="730250"/>
          </a:xfrm>
          <a:prstGeom prst="rect">
            <a:avLst/>
          </a:prstGeom>
          <a:noFill/>
          <a:ln w="9525" algn="ctr">
            <a:noFill/>
            <a:miter lim="800000"/>
            <a:headEnd/>
            <a:tailEnd/>
          </a:ln>
        </p:spPr>
        <p:txBody>
          <a:bodyPr>
            <a:spAutoFit/>
          </a:bodyPr>
          <a:lstStyle/>
          <a:p>
            <a:r>
              <a:rPr lang="es-CL" sz="1400" b="1" i="1">
                <a:solidFill>
                  <a:schemeClr val="tx1"/>
                </a:solidFill>
              </a:rPr>
              <a:t>DESEMBOCADURA</a:t>
            </a:r>
          </a:p>
          <a:p>
            <a:r>
              <a:rPr lang="es-CL" sz="1400" b="1" i="1">
                <a:solidFill>
                  <a:schemeClr val="tx1"/>
                </a:solidFill>
              </a:rPr>
              <a:t> RÍO RAPEL </a:t>
            </a:r>
          </a:p>
          <a:p>
            <a:r>
              <a:rPr lang="es-CL" sz="1400" b="1" i="1">
                <a:solidFill>
                  <a:schemeClr val="tx1"/>
                </a:solidFill>
              </a:rPr>
              <a:t>VI Región</a:t>
            </a:r>
            <a:endParaRPr lang="es-ES" sz="1400" b="1" i="1">
              <a:solidFill>
                <a:schemeClr val="tx1"/>
              </a:solidFill>
            </a:endParaRPr>
          </a:p>
        </p:txBody>
      </p:sp>
      <p:pic>
        <p:nvPicPr>
          <p:cNvPr id="30724" name="Picture 10" descr="lugar4"/>
          <p:cNvPicPr>
            <a:picLocks noChangeAspect="1" noChangeArrowheads="1"/>
          </p:cNvPicPr>
          <p:nvPr/>
        </p:nvPicPr>
        <p:blipFill>
          <a:blip r:embed="rId3" cstate="print"/>
          <a:srcRect/>
          <a:stretch>
            <a:fillRect/>
          </a:stretch>
        </p:blipFill>
        <p:spPr bwMode="auto">
          <a:xfrm>
            <a:off x="0" y="3894138"/>
            <a:ext cx="5580063" cy="2963862"/>
          </a:xfrm>
          <a:prstGeom prst="rect">
            <a:avLst/>
          </a:prstGeom>
          <a:noFill/>
          <a:ln w="9525">
            <a:noFill/>
            <a:miter lim="800000"/>
            <a:headEnd/>
            <a:tailEnd/>
          </a:ln>
        </p:spPr>
      </p:pic>
      <p:pic>
        <p:nvPicPr>
          <p:cNvPr id="30725" name="Picture 13" descr="rio_rapel"/>
          <p:cNvPicPr>
            <a:picLocks noChangeAspect="1" noChangeArrowheads="1"/>
          </p:cNvPicPr>
          <p:nvPr/>
        </p:nvPicPr>
        <p:blipFill>
          <a:blip r:embed="rId4" cstate="print"/>
          <a:srcRect/>
          <a:stretch>
            <a:fillRect/>
          </a:stretch>
        </p:blipFill>
        <p:spPr bwMode="auto">
          <a:xfrm>
            <a:off x="3779838" y="0"/>
            <a:ext cx="5364162" cy="36718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ande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Rectangle 2"/>
          <p:cNvSpPr>
            <a:spLocks noGrp="1" noChangeArrowheads="1"/>
          </p:cNvSpPr>
          <p:nvPr>
            <p:ph type="title"/>
          </p:nvPr>
        </p:nvSpPr>
        <p:spPr>
          <a:xfrm>
            <a:off x="468313" y="0"/>
            <a:ext cx="8229600" cy="1143000"/>
          </a:xfrm>
        </p:spPr>
        <p:txBody>
          <a:bodyPr/>
          <a:lstStyle/>
          <a:p>
            <a:pPr eaLnBrk="1" hangingPunct="1"/>
            <a:r>
              <a:rPr lang="es-CL" sz="3600" smtClean="0">
                <a:solidFill>
                  <a:schemeClr val="bg1"/>
                </a:solidFill>
              </a:rPr>
              <a:t>RELIEVE CHILENO</a:t>
            </a:r>
            <a:endParaRPr lang="es-ES" sz="3600" smtClean="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292725" y="274638"/>
            <a:ext cx="3394075" cy="1143000"/>
          </a:xfrm>
        </p:spPr>
        <p:txBody>
          <a:bodyPr/>
          <a:lstStyle/>
          <a:p>
            <a:pPr eaLnBrk="1" hangingPunct="1"/>
            <a:r>
              <a:rPr lang="es-CL" sz="1600" b="1" i="1" smtClean="0"/>
              <a:t>GOLFO DE ARAUCO,</a:t>
            </a:r>
            <a:br>
              <a:rPr lang="es-CL" sz="1600" b="1" i="1" smtClean="0"/>
            </a:br>
            <a:r>
              <a:rPr lang="es-CL" sz="1600" b="1" i="1" smtClean="0"/>
              <a:t>VIII Región</a:t>
            </a:r>
            <a:endParaRPr lang="es-ES" sz="1600" b="1" i="1" smtClean="0"/>
          </a:p>
        </p:txBody>
      </p:sp>
      <p:pic>
        <p:nvPicPr>
          <p:cNvPr id="31747" name="Picture 5" descr="asc_lota3_200"/>
          <p:cNvPicPr>
            <a:picLocks noChangeAspect="1" noChangeArrowheads="1"/>
          </p:cNvPicPr>
          <p:nvPr/>
        </p:nvPicPr>
        <p:blipFill>
          <a:blip r:embed="rId3" cstate="print"/>
          <a:srcRect/>
          <a:stretch>
            <a:fillRect/>
          </a:stretch>
        </p:blipFill>
        <p:spPr bwMode="auto">
          <a:xfrm>
            <a:off x="0" y="0"/>
            <a:ext cx="5280025" cy="4132263"/>
          </a:xfrm>
          <a:prstGeom prst="rect">
            <a:avLst/>
          </a:prstGeom>
          <a:noFill/>
          <a:ln w="9525">
            <a:noFill/>
            <a:miter lim="800000"/>
            <a:headEnd/>
            <a:tailEnd/>
          </a:ln>
        </p:spPr>
      </p:pic>
      <p:pic>
        <p:nvPicPr>
          <p:cNvPr id="31748" name="Picture 7" descr="articles-26693_galeria"/>
          <p:cNvPicPr>
            <a:picLocks noChangeAspect="1" noChangeArrowheads="1"/>
          </p:cNvPicPr>
          <p:nvPr/>
        </p:nvPicPr>
        <p:blipFill>
          <a:blip r:embed="rId4" cstate="print"/>
          <a:srcRect/>
          <a:stretch>
            <a:fillRect/>
          </a:stretch>
        </p:blipFill>
        <p:spPr bwMode="auto">
          <a:xfrm>
            <a:off x="4248150" y="3162300"/>
            <a:ext cx="4895850" cy="36957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CL" sz="3200" smtClean="0"/>
              <a:t>IMPORTANCIA DE LAS PLANICIES LITORALES</a:t>
            </a:r>
            <a:endParaRPr lang="es-ES" sz="3200" smtClean="0"/>
          </a:p>
        </p:txBody>
      </p:sp>
      <p:sp>
        <p:nvSpPr>
          <p:cNvPr id="32771" name="Rectangle 5"/>
          <p:cNvSpPr>
            <a:spLocks noGrp="1" noChangeArrowheads="1"/>
          </p:cNvSpPr>
          <p:nvPr>
            <p:ph type="body" idx="1"/>
          </p:nvPr>
        </p:nvSpPr>
        <p:spPr/>
        <p:txBody>
          <a:bodyPr/>
          <a:lstStyle/>
          <a:p>
            <a:pPr eaLnBrk="1" hangingPunct="1"/>
            <a:endParaRPr lang="es-ES" smtClean="0"/>
          </a:p>
          <a:p>
            <a:pPr eaLnBrk="1" hangingPunct="1"/>
            <a:r>
              <a:rPr lang="es-ES" sz="2400" smtClean="0"/>
              <a:t>Constituye una zona ecúmene, ya que se localizan importantes ciudades y puertos (Arica, Iquique, Coquimbo, La Serena, Valparaíso, Viña del Mar, San Antonio, Talcahuano, Concepción, Valdivia). </a:t>
            </a:r>
          </a:p>
          <a:p>
            <a:pPr eaLnBrk="1" hangingPunct="1">
              <a:buFontTx/>
              <a:buNone/>
            </a:pPr>
            <a:endParaRPr lang="es-ES" sz="2400" smtClean="0"/>
          </a:p>
          <a:p>
            <a:pPr eaLnBrk="1" hangingPunct="1"/>
            <a:r>
              <a:rPr lang="es-ES" sz="2400" smtClean="0"/>
              <a:t>Posee importancia económica, ya que en ella se localizan importantes yacimientos de carbón (Golfo de Arauco). </a:t>
            </a:r>
          </a:p>
          <a:p>
            <a:pPr eaLnBrk="1" hangingPunct="1">
              <a:buFontTx/>
              <a:buNone/>
            </a:pPr>
            <a:r>
              <a:rPr lang="es-ES" sz="240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CL" sz="2800" b="1" smtClean="0"/>
              <a:t>LAS MACROFORMAS DEL RELIEVE CHILENO</a:t>
            </a:r>
            <a:endParaRPr lang="es-ES" sz="2800" b="1" smtClean="0"/>
          </a:p>
        </p:txBody>
      </p:sp>
      <p:pic>
        <p:nvPicPr>
          <p:cNvPr id="5123" name="Picture 5" descr="C006a"/>
          <p:cNvPicPr>
            <a:picLocks noChangeAspect="1" noChangeArrowheads="1"/>
          </p:cNvPicPr>
          <p:nvPr/>
        </p:nvPicPr>
        <p:blipFill>
          <a:blip r:embed="rId2" cstate="print"/>
          <a:srcRect/>
          <a:stretch>
            <a:fillRect/>
          </a:stretch>
        </p:blipFill>
        <p:spPr bwMode="auto">
          <a:xfrm>
            <a:off x="0" y="1700213"/>
            <a:ext cx="9144000" cy="5175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23850" y="260350"/>
            <a:ext cx="3816350" cy="6048375"/>
          </a:xfrm>
        </p:spPr>
        <p:txBody>
          <a:bodyPr/>
          <a:lstStyle/>
          <a:p>
            <a:pPr algn="ctr" eaLnBrk="1" hangingPunct="1">
              <a:buFontTx/>
              <a:buNone/>
            </a:pPr>
            <a:r>
              <a:rPr lang="es-ES" sz="1800" b="1" smtClean="0"/>
              <a:t>MAJESTUOSA ES LA BLANCA MONTAÑA</a:t>
            </a:r>
          </a:p>
          <a:p>
            <a:pPr algn="ctr" eaLnBrk="1" hangingPunct="1">
              <a:buFontTx/>
              <a:buNone/>
            </a:pPr>
            <a:endParaRPr lang="es-ES" sz="1800" b="1" smtClean="0"/>
          </a:p>
          <a:p>
            <a:pPr eaLnBrk="1" hangingPunct="1"/>
            <a:r>
              <a:rPr lang="es-ES" sz="2000" b="1" smtClean="0"/>
              <a:t>La Cordillera de los Andes</a:t>
            </a:r>
            <a:r>
              <a:rPr lang="es-ES" sz="1800" smtClean="0"/>
              <a:t> es la columna vertebral del relieve de Chile. Nace en la Guajira colombo-venezolana y muere en el Cabo de Hornos, para reaparecer en la Antártica. De los 9.000 Km de largo que tiene la Cordillera de los Andes, 4.600 corresponden a Chile, los que han sido divididos, según sus variaciones, en cuatro zonas: el </a:t>
            </a:r>
            <a:r>
              <a:rPr lang="es-ES" sz="1800" b="1" smtClean="0"/>
              <a:t>norte</a:t>
            </a:r>
            <a:r>
              <a:rPr lang="es-ES" sz="1800" smtClean="0"/>
              <a:t> (desde el límite con el Perú hasta el cerro Tupungato), el </a:t>
            </a:r>
            <a:r>
              <a:rPr lang="es-ES" sz="1800" b="1" smtClean="0"/>
              <a:t>centro</a:t>
            </a:r>
            <a:r>
              <a:rPr lang="es-ES" sz="1800" smtClean="0"/>
              <a:t> (desde el Tupungato hasta el monte Tronador), el </a:t>
            </a:r>
            <a:r>
              <a:rPr lang="es-ES" sz="1800" b="1" smtClean="0"/>
              <a:t>sur</a:t>
            </a:r>
            <a:r>
              <a:rPr lang="es-ES" sz="1800" smtClean="0"/>
              <a:t> (desde el Tronador al Cabo de Hornos) y por último, los </a:t>
            </a:r>
            <a:r>
              <a:rPr lang="es-ES" sz="1800" b="1" smtClean="0"/>
              <a:t>Antartandes</a:t>
            </a:r>
            <a:r>
              <a:rPr lang="es-ES" sz="1800" smtClean="0"/>
              <a:t>.</a:t>
            </a:r>
          </a:p>
        </p:txBody>
      </p:sp>
      <p:pic>
        <p:nvPicPr>
          <p:cNvPr id="6147" name="Picture 6" descr="04"/>
          <p:cNvPicPr>
            <a:picLocks noChangeAspect="1" noChangeArrowheads="1"/>
          </p:cNvPicPr>
          <p:nvPr/>
        </p:nvPicPr>
        <p:blipFill>
          <a:blip r:embed="rId3" cstate="print"/>
          <a:srcRect/>
          <a:stretch>
            <a:fillRect/>
          </a:stretch>
        </p:blipFill>
        <p:spPr bwMode="auto">
          <a:xfrm>
            <a:off x="4140200" y="333375"/>
            <a:ext cx="4565650"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84738" y="1341438"/>
            <a:ext cx="4259262" cy="1143000"/>
          </a:xfrm>
        </p:spPr>
        <p:txBody>
          <a:bodyPr/>
          <a:lstStyle/>
          <a:p>
            <a:pPr eaLnBrk="1" hangingPunct="1"/>
            <a:r>
              <a:rPr lang="es-CL" sz="2800" smtClean="0"/>
              <a:t>PRINCIPALES ALTURAS DE CHILE</a:t>
            </a:r>
            <a:endParaRPr lang="es-ES" sz="2800" smtClean="0"/>
          </a:p>
        </p:txBody>
      </p:sp>
      <p:pic>
        <p:nvPicPr>
          <p:cNvPr id="7171" name="Picture 5" descr="C008a"/>
          <p:cNvPicPr>
            <a:picLocks noChangeAspect="1" noChangeArrowheads="1"/>
          </p:cNvPicPr>
          <p:nvPr/>
        </p:nvPicPr>
        <p:blipFill>
          <a:blip r:embed="rId3" cstate="print"/>
          <a:srcRect/>
          <a:stretch>
            <a:fillRect/>
          </a:stretch>
        </p:blipFill>
        <p:spPr bwMode="auto">
          <a:xfrm>
            <a:off x="323850" y="0"/>
            <a:ext cx="4672013"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067175" y="260350"/>
            <a:ext cx="4619625" cy="2519363"/>
          </a:xfrm>
        </p:spPr>
        <p:txBody>
          <a:bodyPr/>
          <a:lstStyle/>
          <a:p>
            <a:pPr eaLnBrk="1" hangingPunct="1">
              <a:lnSpc>
                <a:spcPct val="80000"/>
              </a:lnSpc>
            </a:pPr>
            <a:r>
              <a:rPr lang="es-ES" sz="2000" smtClean="0"/>
              <a:t>En el NORTE GRANDE se encuentra la parte más alta y ancha de la cordillera, con alturas que superan los 6.000 metros.</a:t>
            </a:r>
            <a:r>
              <a:rPr lang="es-ES" sz="2400" smtClean="0"/>
              <a:t> </a:t>
            </a:r>
            <a:r>
              <a:rPr lang="es-ES" sz="2000" smtClean="0"/>
              <a:t>En el extremo norte LA CORDILLERA se encuentra altamente afectada por el volcanismo que ha rellenado las formas andinas con poderosos mantos de lavas riolíticas. </a:t>
            </a:r>
          </a:p>
        </p:txBody>
      </p:sp>
      <p:pic>
        <p:nvPicPr>
          <p:cNvPr id="8195" name="Picture 5" descr="zona%20norte"/>
          <p:cNvPicPr>
            <a:picLocks noChangeAspect="1" noChangeArrowheads="1"/>
          </p:cNvPicPr>
          <p:nvPr/>
        </p:nvPicPr>
        <p:blipFill>
          <a:blip r:embed="rId3" cstate="print"/>
          <a:srcRect/>
          <a:stretch>
            <a:fillRect/>
          </a:stretch>
        </p:blipFill>
        <p:spPr bwMode="auto">
          <a:xfrm>
            <a:off x="0" y="0"/>
            <a:ext cx="3714750" cy="5111750"/>
          </a:xfrm>
          <a:prstGeom prst="rect">
            <a:avLst/>
          </a:prstGeom>
          <a:noFill/>
          <a:ln w="9525">
            <a:noFill/>
            <a:miter lim="800000"/>
            <a:headEnd/>
            <a:tailEnd/>
          </a:ln>
        </p:spPr>
      </p:pic>
      <p:pic>
        <p:nvPicPr>
          <p:cNvPr id="8196" name="Picture 13" descr="C008b"/>
          <p:cNvPicPr>
            <a:picLocks noChangeAspect="1" noChangeArrowheads="1"/>
          </p:cNvPicPr>
          <p:nvPr/>
        </p:nvPicPr>
        <p:blipFill>
          <a:blip r:embed="rId4" cstate="print"/>
          <a:srcRect/>
          <a:stretch>
            <a:fillRect/>
          </a:stretch>
        </p:blipFill>
        <p:spPr bwMode="auto">
          <a:xfrm>
            <a:off x="3816350" y="2732088"/>
            <a:ext cx="5327650" cy="41259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9218" name="Picture 4" descr="10_elqui_valle"/>
          <p:cNvPicPr>
            <a:picLocks noChangeAspect="1" noChangeArrowheads="1"/>
          </p:cNvPicPr>
          <p:nvPr/>
        </p:nvPicPr>
        <p:blipFill>
          <a:blip r:embed="rId3" cstate="print"/>
          <a:srcRect/>
          <a:stretch>
            <a:fillRect/>
          </a:stretch>
        </p:blipFill>
        <p:spPr bwMode="auto">
          <a:xfrm>
            <a:off x="2771775" y="2781300"/>
            <a:ext cx="6121400" cy="4049713"/>
          </a:xfrm>
          <a:prstGeom prst="rect">
            <a:avLst/>
          </a:prstGeom>
          <a:noFill/>
          <a:ln w="9525">
            <a:noFill/>
            <a:miter lim="800000"/>
            <a:headEnd/>
            <a:tailEnd/>
          </a:ln>
        </p:spPr>
      </p:pic>
      <p:sp>
        <p:nvSpPr>
          <p:cNvPr id="9219" name="Rectangle 3"/>
          <p:cNvSpPr>
            <a:spLocks noGrp="1" noChangeArrowheads="1"/>
          </p:cNvSpPr>
          <p:nvPr>
            <p:ph type="body" idx="1"/>
          </p:nvPr>
        </p:nvSpPr>
        <p:spPr>
          <a:xfrm>
            <a:off x="0" y="0"/>
            <a:ext cx="4356100" cy="4525963"/>
          </a:xfrm>
        </p:spPr>
        <p:txBody>
          <a:bodyPr/>
          <a:lstStyle/>
          <a:p>
            <a:pPr eaLnBrk="1" hangingPunct="1">
              <a:buFontTx/>
              <a:buNone/>
            </a:pPr>
            <a:r>
              <a:rPr lang="es-ES" sz="2000" smtClean="0"/>
              <a:t>     En el NORTE CHICO, aunque eL volcanismo se encuentra altamente disminuido, las considerables alturas andinas por encima de los 6.000 metros brindan un imponente paisaje, se desarrollan cordones montañosos (estribaciones) que se orientan en sentido este-oeste, originando una serie de </a:t>
            </a:r>
            <a:r>
              <a:rPr lang="es-ES" sz="2000" b="1" smtClean="0"/>
              <a:t>valles transversales</a:t>
            </a:r>
            <a:r>
              <a:rPr lang="es-ES" sz="2000" smtClean="0"/>
              <a:t>. </a:t>
            </a:r>
            <a:endParaRPr lang="es-E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404813"/>
            <a:ext cx="5832475" cy="1584325"/>
          </a:xfrm>
        </p:spPr>
        <p:txBody>
          <a:bodyPr/>
          <a:lstStyle/>
          <a:p>
            <a:pPr eaLnBrk="1" hangingPunct="1">
              <a:buFontTx/>
              <a:buNone/>
            </a:pPr>
            <a:r>
              <a:rPr lang="es-ES" sz="2400" smtClean="0"/>
              <a:t>	</a:t>
            </a:r>
            <a:r>
              <a:rPr lang="es-ES" sz="2000" smtClean="0"/>
              <a:t>En el CENTRO, el macizo cordillerano comienza a descender desde los 6.000 m frente a Santiago, hasta bordear los 3.000 m cerca de Chillán. El volcanismo reaparece.</a:t>
            </a:r>
          </a:p>
        </p:txBody>
      </p:sp>
      <p:pic>
        <p:nvPicPr>
          <p:cNvPr id="10243" name="Picture 9" descr="C008d"/>
          <p:cNvPicPr>
            <a:picLocks noChangeAspect="1" noChangeArrowheads="1"/>
          </p:cNvPicPr>
          <p:nvPr/>
        </p:nvPicPr>
        <p:blipFill>
          <a:blip r:embed="rId3" cstate="print"/>
          <a:srcRect/>
          <a:stretch>
            <a:fillRect/>
          </a:stretch>
        </p:blipFill>
        <p:spPr bwMode="auto">
          <a:xfrm>
            <a:off x="3924300" y="2852738"/>
            <a:ext cx="4895850" cy="3797300"/>
          </a:xfrm>
          <a:prstGeom prst="rect">
            <a:avLst/>
          </a:prstGeom>
          <a:noFill/>
          <a:ln w="9525">
            <a:noFill/>
            <a:miter lim="800000"/>
            <a:headEnd/>
            <a:tailEnd/>
          </a:ln>
        </p:spPr>
      </p:pic>
      <p:pic>
        <p:nvPicPr>
          <p:cNvPr id="10244" name="Picture 11" descr="Monumento Natural El Morado."/>
          <p:cNvPicPr>
            <a:picLocks noChangeAspect="1" noChangeArrowheads="1"/>
          </p:cNvPicPr>
          <p:nvPr/>
        </p:nvPicPr>
        <p:blipFill>
          <a:blip r:embed="rId4" cstate="print"/>
          <a:srcRect/>
          <a:stretch>
            <a:fillRect/>
          </a:stretch>
        </p:blipFill>
        <p:spPr bwMode="auto">
          <a:xfrm>
            <a:off x="0" y="1989138"/>
            <a:ext cx="3708400" cy="2741612"/>
          </a:xfrm>
          <a:prstGeom prst="rect">
            <a:avLst/>
          </a:prstGeom>
          <a:noFill/>
          <a:ln w="9525">
            <a:noFill/>
            <a:miter lim="800000"/>
            <a:headEnd/>
            <a:tailEnd/>
          </a:ln>
        </p:spPr>
      </p:pic>
      <p:pic>
        <p:nvPicPr>
          <p:cNvPr id="10245" name="Picture 13" descr="Santuario de la Naturaleza Yerba Loca."/>
          <p:cNvPicPr>
            <a:picLocks noChangeAspect="1" noChangeArrowheads="1"/>
          </p:cNvPicPr>
          <p:nvPr/>
        </p:nvPicPr>
        <p:blipFill>
          <a:blip r:embed="rId5" cstate="print"/>
          <a:srcRect/>
          <a:stretch>
            <a:fillRect/>
          </a:stretch>
        </p:blipFill>
        <p:spPr bwMode="auto">
          <a:xfrm>
            <a:off x="611188" y="4508500"/>
            <a:ext cx="3240087" cy="2355850"/>
          </a:xfrm>
          <a:prstGeom prst="rect">
            <a:avLst/>
          </a:prstGeom>
          <a:noFill/>
          <a:ln w="9525">
            <a:noFill/>
            <a:miter lim="800000"/>
            <a:headEnd/>
            <a:tailEnd/>
          </a:ln>
        </p:spPr>
      </p:pic>
      <p:pic>
        <p:nvPicPr>
          <p:cNvPr id="10246" name="Picture 15" descr="Geografía física de la Región Metropolitana"/>
          <p:cNvPicPr>
            <a:picLocks noChangeAspect="1" noChangeArrowheads="1"/>
          </p:cNvPicPr>
          <p:nvPr/>
        </p:nvPicPr>
        <p:blipFill>
          <a:blip r:embed="rId6" cstate="print"/>
          <a:srcRect/>
          <a:stretch>
            <a:fillRect/>
          </a:stretch>
        </p:blipFill>
        <p:spPr bwMode="auto">
          <a:xfrm>
            <a:off x="5651500" y="333375"/>
            <a:ext cx="3492500" cy="23923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4400" b="0" i="0" u="none" strike="noStrike" cap="none" normalizeH="0" baseline="0" smtClean="0">
            <a:ln>
              <a:noFill/>
            </a:ln>
            <a:solidFill>
              <a:schemeClr val="tx2"/>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837</TotalTime>
  <Words>1004</Words>
  <Application>Microsoft Office PowerPoint</Application>
  <PresentationFormat>Presentación en pantalla (4:3)</PresentationFormat>
  <Paragraphs>76</Paragraphs>
  <Slides>31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31</vt:i4>
      </vt:variant>
    </vt:vector>
  </HeadingPairs>
  <TitlesOfParts>
    <vt:vector size="34" baseType="lpstr">
      <vt:lpstr>Arial</vt:lpstr>
      <vt:lpstr>Calibri</vt:lpstr>
      <vt:lpstr>Diseño predeterminado</vt:lpstr>
      <vt:lpstr>RELIEVE DE CHILE</vt:lpstr>
      <vt:lpstr>GRANDES REGIONES GEOGRÁFICAS</vt:lpstr>
      <vt:lpstr>RELIEVE CHILENO</vt:lpstr>
      <vt:lpstr>LAS MACROFORMAS DEL RELIEVE CHILENO</vt:lpstr>
      <vt:lpstr>Diapositiva 5</vt:lpstr>
      <vt:lpstr>PRINCIPALES ALTURAS DE CHILE</vt:lpstr>
      <vt:lpstr>Diapositiva 7</vt:lpstr>
      <vt:lpstr>Diapositiva 8</vt:lpstr>
      <vt:lpstr>Diapositiva 9</vt:lpstr>
      <vt:lpstr>Diapositiva 10</vt:lpstr>
      <vt:lpstr>Diapositiva 11</vt:lpstr>
      <vt:lpstr>Diapositiva 12</vt:lpstr>
      <vt:lpstr>IMPORTANCIA DE LA CORDILLERA DE LOS ANDES</vt:lpstr>
      <vt:lpstr>DEPRESIÓN INTERMEDIA</vt:lpstr>
      <vt:lpstr>Diapositiva 15</vt:lpstr>
      <vt:lpstr>QUEBRADAS</vt:lpstr>
      <vt:lpstr>Diapositiva 17</vt:lpstr>
      <vt:lpstr>Diapositiva 18</vt:lpstr>
      <vt:lpstr>IMPORTANCIA DE LA DEPRESIÓN INTERMEDIA</vt:lpstr>
      <vt:lpstr>CORDILLERA DE LA COSTA</vt:lpstr>
      <vt:lpstr>Diapositiva 21</vt:lpstr>
      <vt:lpstr>Zona Central</vt:lpstr>
      <vt:lpstr>Nahuelbuta,  VIII Región.</vt:lpstr>
      <vt:lpstr>IMPORTANCIA DE LA CORDILLERA DE LA COSTA</vt:lpstr>
      <vt:lpstr>PLANICIES COSTERAS</vt:lpstr>
      <vt:lpstr>SU ORIGEN</vt:lpstr>
      <vt:lpstr>Diapositiva 27</vt:lpstr>
      <vt:lpstr>TONGOY,  IV Región</vt:lpstr>
      <vt:lpstr>TALCAHUANO VIII Región</vt:lpstr>
      <vt:lpstr>GOLFO DE ARAUCO, VIII Región</vt:lpstr>
      <vt:lpstr>IMPORTANCIA DE LAS PLANICIES LITORALES</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Familia San Martin Sanchez</dc:creator>
  <cp:lastModifiedBy>notebook</cp:lastModifiedBy>
  <cp:revision>22</cp:revision>
  <dcterms:created xsi:type="dcterms:W3CDTF">2006-03-21T02:13:14Z</dcterms:created>
  <dcterms:modified xsi:type="dcterms:W3CDTF">2010-04-18T19:16:00Z</dcterms:modified>
</cp:coreProperties>
</file>